
<file path=[Content_Types].xml><?xml version="1.0" encoding="utf-8"?>
<Types xmlns="http://schemas.openxmlformats.org/package/2006/content-types">
  <Default Extension="emf" ContentType="image/x-emf"/>
  <Default Extension="gif" ContentType="image/gi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ink/ink1.xml" ContentType="application/inkml+xml"/>
  <Override PartName="/word/ink/ink2.xml" ContentType="application/inkml+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tbl>
      <w:tblPr>
        <w:tblpPr w:leftFromText="187" w:rightFromText="187" w:vertAnchor="page" w:horzAnchor="margin" w:tblpY="3270"/>
        <w:tblW w:w="4910" w:type="pct"/>
        <w:tblLayout w:type="fixed"/>
        <w:tblCellMar>
          <w:top w:w="216" w:type="dxa"/>
          <w:left w:w="216" w:type="dxa"/>
          <w:bottom w:w="216" w:type="dxa"/>
          <w:right w:w="216" w:type="dxa"/>
        </w:tblCellMar>
        <w:tblLook w:val="04A0" w:firstRow="1" w:lastRow="0" w:firstColumn="1" w:lastColumn="0" w:noHBand="0" w:noVBand="1"/>
      </w:tblPr>
      <w:tblGrid>
        <w:gridCol w:w="4645"/>
        <w:gridCol w:w="5254"/>
      </w:tblGrid>
      <w:tr w:rsidR="00540B5A" w:rsidRPr="00C31003" w14:paraId="38068B3C" w14:textId="77777777" w:rsidTr="004502E1">
        <w:tc>
          <w:tcPr>
            <w:tcW w:w="4603" w:type="dxa"/>
            <w:vAlign w:val="center"/>
          </w:tcPr>
          <w:p w14:paraId="0284A2B4" w14:textId="77777777" w:rsidR="00D405FE" w:rsidRPr="00C31003" w:rsidRDefault="00B93FC0" w:rsidP="00526B35">
            <w:pPr>
              <w:pStyle w:val="NoSpacing"/>
              <w:spacing w:before="120" w:after="120"/>
              <w:jc w:val="center"/>
              <w:rPr>
                <w:rFonts w:asciiTheme="majorHAnsi" w:eastAsiaTheme="majorEastAsia" w:hAnsiTheme="majorHAnsi" w:cstheme="majorHAnsi"/>
                <w:color w:val="000000" w:themeColor="text1"/>
              </w:rPr>
            </w:pPr>
            <w:r>
              <w:rPr>
                <w:rFonts w:asciiTheme="majorHAnsi" w:eastAsiaTheme="majorEastAsia" w:hAnsiTheme="majorHAnsi" w:cstheme="majorHAnsi"/>
                <w:noProof/>
                <w:color w:val="000000" w:themeColor="text1"/>
              </w:rPr>
              <w:drawing>
                <wp:inline distT="0" distB="0" distL="0" distR="0" wp14:anchorId="7BC32DD8" wp14:editId="09C2B7C0">
                  <wp:extent cx="2740478" cy="723900"/>
                  <wp:effectExtent l="0" t="0" r="317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VC logo.png"/>
                          <pic:cNvPicPr/>
                        </pic:nvPicPr>
                        <pic:blipFill>
                          <a:blip r:embed="rId11">
                            <a:extLst>
                              <a:ext uri="{28A0092B-C50C-407E-A947-70E740481C1C}">
                                <a14:useLocalDpi xmlns:a14="http://schemas.microsoft.com/office/drawing/2010/main" val="0"/>
                              </a:ext>
                            </a:extLst>
                          </a:blip>
                          <a:stretch>
                            <a:fillRect/>
                          </a:stretch>
                        </pic:blipFill>
                        <pic:spPr>
                          <a:xfrm>
                            <a:off x="0" y="0"/>
                            <a:ext cx="2743371" cy="724664"/>
                          </a:xfrm>
                          <a:prstGeom prst="rect">
                            <a:avLst/>
                          </a:prstGeom>
                        </pic:spPr>
                      </pic:pic>
                    </a:graphicData>
                  </a:graphic>
                </wp:inline>
              </w:drawing>
            </w:r>
          </w:p>
        </w:tc>
        <w:tc>
          <w:tcPr>
            <w:tcW w:w="5207" w:type="dxa"/>
            <w:vAlign w:val="center"/>
          </w:tcPr>
          <w:p w14:paraId="3562927B" w14:textId="77777777" w:rsidR="00D405FE" w:rsidRPr="00C31003" w:rsidRDefault="00D405FE" w:rsidP="00024398">
            <w:pPr>
              <w:pStyle w:val="NoSpacing"/>
              <w:spacing w:before="120" w:after="120" w:line="192" w:lineRule="auto"/>
              <w:rPr>
                <w:rFonts w:asciiTheme="majorHAnsi" w:eastAsia="Adobe Gothic Std B" w:hAnsiTheme="majorHAnsi" w:cstheme="majorHAnsi"/>
                <w:b/>
                <w:color w:val="000000" w:themeColor="text1"/>
                <w:sz w:val="96"/>
                <w:szCs w:val="110"/>
                <w14:shadow w14:blurRad="50800" w14:dist="38100" w14:dir="2700000" w14:sx="100000" w14:sy="100000" w14:kx="0" w14:ky="0" w14:algn="tl">
                  <w14:srgbClr w14:val="000000">
                    <w14:alpha w14:val="60000"/>
                  </w14:srgbClr>
                </w14:shadow>
                <w14:textOutline w14:w="38100" w14:cap="rnd" w14:cmpd="sng" w14:algn="ctr">
                  <w14:noFill/>
                  <w14:prstDash w14:val="solid"/>
                  <w14:bevel/>
                </w14:textOutline>
              </w:rPr>
            </w:pPr>
            <w:r w:rsidRPr="00C31003">
              <w:rPr>
                <w:rFonts w:asciiTheme="majorHAnsi" w:eastAsia="Adobe Gothic Std B" w:hAnsiTheme="majorHAnsi" w:cstheme="majorHAnsi"/>
                <w:b/>
                <w:color w:val="000000" w:themeColor="text1"/>
                <w:sz w:val="96"/>
                <w:szCs w:val="110"/>
                <w14:shadow w14:blurRad="50800" w14:dist="38100" w14:dir="2700000" w14:sx="100000" w14:sy="100000" w14:kx="0" w14:ky="0" w14:algn="tl">
                  <w14:srgbClr w14:val="000000">
                    <w14:alpha w14:val="60000"/>
                  </w14:srgbClr>
                </w14:shadow>
                <w14:textOutline w14:w="38100" w14:cap="rnd" w14:cmpd="sng" w14:algn="ctr">
                  <w14:noFill/>
                  <w14:prstDash w14:val="solid"/>
                  <w14:bevel/>
                </w14:textOutline>
              </w:rPr>
              <w:t>MULTI-HAZARD</w:t>
            </w:r>
          </w:p>
          <w:p w14:paraId="219A5047" w14:textId="77777777" w:rsidR="00E662A0" w:rsidRPr="00C31003" w:rsidRDefault="00D405FE" w:rsidP="00024398">
            <w:pPr>
              <w:pStyle w:val="NoSpacing"/>
              <w:spacing w:before="120" w:after="120" w:line="192" w:lineRule="auto"/>
              <w:rPr>
                <w:rFonts w:asciiTheme="majorHAnsi" w:hAnsiTheme="majorHAnsi" w:cstheme="majorHAnsi"/>
                <w:color w:val="000000" w:themeColor="text1"/>
                <w:sz w:val="96"/>
              </w:rPr>
            </w:pPr>
            <w:r w:rsidRPr="00C31003">
              <w:rPr>
                <w:rFonts w:asciiTheme="majorHAnsi" w:eastAsia="Adobe Gothic Std B" w:hAnsiTheme="majorHAnsi" w:cstheme="majorHAnsi"/>
                <w:b/>
                <w:color w:val="000000" w:themeColor="text1"/>
                <w:sz w:val="96"/>
                <w:szCs w:val="110"/>
                <w14:shadow w14:blurRad="50800" w14:dist="38100" w14:dir="2700000" w14:sx="100000" w14:sy="100000" w14:kx="0" w14:ky="0" w14:algn="tl">
                  <w14:srgbClr w14:val="000000">
                    <w14:alpha w14:val="60000"/>
                  </w14:srgbClr>
                </w14:shadow>
                <w14:textOutline w14:w="38100" w14:cap="rnd" w14:cmpd="sng" w14:algn="ctr">
                  <w14:noFill/>
                  <w14:prstDash w14:val="solid"/>
                  <w14:bevel/>
                </w14:textOutline>
              </w:rPr>
              <w:t>PLAN</w:t>
            </w:r>
          </w:p>
        </w:tc>
      </w:tr>
      <w:tr w:rsidR="00540B5A" w:rsidRPr="00C31003" w14:paraId="61D21204" w14:textId="77777777" w:rsidTr="004502E1">
        <w:trPr>
          <w:trHeight w:val="740"/>
        </w:trPr>
        <w:tc>
          <w:tcPr>
            <w:tcW w:w="9810" w:type="dxa"/>
            <w:gridSpan w:val="2"/>
            <w:vAlign w:val="center"/>
          </w:tcPr>
          <w:p w14:paraId="6E1855A9" w14:textId="1EC9F215" w:rsidR="00DA6B72" w:rsidRPr="00C31003" w:rsidRDefault="00024398" w:rsidP="00DA40E8">
            <w:pPr>
              <w:jc w:val="center"/>
              <w:rPr>
                <w:rFonts w:asciiTheme="majorHAnsi" w:eastAsia="Adobe Gothic Std B" w:hAnsiTheme="majorHAnsi" w:cstheme="majorHAnsi"/>
                <w:color w:val="000000" w:themeColor="text1"/>
                <w:sz w:val="96"/>
              </w:rPr>
            </w:pPr>
            <w:r w:rsidRPr="00C31003">
              <w:rPr>
                <w:rFonts w:asciiTheme="majorHAnsi" w:eastAsia="Adobe Gothic Std B" w:hAnsiTheme="majorHAnsi" w:cstheme="majorHAnsi"/>
                <w:noProof/>
                <w:sz w:val="96"/>
              </w:rPr>
              <w:t>20</w:t>
            </w:r>
            <w:r w:rsidR="004E092B">
              <w:rPr>
                <w:rFonts w:asciiTheme="majorHAnsi" w:eastAsia="Adobe Gothic Std B" w:hAnsiTheme="majorHAnsi" w:cstheme="majorHAnsi"/>
                <w:noProof/>
                <w:sz w:val="96"/>
              </w:rPr>
              <w:t>23-2024</w:t>
            </w:r>
          </w:p>
          <w:p w14:paraId="369B1E92" w14:textId="77777777" w:rsidR="00DA6B72" w:rsidRPr="00C31003" w:rsidRDefault="00DA6B72" w:rsidP="00024398">
            <w:pPr>
              <w:pStyle w:val="Header"/>
              <w:spacing w:before="120" w:after="120"/>
              <w:jc w:val="center"/>
              <w:rPr>
                <w:rFonts w:asciiTheme="majorHAnsi" w:eastAsia="Adobe Gothic Std B" w:hAnsiTheme="majorHAnsi" w:cstheme="majorHAnsi"/>
                <w:color w:val="000000" w:themeColor="text1"/>
                <w:sz w:val="96"/>
              </w:rPr>
            </w:pPr>
          </w:p>
          <w:p w14:paraId="77F08959" w14:textId="77777777" w:rsidR="00DA6B72" w:rsidRPr="00C31003" w:rsidRDefault="00DA6B72" w:rsidP="00024398">
            <w:pPr>
              <w:pStyle w:val="Header"/>
              <w:spacing w:before="120" w:after="120"/>
              <w:jc w:val="center"/>
              <w:rPr>
                <w:rFonts w:asciiTheme="majorHAnsi" w:eastAsiaTheme="majorEastAsia" w:hAnsiTheme="majorHAnsi" w:cstheme="majorHAnsi"/>
                <w:color w:val="000000" w:themeColor="text1"/>
                <w:sz w:val="96"/>
              </w:rPr>
            </w:pPr>
          </w:p>
        </w:tc>
      </w:tr>
    </w:tbl>
    <w:p w14:paraId="530A18DD" w14:textId="77777777" w:rsidR="00DA6B72" w:rsidRPr="00C31003" w:rsidRDefault="00DA6B72"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br w:type="page"/>
      </w:r>
    </w:p>
    <w:p w14:paraId="4568C853" w14:textId="77777777" w:rsidR="00BC448A" w:rsidRPr="008C1B5C" w:rsidRDefault="008C1B5C" w:rsidP="008C1B5C">
      <w:pPr>
        <w:spacing w:line="300" w:lineRule="auto"/>
        <w:rPr>
          <w:rFonts w:asciiTheme="majorHAnsi" w:hAnsiTheme="majorHAnsi" w:cstheme="majorHAnsi"/>
          <w:i/>
          <w:sz w:val="20"/>
          <w:szCs w:val="28"/>
        </w:rPr>
      </w:pPr>
      <w:r w:rsidRPr="008C1B5C">
        <w:rPr>
          <w:rFonts w:asciiTheme="majorHAnsi" w:hAnsiTheme="majorHAnsi" w:cstheme="majorHAnsi"/>
          <w:i/>
          <w:sz w:val="20"/>
          <w:szCs w:val="28"/>
        </w:rPr>
        <w:lastRenderedPageBreak/>
        <w:t>This page is intentionally left blank.</w:t>
      </w:r>
    </w:p>
    <w:p w14:paraId="5FDA0386" w14:textId="77777777" w:rsidR="00BC448A" w:rsidRPr="00BC448A" w:rsidRDefault="00BC448A" w:rsidP="008C1B5C">
      <w:pPr>
        <w:spacing w:line="300" w:lineRule="auto"/>
        <w:rPr>
          <w:rFonts w:asciiTheme="majorHAnsi" w:hAnsiTheme="majorHAnsi" w:cstheme="majorHAnsi"/>
          <w:b/>
          <w:sz w:val="28"/>
          <w:szCs w:val="28"/>
        </w:rPr>
      </w:pPr>
      <w:r>
        <w:rPr>
          <w:rFonts w:asciiTheme="majorHAnsi" w:hAnsiTheme="majorHAnsi" w:cstheme="majorHAnsi"/>
          <w:b/>
          <w:caps/>
          <w:noProof/>
          <w:color w:val="000000" w:themeColor="text1"/>
          <w:sz w:val="21"/>
          <w:shd w:val="clear" w:color="auto" w:fill="000000" w:themeFill="accent1"/>
        </w:rPr>
        <w:br w:type="page"/>
      </w:r>
      <w:r w:rsidRPr="00BC448A">
        <w:rPr>
          <w:rFonts w:asciiTheme="majorHAnsi" w:hAnsiTheme="majorHAnsi" w:cstheme="majorHAnsi"/>
          <w:b/>
          <w:sz w:val="28"/>
          <w:szCs w:val="28"/>
        </w:rPr>
        <w:lastRenderedPageBreak/>
        <w:t>QUICK REFERENCE GUIDE TO EMERGENCIES ON CAMPUS:</w:t>
      </w:r>
    </w:p>
    <w:tbl>
      <w:tblPr>
        <w:tblStyle w:val="PlainTable5"/>
        <w:tblW w:w="0" w:type="auto"/>
        <w:tblLook w:val="04A0" w:firstRow="1" w:lastRow="0" w:firstColumn="1" w:lastColumn="0" w:noHBand="0" w:noVBand="1"/>
      </w:tblPr>
      <w:tblGrid>
        <w:gridCol w:w="1403"/>
        <w:gridCol w:w="2903"/>
        <w:gridCol w:w="2884"/>
        <w:gridCol w:w="2890"/>
      </w:tblGrid>
      <w:tr w:rsidR="00600CD5" w:rsidRPr="00600CD5" w14:paraId="428251DC" w14:textId="77777777" w:rsidTr="00600CD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340" w:type="dxa"/>
            <w:hideMark/>
          </w:tcPr>
          <w:p w14:paraId="49C610AF" w14:textId="77777777" w:rsidR="00BC448A" w:rsidRPr="00600CD5" w:rsidRDefault="00BC448A" w:rsidP="00600CD5">
            <w:pPr>
              <w:jc w:val="center"/>
              <w:rPr>
                <w:rFonts w:asciiTheme="majorHAnsi" w:hAnsiTheme="majorHAnsi" w:cstheme="majorHAnsi"/>
              </w:rPr>
            </w:pPr>
            <w:r w:rsidRPr="00600CD5">
              <w:rPr>
                <w:rFonts w:asciiTheme="majorHAnsi" w:hAnsiTheme="majorHAnsi" w:cstheme="majorHAnsi"/>
                <w:b/>
                <w:bCs/>
              </w:rPr>
              <w:t>Emergency System</w:t>
            </w:r>
          </w:p>
        </w:tc>
        <w:tc>
          <w:tcPr>
            <w:tcW w:w="2939" w:type="dxa"/>
            <w:hideMark/>
          </w:tcPr>
          <w:p w14:paraId="4E7ADDB8"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p>
          <w:p w14:paraId="5A98B502"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b/>
                <w:bCs/>
              </w:rPr>
              <w:t>When to Use</w:t>
            </w:r>
          </w:p>
        </w:tc>
        <w:tc>
          <w:tcPr>
            <w:tcW w:w="2938" w:type="dxa"/>
            <w:hideMark/>
          </w:tcPr>
          <w:p w14:paraId="2F64ED69"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p>
          <w:p w14:paraId="4DF4AD42"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b/>
                <w:bCs/>
              </w:rPr>
              <w:t>How to Use</w:t>
            </w:r>
          </w:p>
        </w:tc>
        <w:tc>
          <w:tcPr>
            <w:tcW w:w="2938" w:type="dxa"/>
            <w:hideMark/>
          </w:tcPr>
          <w:p w14:paraId="3EA7AE32"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p>
          <w:p w14:paraId="41D27940"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b/>
                <w:bCs/>
              </w:rPr>
              <w:t>Who Authorizes Activation for an Emergency</w:t>
            </w:r>
          </w:p>
        </w:tc>
      </w:tr>
      <w:tr w:rsidR="00600CD5" w:rsidRPr="00600CD5" w14:paraId="11D4CB90" w14:textId="77777777" w:rsidTr="00600C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0" w:type="dxa"/>
            <w:hideMark/>
          </w:tcPr>
          <w:p w14:paraId="1C8B34F3" w14:textId="77777777" w:rsidR="00BC448A" w:rsidRPr="00600CD5" w:rsidRDefault="00BC448A">
            <w:pPr>
              <w:rPr>
                <w:rFonts w:asciiTheme="majorHAnsi" w:hAnsiTheme="majorHAnsi" w:cstheme="majorHAnsi"/>
              </w:rPr>
            </w:pPr>
            <w:r w:rsidRPr="00600CD5">
              <w:rPr>
                <w:rFonts w:asciiTheme="majorHAnsi" w:hAnsiTheme="majorHAnsi" w:cstheme="majorHAnsi"/>
              </w:rPr>
              <w:t>911</w:t>
            </w:r>
          </w:p>
        </w:tc>
        <w:tc>
          <w:tcPr>
            <w:tcW w:w="2939" w:type="dxa"/>
            <w:hideMark/>
          </w:tcPr>
          <w:p w14:paraId="237B0175"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xml:space="preserve">Anytime someone </w:t>
            </w:r>
            <w:proofErr w:type="gramStart"/>
            <w:r w:rsidRPr="00600CD5">
              <w:rPr>
                <w:rFonts w:asciiTheme="majorHAnsi" w:hAnsiTheme="majorHAnsi" w:cstheme="majorHAnsi"/>
              </w:rPr>
              <w:t>is in need of</w:t>
            </w:r>
            <w:proofErr w:type="gramEnd"/>
            <w:r w:rsidRPr="00600CD5">
              <w:rPr>
                <w:rFonts w:asciiTheme="majorHAnsi" w:hAnsiTheme="majorHAnsi" w:cstheme="majorHAnsi"/>
              </w:rPr>
              <w:t xml:space="preserve"> emergency help, you feel threatened, there is an accident or other emergency where life or property is immediately threatened.</w:t>
            </w:r>
          </w:p>
        </w:tc>
        <w:tc>
          <w:tcPr>
            <w:tcW w:w="2938" w:type="dxa"/>
            <w:hideMark/>
          </w:tcPr>
          <w:p w14:paraId="40F39B4D" w14:textId="1A53C181"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Call 911 from your cell phone and/or a campus phone immediately if there is a threat to people and/or property</w:t>
            </w:r>
            <w:r w:rsidR="00310F7F" w:rsidRPr="00600CD5">
              <w:rPr>
                <w:rFonts w:asciiTheme="majorHAnsi" w:hAnsiTheme="majorHAnsi" w:cstheme="majorHAnsi"/>
              </w:rPr>
              <w:t xml:space="preserve">. </w:t>
            </w:r>
            <w:r w:rsidRPr="00600CD5">
              <w:rPr>
                <w:rFonts w:asciiTheme="majorHAnsi" w:hAnsiTheme="majorHAnsi" w:cstheme="majorHAnsi"/>
              </w:rPr>
              <w:t>The call will ring into the RiverCom 911 center and immediately dispatch emergency services to the emergency.</w:t>
            </w:r>
          </w:p>
        </w:tc>
        <w:tc>
          <w:tcPr>
            <w:tcW w:w="2938" w:type="dxa"/>
            <w:hideMark/>
          </w:tcPr>
          <w:p w14:paraId="5C99C2D8"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ANYONE who believes there is an immediate threat to people and/or property should call 911.</w:t>
            </w:r>
          </w:p>
        </w:tc>
      </w:tr>
      <w:tr w:rsidR="00600CD5" w:rsidRPr="00600CD5" w14:paraId="21871F9D" w14:textId="77777777" w:rsidTr="00600CD5">
        <w:tc>
          <w:tcPr>
            <w:cnfStyle w:val="001000000000" w:firstRow="0" w:lastRow="0" w:firstColumn="1" w:lastColumn="0" w:oddVBand="0" w:evenVBand="0" w:oddHBand="0" w:evenHBand="0" w:firstRowFirstColumn="0" w:firstRowLastColumn="0" w:lastRowFirstColumn="0" w:lastRowLastColumn="0"/>
            <w:tcW w:w="1340" w:type="dxa"/>
            <w:hideMark/>
          </w:tcPr>
          <w:p w14:paraId="2B9206CA" w14:textId="77777777" w:rsidR="00BC448A" w:rsidRPr="00600CD5" w:rsidRDefault="00BC448A">
            <w:pPr>
              <w:rPr>
                <w:rFonts w:asciiTheme="majorHAnsi" w:hAnsiTheme="majorHAnsi" w:cstheme="majorHAnsi"/>
              </w:rPr>
            </w:pPr>
            <w:r w:rsidRPr="00600CD5">
              <w:rPr>
                <w:rFonts w:asciiTheme="majorHAnsi" w:hAnsiTheme="majorHAnsi" w:cstheme="majorHAnsi"/>
              </w:rPr>
              <w:t>Building Lockdown</w:t>
            </w:r>
          </w:p>
        </w:tc>
        <w:tc>
          <w:tcPr>
            <w:tcW w:w="2939" w:type="dxa"/>
            <w:hideMark/>
          </w:tcPr>
          <w:p w14:paraId="1C1B450F" w14:textId="77777777"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When there is an identified threat that is or may cause a threat to life (examples:  active shooter, external chemical exposure).</w:t>
            </w:r>
          </w:p>
        </w:tc>
        <w:tc>
          <w:tcPr>
            <w:tcW w:w="2938" w:type="dxa"/>
            <w:hideMark/>
          </w:tcPr>
          <w:p w14:paraId="5D350379" w14:textId="77777777"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Activated by an application either on a specific phone(s) or computer by pre-designated campus authority (Security, SSEM, Facilities, PIO, Cabinet members, IT)</w:t>
            </w:r>
          </w:p>
        </w:tc>
        <w:tc>
          <w:tcPr>
            <w:tcW w:w="2938" w:type="dxa"/>
            <w:hideMark/>
          </w:tcPr>
          <w:p w14:paraId="55D32D8B" w14:textId="380C8231"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Lockdown for campus will be done at the direction of a campus authority</w:t>
            </w:r>
            <w:r w:rsidR="00310F7F" w:rsidRPr="00600CD5">
              <w:rPr>
                <w:rFonts w:asciiTheme="majorHAnsi" w:hAnsiTheme="majorHAnsi" w:cstheme="majorHAnsi"/>
              </w:rPr>
              <w:t xml:space="preserve">. </w:t>
            </w:r>
            <w:r w:rsidRPr="00600CD5">
              <w:rPr>
                <w:rFonts w:asciiTheme="majorHAnsi" w:hAnsiTheme="majorHAnsi" w:cstheme="majorHAnsi"/>
              </w:rPr>
              <w:t>This can be activated by Security, SSEM, Facilities Director, Cabinet members, IT.</w:t>
            </w:r>
          </w:p>
        </w:tc>
      </w:tr>
      <w:tr w:rsidR="00600CD5" w:rsidRPr="00600CD5" w14:paraId="12C8C3B4" w14:textId="77777777" w:rsidTr="00600C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0" w:type="dxa"/>
            <w:hideMark/>
          </w:tcPr>
          <w:p w14:paraId="77F52BC8" w14:textId="77777777" w:rsidR="00C85E68" w:rsidRDefault="00C85E68">
            <w:pPr>
              <w:rPr>
                <w:rFonts w:asciiTheme="majorHAnsi" w:hAnsiTheme="majorHAnsi" w:cstheme="majorHAnsi"/>
                <w:i w:val="0"/>
                <w:iCs w:val="0"/>
              </w:rPr>
            </w:pPr>
          </w:p>
          <w:p w14:paraId="20789D6E" w14:textId="77777777" w:rsidR="00C85E68" w:rsidRDefault="00C85E68">
            <w:pPr>
              <w:rPr>
                <w:rFonts w:asciiTheme="majorHAnsi" w:hAnsiTheme="majorHAnsi" w:cstheme="majorHAnsi"/>
                <w:i w:val="0"/>
                <w:iCs w:val="0"/>
              </w:rPr>
            </w:pPr>
          </w:p>
          <w:p w14:paraId="57D49603" w14:textId="139D9C0F" w:rsidR="00BC448A" w:rsidRPr="00600CD5" w:rsidRDefault="00BC448A">
            <w:pPr>
              <w:rPr>
                <w:rFonts w:asciiTheme="majorHAnsi" w:hAnsiTheme="majorHAnsi" w:cstheme="majorHAnsi"/>
              </w:rPr>
            </w:pPr>
            <w:r w:rsidRPr="00600CD5">
              <w:rPr>
                <w:rFonts w:asciiTheme="majorHAnsi" w:hAnsiTheme="majorHAnsi" w:cstheme="majorHAnsi"/>
              </w:rPr>
              <w:t>RAVE</w:t>
            </w:r>
          </w:p>
        </w:tc>
        <w:tc>
          <w:tcPr>
            <w:tcW w:w="2939" w:type="dxa"/>
            <w:hideMark/>
          </w:tcPr>
          <w:p w14:paraId="78310824"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324E95CF"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118BD1FA" w14:textId="0C123A2D"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This system is an emergency alert system designed to send text messages to your phone to immediately notify you of an emergency on campus and a short directive on what to do immediately.</w:t>
            </w:r>
          </w:p>
          <w:p w14:paraId="3C0311FA"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w:t>
            </w:r>
          </w:p>
        </w:tc>
        <w:tc>
          <w:tcPr>
            <w:tcW w:w="2938" w:type="dxa"/>
            <w:hideMark/>
          </w:tcPr>
          <w:p w14:paraId="283D1A4D"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2C21BB85"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5CD57976" w14:textId="1B7D6A82"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Will be activated by a campus authority (PIO, IT, SSEM, Facilities Director) by phone or computer to send via text message</w:t>
            </w:r>
            <w:r w:rsidR="00310F7F" w:rsidRPr="00600CD5">
              <w:rPr>
                <w:rFonts w:asciiTheme="majorHAnsi" w:hAnsiTheme="majorHAnsi" w:cstheme="majorHAnsi"/>
              </w:rPr>
              <w:t>.</w:t>
            </w:r>
            <w:r w:rsidR="00310F7F">
              <w:rPr>
                <w:rFonts w:asciiTheme="majorHAnsi" w:hAnsiTheme="majorHAnsi" w:cstheme="majorHAnsi"/>
              </w:rPr>
              <w:t xml:space="preserve"> </w:t>
            </w:r>
            <w:r w:rsidR="00600CD5">
              <w:rPr>
                <w:rFonts w:asciiTheme="majorHAnsi" w:hAnsiTheme="majorHAnsi" w:cstheme="majorHAnsi"/>
              </w:rPr>
              <w:t xml:space="preserve">You will receive a text message every 5-10 minutes in </w:t>
            </w:r>
            <w:proofErr w:type="gramStart"/>
            <w:r w:rsidR="00600CD5">
              <w:rPr>
                <w:rFonts w:asciiTheme="majorHAnsi" w:hAnsiTheme="majorHAnsi" w:cstheme="majorHAnsi"/>
              </w:rPr>
              <w:t>an emergency situation</w:t>
            </w:r>
            <w:proofErr w:type="gramEnd"/>
            <w:r w:rsidR="00600CD5">
              <w:rPr>
                <w:rFonts w:asciiTheme="majorHAnsi" w:hAnsiTheme="majorHAnsi" w:cstheme="majorHAnsi"/>
              </w:rPr>
              <w:t>. Local law enforcement will also be automatically notified.</w:t>
            </w:r>
          </w:p>
          <w:p w14:paraId="04A19550"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w:t>
            </w:r>
          </w:p>
        </w:tc>
        <w:tc>
          <w:tcPr>
            <w:tcW w:w="2938" w:type="dxa"/>
            <w:hideMark/>
          </w:tcPr>
          <w:p w14:paraId="64AC7CEB"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0918239B"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45E9D1B0" w14:textId="48413842"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Authorized by a campus authority:  PIO, SSEM, Facilities Director, Cabinet members, IT.</w:t>
            </w:r>
          </w:p>
          <w:p w14:paraId="361E2C8C"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xml:space="preserve">Once a lockdown has been </w:t>
            </w:r>
            <w:proofErr w:type="gramStart"/>
            <w:r w:rsidRPr="00600CD5">
              <w:rPr>
                <w:rFonts w:asciiTheme="majorHAnsi" w:hAnsiTheme="majorHAnsi" w:cstheme="majorHAnsi"/>
              </w:rPr>
              <w:t>activated—Rave</w:t>
            </w:r>
            <w:proofErr w:type="gramEnd"/>
            <w:r w:rsidRPr="00600CD5">
              <w:rPr>
                <w:rFonts w:asciiTheme="majorHAnsi" w:hAnsiTheme="majorHAnsi" w:cstheme="majorHAnsi"/>
              </w:rPr>
              <w:t xml:space="preserve"> is immediately activated.</w:t>
            </w:r>
          </w:p>
          <w:p w14:paraId="3E9FC802"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w:t>
            </w:r>
          </w:p>
        </w:tc>
      </w:tr>
      <w:tr w:rsidR="00600CD5" w:rsidRPr="00600CD5" w14:paraId="4FD92E02" w14:textId="77777777" w:rsidTr="00600CD5">
        <w:tc>
          <w:tcPr>
            <w:cnfStyle w:val="001000000000" w:firstRow="0" w:lastRow="0" w:firstColumn="1" w:lastColumn="0" w:oddVBand="0" w:evenVBand="0" w:oddHBand="0" w:evenHBand="0" w:firstRowFirstColumn="0" w:firstRowLastColumn="0" w:lastRowFirstColumn="0" w:lastRowLastColumn="0"/>
            <w:tcW w:w="1340" w:type="dxa"/>
            <w:hideMark/>
          </w:tcPr>
          <w:p w14:paraId="3B08951A" w14:textId="1D511CD5" w:rsidR="00BC448A" w:rsidRPr="00600CD5" w:rsidRDefault="00BC448A">
            <w:pPr>
              <w:rPr>
                <w:rFonts w:asciiTheme="majorHAnsi" w:hAnsiTheme="majorHAnsi" w:cstheme="majorHAnsi"/>
              </w:rPr>
            </w:pPr>
          </w:p>
        </w:tc>
        <w:tc>
          <w:tcPr>
            <w:tcW w:w="2939" w:type="dxa"/>
            <w:hideMark/>
          </w:tcPr>
          <w:p w14:paraId="44C41F08" w14:textId="77777777"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w:t>
            </w:r>
          </w:p>
        </w:tc>
        <w:tc>
          <w:tcPr>
            <w:tcW w:w="2938" w:type="dxa"/>
            <w:hideMark/>
          </w:tcPr>
          <w:p w14:paraId="32E74D93" w14:textId="58C43E78"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p>
        </w:tc>
        <w:tc>
          <w:tcPr>
            <w:tcW w:w="2938" w:type="dxa"/>
            <w:hideMark/>
          </w:tcPr>
          <w:p w14:paraId="6E97C7CE" w14:textId="7B9D76DA"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p>
        </w:tc>
      </w:tr>
    </w:tbl>
    <w:p w14:paraId="59C6EC73" w14:textId="77777777" w:rsidR="00BC448A" w:rsidRDefault="00BC448A" w:rsidP="00BC448A">
      <w:pPr>
        <w:pStyle w:val="ListParagraph"/>
        <w:rPr>
          <w:rFonts w:asciiTheme="majorHAnsi" w:hAnsiTheme="majorHAnsi" w:cstheme="majorHAnsi"/>
          <w:b/>
        </w:rPr>
      </w:pPr>
    </w:p>
    <w:p w14:paraId="3F69DCEE" w14:textId="77777777" w:rsidR="00600CD5" w:rsidRDefault="00600CD5" w:rsidP="00BC448A">
      <w:pPr>
        <w:pStyle w:val="ListParagraph"/>
        <w:rPr>
          <w:rFonts w:asciiTheme="majorHAnsi" w:hAnsiTheme="majorHAnsi" w:cstheme="majorHAnsi"/>
          <w:b/>
        </w:rPr>
      </w:pPr>
    </w:p>
    <w:p w14:paraId="5B4D788A" w14:textId="77777777" w:rsidR="00600CD5" w:rsidRPr="00BC448A" w:rsidRDefault="00600CD5" w:rsidP="00BC448A">
      <w:pPr>
        <w:pStyle w:val="ListParagraph"/>
        <w:rPr>
          <w:rFonts w:asciiTheme="majorHAnsi" w:hAnsiTheme="majorHAnsi" w:cstheme="majorHAnsi"/>
          <w:b/>
        </w:rPr>
      </w:pPr>
    </w:p>
    <w:p w14:paraId="46163D6B" w14:textId="77777777" w:rsidR="00600CD5" w:rsidRDefault="00600CD5">
      <w:pPr>
        <w:spacing w:line="300" w:lineRule="auto"/>
        <w:rPr>
          <w:rFonts w:asciiTheme="majorHAnsi" w:hAnsiTheme="majorHAnsi" w:cstheme="majorHAnsi"/>
          <w:b/>
          <w:sz w:val="28"/>
          <w:szCs w:val="28"/>
        </w:rPr>
      </w:pPr>
      <w:r>
        <w:rPr>
          <w:rFonts w:asciiTheme="majorHAnsi" w:hAnsiTheme="majorHAnsi" w:cstheme="majorHAnsi"/>
          <w:b/>
          <w:sz w:val="28"/>
          <w:szCs w:val="28"/>
        </w:rPr>
        <w:br w:type="page"/>
      </w:r>
    </w:p>
    <w:p w14:paraId="5E3F124D" w14:textId="77777777" w:rsidR="00BC448A" w:rsidRPr="00BC448A" w:rsidRDefault="00BC448A" w:rsidP="00BC448A">
      <w:pPr>
        <w:rPr>
          <w:rFonts w:asciiTheme="majorHAnsi" w:hAnsiTheme="majorHAnsi" w:cstheme="majorHAnsi"/>
          <w:b/>
          <w:sz w:val="28"/>
          <w:szCs w:val="28"/>
        </w:rPr>
      </w:pPr>
      <w:r w:rsidRPr="00BC448A">
        <w:rPr>
          <w:rFonts w:asciiTheme="majorHAnsi" w:hAnsiTheme="majorHAnsi" w:cstheme="majorHAnsi"/>
          <w:b/>
          <w:sz w:val="28"/>
          <w:szCs w:val="28"/>
        </w:rPr>
        <w:lastRenderedPageBreak/>
        <w:t>Safety on W</w:t>
      </w:r>
      <w:r w:rsidR="00600CD5">
        <w:rPr>
          <w:rFonts w:asciiTheme="majorHAnsi" w:hAnsiTheme="majorHAnsi" w:cstheme="majorHAnsi"/>
          <w:b/>
          <w:sz w:val="28"/>
          <w:szCs w:val="28"/>
        </w:rPr>
        <w:t>enatchee Valley College Campus O</w:t>
      </w:r>
      <w:r w:rsidRPr="00BC448A">
        <w:rPr>
          <w:rFonts w:asciiTheme="majorHAnsi" w:hAnsiTheme="majorHAnsi" w:cstheme="majorHAnsi"/>
          <w:b/>
          <w:sz w:val="28"/>
          <w:szCs w:val="28"/>
        </w:rPr>
        <w:t>verview:</w:t>
      </w:r>
    </w:p>
    <w:p w14:paraId="34AE0B69" w14:textId="03ADE9CB" w:rsidR="00BC448A" w:rsidRPr="00BC448A" w:rsidRDefault="00BC448A" w:rsidP="00BC448A">
      <w:pPr>
        <w:rPr>
          <w:rFonts w:asciiTheme="majorHAnsi" w:hAnsiTheme="majorHAnsi" w:cstheme="majorHAnsi"/>
        </w:rPr>
      </w:pPr>
      <w:r w:rsidRPr="00BC448A">
        <w:rPr>
          <w:rFonts w:asciiTheme="majorHAnsi" w:hAnsiTheme="majorHAnsi" w:cstheme="majorHAnsi"/>
        </w:rPr>
        <w:t>Wenatchee Valley College safety and security continually re-evaluate and assess our security program, multi-hazards threat assessment and emergency response procedures against tragic events such the campus shooting events</w:t>
      </w:r>
      <w:r w:rsidR="00310F7F" w:rsidRPr="00BC448A">
        <w:rPr>
          <w:rFonts w:asciiTheme="majorHAnsi" w:hAnsiTheme="majorHAnsi" w:cstheme="majorHAnsi"/>
        </w:rPr>
        <w:t xml:space="preserve">. </w:t>
      </w:r>
      <w:r w:rsidRPr="00BC448A">
        <w:rPr>
          <w:rFonts w:asciiTheme="majorHAnsi" w:hAnsiTheme="majorHAnsi" w:cstheme="majorHAnsi"/>
        </w:rPr>
        <w:t xml:space="preserve">We are working to look at the </w:t>
      </w:r>
      <w:proofErr w:type="gramStart"/>
      <w:r w:rsidRPr="00BC448A">
        <w:rPr>
          <w:rFonts w:asciiTheme="majorHAnsi" w:hAnsiTheme="majorHAnsi" w:cstheme="majorHAnsi"/>
        </w:rPr>
        <w:t>after action</w:t>
      </w:r>
      <w:proofErr w:type="gramEnd"/>
      <w:r w:rsidRPr="00BC448A">
        <w:rPr>
          <w:rFonts w:asciiTheme="majorHAnsi" w:hAnsiTheme="majorHAnsi" w:cstheme="majorHAnsi"/>
        </w:rPr>
        <w:t xml:space="preserve"> reports to evaluate and/or validate our current security procedures and systems while planning for and implementing resource-based upgrades and/ or changes to improve our policy and procedures.</w:t>
      </w:r>
    </w:p>
    <w:p w14:paraId="13F88327" w14:textId="77777777" w:rsidR="00BC448A" w:rsidRPr="00BC448A" w:rsidRDefault="00BC448A" w:rsidP="00BC448A">
      <w:pPr>
        <w:rPr>
          <w:rFonts w:asciiTheme="majorHAnsi" w:hAnsiTheme="majorHAnsi" w:cstheme="majorHAnsi"/>
          <w:b/>
          <w:sz w:val="24"/>
          <w:szCs w:val="24"/>
        </w:rPr>
      </w:pPr>
      <w:r w:rsidRPr="00BC448A">
        <w:rPr>
          <w:rFonts w:asciiTheme="majorHAnsi" w:hAnsiTheme="majorHAnsi" w:cstheme="majorHAnsi"/>
          <w:b/>
          <w:sz w:val="24"/>
          <w:szCs w:val="24"/>
        </w:rPr>
        <w:t>HIGHLIGHTS OF WENATCHEE VALLEY PHYSICAL SECURITY</w:t>
      </w:r>
      <w:r w:rsidR="00600CD5">
        <w:rPr>
          <w:rFonts w:asciiTheme="majorHAnsi" w:hAnsiTheme="majorHAnsi" w:cstheme="majorHAnsi"/>
          <w:b/>
          <w:sz w:val="24"/>
          <w:szCs w:val="24"/>
        </w:rPr>
        <w:t>:</w:t>
      </w:r>
    </w:p>
    <w:p w14:paraId="3FCC3800" w14:textId="01239E20" w:rsidR="00BC448A" w:rsidRPr="00BC448A" w:rsidRDefault="00BC448A" w:rsidP="00BC448A">
      <w:pPr>
        <w:rPr>
          <w:rFonts w:asciiTheme="majorHAnsi" w:hAnsiTheme="majorHAnsi" w:cstheme="majorHAnsi"/>
        </w:rPr>
      </w:pPr>
      <w:r w:rsidRPr="00BC448A">
        <w:rPr>
          <w:rFonts w:asciiTheme="majorHAnsi" w:hAnsiTheme="majorHAnsi" w:cstheme="majorHAnsi"/>
          <w:b/>
        </w:rPr>
        <w:t>Emergency Notification System:</w:t>
      </w:r>
      <w:r w:rsidRPr="00BC448A">
        <w:rPr>
          <w:rFonts w:asciiTheme="majorHAnsi" w:hAnsiTheme="majorHAnsi" w:cstheme="majorHAnsi"/>
        </w:rPr>
        <w:t xml:space="preserve"> RAVE, cell phone and desk top alert system</w:t>
      </w:r>
    </w:p>
    <w:p w14:paraId="188D20C2" w14:textId="4E75E480" w:rsidR="00BC448A" w:rsidRPr="00BC448A" w:rsidRDefault="00BC448A" w:rsidP="00BC448A">
      <w:pPr>
        <w:rPr>
          <w:rFonts w:asciiTheme="majorHAnsi" w:hAnsiTheme="majorHAnsi" w:cstheme="majorHAnsi"/>
        </w:rPr>
      </w:pPr>
      <w:r w:rsidRPr="00BC448A">
        <w:rPr>
          <w:rFonts w:asciiTheme="majorHAnsi" w:hAnsiTheme="majorHAnsi" w:cstheme="majorHAnsi"/>
          <w:b/>
        </w:rPr>
        <w:t>Alarms and Alarm Monitoring</w:t>
      </w:r>
      <w:r w:rsidRPr="00BC448A">
        <w:rPr>
          <w:rFonts w:asciiTheme="majorHAnsi" w:hAnsiTheme="majorHAnsi" w:cstheme="majorHAnsi"/>
        </w:rPr>
        <w:t xml:space="preserve">: </w:t>
      </w:r>
      <w:r w:rsidR="004A13A6">
        <w:rPr>
          <w:rFonts w:asciiTheme="majorHAnsi" w:hAnsiTheme="majorHAnsi" w:cstheme="majorHAnsi"/>
        </w:rPr>
        <w:t>Alarms are monitored by SimplexGrinnell</w:t>
      </w:r>
    </w:p>
    <w:p w14:paraId="792E7443" w14:textId="1BCBE928" w:rsidR="00BC448A" w:rsidRPr="00BC448A" w:rsidRDefault="00BC448A" w:rsidP="00BC448A">
      <w:pPr>
        <w:rPr>
          <w:rFonts w:asciiTheme="majorHAnsi" w:hAnsiTheme="majorHAnsi" w:cstheme="majorHAnsi"/>
        </w:rPr>
      </w:pPr>
      <w:r w:rsidRPr="00BC448A">
        <w:rPr>
          <w:rFonts w:asciiTheme="majorHAnsi" w:hAnsiTheme="majorHAnsi" w:cstheme="majorHAnsi"/>
          <w:b/>
        </w:rPr>
        <w:t>Electronic Access and Control System</w:t>
      </w:r>
      <w:r w:rsidRPr="00BC448A">
        <w:rPr>
          <w:rFonts w:asciiTheme="majorHAnsi" w:hAnsiTheme="majorHAnsi" w:cstheme="majorHAnsi"/>
        </w:rPr>
        <w:t>: These systems include electronic locks controlled by facilities</w:t>
      </w:r>
      <w:r w:rsidR="00310F7F" w:rsidRPr="00BC448A">
        <w:rPr>
          <w:rFonts w:asciiTheme="majorHAnsi" w:hAnsiTheme="majorHAnsi" w:cstheme="majorHAnsi"/>
        </w:rPr>
        <w:t xml:space="preserve">. </w:t>
      </w:r>
      <w:r w:rsidRPr="00BC448A">
        <w:rPr>
          <w:rFonts w:asciiTheme="majorHAnsi" w:hAnsiTheme="majorHAnsi" w:cstheme="majorHAnsi"/>
        </w:rPr>
        <w:t>Faculty and employees use a proximity card, and some keys for entry into buildings and classrooms</w:t>
      </w:r>
      <w:r w:rsidR="008710AA" w:rsidRPr="00BC448A">
        <w:rPr>
          <w:rFonts w:asciiTheme="majorHAnsi" w:hAnsiTheme="majorHAnsi" w:cstheme="majorHAnsi"/>
        </w:rPr>
        <w:t xml:space="preserve">. </w:t>
      </w:r>
      <w:r w:rsidRPr="00BC448A">
        <w:rPr>
          <w:rFonts w:asciiTheme="majorHAnsi" w:hAnsiTheme="majorHAnsi" w:cstheme="majorHAnsi"/>
        </w:rPr>
        <w:t>The proximity cards can be program</w:t>
      </w:r>
      <w:r w:rsidR="00DF0107">
        <w:rPr>
          <w:rFonts w:asciiTheme="majorHAnsi" w:hAnsiTheme="majorHAnsi" w:cstheme="majorHAnsi"/>
        </w:rPr>
        <w:t>m</w:t>
      </w:r>
      <w:r w:rsidRPr="00BC448A">
        <w:rPr>
          <w:rFonts w:asciiTheme="majorHAnsi" w:hAnsiTheme="majorHAnsi" w:cstheme="majorHAnsi"/>
        </w:rPr>
        <w:t xml:space="preserve">ed for specific buildings, </w:t>
      </w:r>
      <w:r w:rsidR="008710AA" w:rsidRPr="00BC448A">
        <w:rPr>
          <w:rFonts w:asciiTheme="majorHAnsi" w:hAnsiTheme="majorHAnsi" w:cstheme="majorHAnsi"/>
        </w:rPr>
        <w:t>doors,</w:t>
      </w:r>
      <w:r w:rsidRPr="00BC448A">
        <w:rPr>
          <w:rFonts w:asciiTheme="majorHAnsi" w:hAnsiTheme="majorHAnsi" w:cstheme="majorHAnsi"/>
        </w:rPr>
        <w:t xml:space="preserve"> and times</w:t>
      </w:r>
      <w:r w:rsidR="00DF0107">
        <w:rPr>
          <w:rFonts w:asciiTheme="majorHAnsi" w:hAnsiTheme="majorHAnsi" w:cstheme="majorHAnsi"/>
        </w:rPr>
        <w:t xml:space="preserve">, and </w:t>
      </w:r>
      <w:r w:rsidRPr="00BC448A">
        <w:rPr>
          <w:rFonts w:asciiTheme="majorHAnsi" w:hAnsiTheme="majorHAnsi" w:cstheme="majorHAnsi"/>
        </w:rPr>
        <w:t>they can be made inactive if lost</w:t>
      </w:r>
      <w:r w:rsidR="00DF0107" w:rsidRPr="00BC448A">
        <w:rPr>
          <w:rFonts w:asciiTheme="majorHAnsi" w:hAnsiTheme="majorHAnsi" w:cstheme="majorHAnsi"/>
        </w:rPr>
        <w:t xml:space="preserve">. </w:t>
      </w:r>
      <w:r w:rsidRPr="00BC448A">
        <w:rPr>
          <w:rFonts w:asciiTheme="majorHAnsi" w:hAnsiTheme="majorHAnsi" w:cstheme="majorHAnsi"/>
        </w:rPr>
        <w:t xml:space="preserve">The Residence </w:t>
      </w:r>
      <w:r w:rsidR="00414CBF">
        <w:rPr>
          <w:rFonts w:asciiTheme="majorHAnsi" w:hAnsiTheme="majorHAnsi" w:cstheme="majorHAnsi"/>
        </w:rPr>
        <w:t>H</w:t>
      </w:r>
      <w:r w:rsidRPr="00BC448A">
        <w:rPr>
          <w:rFonts w:asciiTheme="majorHAnsi" w:hAnsiTheme="majorHAnsi" w:cstheme="majorHAnsi"/>
        </w:rPr>
        <w:t xml:space="preserve">all is also controlled by proximity cards. As </w:t>
      </w:r>
      <w:r w:rsidR="00414CBF" w:rsidRPr="00BC448A">
        <w:rPr>
          <w:rFonts w:asciiTheme="majorHAnsi" w:hAnsiTheme="majorHAnsi" w:cstheme="majorHAnsi"/>
        </w:rPr>
        <w:t>buildings</w:t>
      </w:r>
      <w:r w:rsidRPr="00BC448A">
        <w:rPr>
          <w:rFonts w:asciiTheme="majorHAnsi" w:hAnsiTheme="majorHAnsi" w:cstheme="majorHAnsi"/>
        </w:rPr>
        <w:t xml:space="preserve"> are updated and built</w:t>
      </w:r>
      <w:r w:rsidR="00414CBF">
        <w:rPr>
          <w:rFonts w:asciiTheme="majorHAnsi" w:hAnsiTheme="majorHAnsi" w:cstheme="majorHAnsi"/>
        </w:rPr>
        <w:t>,</w:t>
      </w:r>
      <w:r w:rsidRPr="00BC448A">
        <w:rPr>
          <w:rFonts w:asciiTheme="majorHAnsi" w:hAnsiTheme="majorHAnsi" w:cstheme="majorHAnsi"/>
        </w:rPr>
        <w:t xml:space="preserve"> these systems are being </w:t>
      </w:r>
      <w:r w:rsidR="00414CBF">
        <w:rPr>
          <w:rFonts w:asciiTheme="majorHAnsi" w:hAnsiTheme="majorHAnsi" w:cstheme="majorHAnsi"/>
        </w:rPr>
        <w:t>ins</w:t>
      </w:r>
      <w:r w:rsidRPr="00BC448A">
        <w:rPr>
          <w:rFonts w:asciiTheme="majorHAnsi" w:hAnsiTheme="majorHAnsi" w:cstheme="majorHAnsi"/>
        </w:rPr>
        <w:t>talled. Current practice is to electronically control access to specific time periods and to allow access for specific areas for specific functions.</w:t>
      </w:r>
    </w:p>
    <w:p w14:paraId="062F1A9D" w14:textId="503B047D" w:rsidR="00BC448A" w:rsidRPr="00BC448A" w:rsidRDefault="00BC448A" w:rsidP="00BC448A">
      <w:pPr>
        <w:rPr>
          <w:rFonts w:asciiTheme="majorHAnsi" w:hAnsiTheme="majorHAnsi" w:cstheme="majorHAnsi"/>
        </w:rPr>
      </w:pPr>
      <w:r w:rsidRPr="00BC448A">
        <w:rPr>
          <w:rFonts w:asciiTheme="majorHAnsi" w:hAnsiTheme="majorHAnsi" w:cstheme="majorHAnsi"/>
          <w:b/>
        </w:rPr>
        <w:t>Security Cameras</w:t>
      </w:r>
      <w:r w:rsidRPr="00BC448A">
        <w:rPr>
          <w:rFonts w:asciiTheme="majorHAnsi" w:hAnsiTheme="majorHAnsi" w:cstheme="majorHAnsi"/>
        </w:rPr>
        <w:t>: Wenatchee Valley College has 26 external cameras and 20 internal cameras on campus</w:t>
      </w:r>
      <w:r w:rsidR="007072E5">
        <w:rPr>
          <w:rFonts w:asciiTheme="majorHAnsi" w:hAnsiTheme="majorHAnsi" w:cstheme="majorHAnsi"/>
        </w:rPr>
        <w:t>,</w:t>
      </w:r>
      <w:r w:rsidRPr="00BC448A">
        <w:rPr>
          <w:rFonts w:asciiTheme="majorHAnsi" w:hAnsiTheme="majorHAnsi" w:cstheme="majorHAnsi"/>
        </w:rPr>
        <w:t xml:space="preserve"> and Omak Campus has 7 external cameras and 4 internal cameras. The cameras are used to help in detecting suspicious behavior, investigate criminal activity</w:t>
      </w:r>
      <w:r w:rsidR="007072E5">
        <w:rPr>
          <w:rFonts w:asciiTheme="majorHAnsi" w:hAnsiTheme="majorHAnsi" w:cstheme="majorHAnsi"/>
        </w:rPr>
        <w:t>,</w:t>
      </w:r>
      <w:r w:rsidRPr="00BC448A">
        <w:rPr>
          <w:rFonts w:asciiTheme="majorHAnsi" w:hAnsiTheme="majorHAnsi" w:cstheme="majorHAnsi"/>
        </w:rPr>
        <w:t xml:space="preserve"> and protect facilities</w:t>
      </w:r>
      <w:r w:rsidR="00DF0107" w:rsidRPr="00BC448A">
        <w:rPr>
          <w:rFonts w:asciiTheme="majorHAnsi" w:hAnsiTheme="majorHAnsi" w:cstheme="majorHAnsi"/>
        </w:rPr>
        <w:t xml:space="preserve">. </w:t>
      </w:r>
      <w:r w:rsidRPr="00BC448A">
        <w:rPr>
          <w:rFonts w:asciiTheme="majorHAnsi" w:hAnsiTheme="majorHAnsi" w:cstheme="majorHAnsi"/>
        </w:rPr>
        <w:t xml:space="preserve">Video from all cameras </w:t>
      </w:r>
      <w:proofErr w:type="gramStart"/>
      <w:r w:rsidRPr="00BC448A">
        <w:rPr>
          <w:rFonts w:asciiTheme="majorHAnsi" w:hAnsiTheme="majorHAnsi" w:cstheme="majorHAnsi"/>
        </w:rPr>
        <w:t>are</w:t>
      </w:r>
      <w:proofErr w:type="gramEnd"/>
      <w:r w:rsidRPr="00BC448A">
        <w:rPr>
          <w:rFonts w:asciiTheme="majorHAnsi" w:hAnsiTheme="majorHAnsi" w:cstheme="majorHAnsi"/>
        </w:rPr>
        <w:t xml:space="preserve"> recorded and reviewable for investigations and follow-up</w:t>
      </w:r>
      <w:r w:rsidR="007072E5">
        <w:rPr>
          <w:rFonts w:asciiTheme="majorHAnsi" w:hAnsiTheme="majorHAnsi" w:cstheme="majorHAnsi"/>
        </w:rPr>
        <w:t>.</w:t>
      </w:r>
    </w:p>
    <w:p w14:paraId="581CBEA4" w14:textId="60445702" w:rsidR="00BC448A" w:rsidRPr="00BC448A" w:rsidRDefault="00BC448A" w:rsidP="00BC448A">
      <w:pPr>
        <w:rPr>
          <w:rFonts w:asciiTheme="majorHAnsi" w:hAnsiTheme="majorHAnsi" w:cstheme="majorHAnsi"/>
        </w:rPr>
      </w:pPr>
      <w:r w:rsidRPr="00BC448A">
        <w:rPr>
          <w:rFonts w:asciiTheme="majorHAnsi" w:hAnsiTheme="majorHAnsi" w:cstheme="majorHAnsi"/>
          <w:b/>
        </w:rPr>
        <w:t>Security Guards:</w:t>
      </w:r>
      <w:r w:rsidRPr="00BC448A">
        <w:rPr>
          <w:rFonts w:asciiTheme="majorHAnsi" w:hAnsiTheme="majorHAnsi" w:cstheme="majorHAnsi"/>
        </w:rPr>
        <w:t xml:space="preserve"> Wenatchee Valley College contracts security with First Security</w:t>
      </w:r>
      <w:r w:rsidR="008710AA" w:rsidRPr="00BC448A">
        <w:rPr>
          <w:rFonts w:asciiTheme="majorHAnsi" w:hAnsiTheme="majorHAnsi" w:cstheme="majorHAnsi"/>
        </w:rPr>
        <w:t xml:space="preserve">. </w:t>
      </w:r>
      <w:r w:rsidRPr="00BC448A">
        <w:rPr>
          <w:rFonts w:asciiTheme="majorHAnsi" w:hAnsiTheme="majorHAnsi" w:cstheme="majorHAnsi"/>
        </w:rPr>
        <w:t>WVC has a 24/7 security guard on campus</w:t>
      </w:r>
      <w:r w:rsidR="00DF0107" w:rsidRPr="00BC448A">
        <w:rPr>
          <w:rFonts w:asciiTheme="majorHAnsi" w:hAnsiTheme="majorHAnsi" w:cstheme="majorHAnsi"/>
        </w:rPr>
        <w:t xml:space="preserve">. </w:t>
      </w:r>
      <w:r w:rsidRPr="00BC448A">
        <w:rPr>
          <w:rFonts w:asciiTheme="majorHAnsi" w:hAnsiTheme="majorHAnsi" w:cstheme="majorHAnsi"/>
        </w:rPr>
        <w:t xml:space="preserve">Security </w:t>
      </w:r>
      <w:r w:rsidR="00A5385B">
        <w:rPr>
          <w:rFonts w:asciiTheme="majorHAnsi" w:hAnsiTheme="majorHAnsi" w:cstheme="majorHAnsi"/>
        </w:rPr>
        <w:t>g</w:t>
      </w:r>
      <w:r w:rsidRPr="00BC448A">
        <w:rPr>
          <w:rFonts w:asciiTheme="majorHAnsi" w:hAnsiTheme="majorHAnsi" w:cstheme="majorHAnsi"/>
        </w:rPr>
        <w:t>uards patrol the campus grounds</w:t>
      </w:r>
      <w:r w:rsidR="00A5385B">
        <w:rPr>
          <w:rFonts w:asciiTheme="majorHAnsi" w:hAnsiTheme="majorHAnsi" w:cstheme="majorHAnsi"/>
        </w:rPr>
        <w:t xml:space="preserve"> and</w:t>
      </w:r>
      <w:r w:rsidRPr="00BC448A">
        <w:rPr>
          <w:rFonts w:asciiTheme="majorHAnsi" w:hAnsiTheme="majorHAnsi" w:cstheme="majorHAnsi"/>
        </w:rPr>
        <w:t xml:space="preserve"> offer campus assistance in numerous way</w:t>
      </w:r>
      <w:r w:rsidR="00A5385B">
        <w:rPr>
          <w:rFonts w:asciiTheme="majorHAnsi" w:hAnsiTheme="majorHAnsi" w:cstheme="majorHAnsi"/>
        </w:rPr>
        <w:t>s</w:t>
      </w:r>
      <w:r w:rsidRPr="00BC448A">
        <w:rPr>
          <w:rFonts w:asciiTheme="majorHAnsi" w:hAnsiTheme="majorHAnsi" w:cstheme="majorHAnsi"/>
        </w:rPr>
        <w:t xml:space="preserve">. Their primary focus is </w:t>
      </w:r>
      <w:r w:rsidR="00A5385B">
        <w:rPr>
          <w:rFonts w:asciiTheme="majorHAnsi" w:hAnsiTheme="majorHAnsi" w:cstheme="majorHAnsi"/>
        </w:rPr>
        <w:t xml:space="preserve">to </w:t>
      </w:r>
      <w:r w:rsidRPr="00BC448A">
        <w:rPr>
          <w:rFonts w:asciiTheme="majorHAnsi" w:hAnsiTheme="majorHAnsi" w:cstheme="majorHAnsi"/>
        </w:rPr>
        <w:t>prevent, discover</w:t>
      </w:r>
      <w:r w:rsidR="00A5385B">
        <w:rPr>
          <w:rFonts w:asciiTheme="majorHAnsi" w:hAnsiTheme="majorHAnsi" w:cstheme="majorHAnsi"/>
        </w:rPr>
        <w:t>,</w:t>
      </w:r>
      <w:r w:rsidRPr="00BC448A">
        <w:rPr>
          <w:rFonts w:asciiTheme="majorHAnsi" w:hAnsiTheme="majorHAnsi" w:cstheme="majorHAnsi"/>
        </w:rPr>
        <w:t xml:space="preserve"> and deter illegal activity, enforce campus parking, respond to calls such as</w:t>
      </w:r>
      <w:r w:rsidR="00A828A6">
        <w:rPr>
          <w:rFonts w:asciiTheme="majorHAnsi" w:hAnsiTheme="majorHAnsi" w:cstheme="majorHAnsi"/>
        </w:rPr>
        <w:t xml:space="preserve"> </w:t>
      </w:r>
      <w:r w:rsidRPr="00BC448A">
        <w:rPr>
          <w:rFonts w:asciiTheme="majorHAnsi" w:hAnsiTheme="majorHAnsi" w:cstheme="majorHAnsi"/>
        </w:rPr>
        <w:t>building lock out</w:t>
      </w:r>
      <w:r w:rsidR="00A828A6">
        <w:rPr>
          <w:rFonts w:asciiTheme="majorHAnsi" w:hAnsiTheme="majorHAnsi" w:cstheme="majorHAnsi"/>
        </w:rPr>
        <w:t xml:space="preserve"> and </w:t>
      </w:r>
      <w:r w:rsidRPr="00BC448A">
        <w:rPr>
          <w:rFonts w:asciiTheme="majorHAnsi" w:hAnsiTheme="majorHAnsi" w:cstheme="majorHAnsi"/>
        </w:rPr>
        <w:t>vehicle issues</w:t>
      </w:r>
      <w:r w:rsidR="00A828A6">
        <w:rPr>
          <w:rFonts w:asciiTheme="majorHAnsi" w:hAnsiTheme="majorHAnsi" w:cstheme="majorHAnsi"/>
        </w:rPr>
        <w:t>,</w:t>
      </w:r>
      <w:r w:rsidRPr="00BC448A">
        <w:rPr>
          <w:rFonts w:asciiTheme="majorHAnsi" w:hAnsiTheme="majorHAnsi" w:cstheme="majorHAnsi"/>
        </w:rPr>
        <w:t xml:space="preserve"> and to assist students and employees when needed. Security guards do reports of daily activity and report crimes when needed.</w:t>
      </w:r>
    </w:p>
    <w:p w14:paraId="61CA8FF7"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Emergency Response Procedures</w:t>
      </w:r>
      <w:r w:rsidRPr="00BC448A">
        <w:rPr>
          <w:rFonts w:asciiTheme="majorHAnsi" w:hAnsiTheme="majorHAnsi" w:cstheme="majorHAnsi"/>
        </w:rPr>
        <w:t>: being defined and written.</w:t>
      </w:r>
    </w:p>
    <w:p w14:paraId="3301D045" w14:textId="34485637" w:rsidR="00BC448A" w:rsidRPr="00BC448A" w:rsidRDefault="00BC448A" w:rsidP="00BC448A">
      <w:pPr>
        <w:rPr>
          <w:rFonts w:asciiTheme="majorHAnsi" w:hAnsiTheme="majorHAnsi" w:cstheme="majorHAnsi"/>
        </w:rPr>
      </w:pPr>
      <w:r w:rsidRPr="00BC448A">
        <w:rPr>
          <w:rFonts w:asciiTheme="majorHAnsi" w:hAnsiTheme="majorHAnsi" w:cstheme="majorHAnsi"/>
          <w:b/>
        </w:rPr>
        <w:t>Incident Command System</w:t>
      </w:r>
      <w:r w:rsidRPr="00BC448A">
        <w:rPr>
          <w:rFonts w:asciiTheme="majorHAnsi" w:hAnsiTheme="majorHAnsi" w:cstheme="majorHAnsi"/>
        </w:rPr>
        <w:t>: ICS is a standardized, on-scene, all-hazard incident management approach. ICS allows school personnel and community responders to adopt an integrated organizational structure that matches the complexities and demands of the incident(s) without being hindered by jurisdictional boundaries</w:t>
      </w:r>
      <w:r w:rsidR="00DF0107" w:rsidRPr="00BC448A">
        <w:rPr>
          <w:rFonts w:asciiTheme="majorHAnsi" w:hAnsiTheme="majorHAnsi" w:cstheme="majorHAnsi"/>
        </w:rPr>
        <w:t xml:space="preserve">. </w:t>
      </w:r>
      <w:r w:rsidRPr="00BC448A">
        <w:rPr>
          <w:rFonts w:asciiTheme="majorHAnsi" w:hAnsiTheme="majorHAnsi" w:cstheme="majorHAnsi"/>
        </w:rPr>
        <w:t>ICS structure is flexible</w:t>
      </w:r>
      <w:r w:rsidR="00DF0107" w:rsidRPr="00BC448A">
        <w:rPr>
          <w:rFonts w:asciiTheme="majorHAnsi" w:hAnsiTheme="majorHAnsi" w:cstheme="majorHAnsi"/>
        </w:rPr>
        <w:t xml:space="preserve">. </w:t>
      </w:r>
      <w:r w:rsidRPr="00BC448A">
        <w:rPr>
          <w:rFonts w:asciiTheme="majorHAnsi" w:hAnsiTheme="majorHAnsi" w:cstheme="majorHAnsi"/>
        </w:rPr>
        <w:t>I</w:t>
      </w:r>
      <w:r w:rsidR="008710AA">
        <w:rPr>
          <w:rFonts w:asciiTheme="majorHAnsi" w:hAnsiTheme="majorHAnsi" w:cstheme="majorHAnsi"/>
        </w:rPr>
        <w:t>t</w:t>
      </w:r>
      <w:r w:rsidRPr="00BC448A">
        <w:rPr>
          <w:rFonts w:asciiTheme="majorHAnsi" w:hAnsiTheme="majorHAnsi" w:cstheme="majorHAnsi"/>
        </w:rPr>
        <w:t xml:space="preserve"> can grow and shrink to meet different needs</w:t>
      </w:r>
      <w:r w:rsidR="00DF0107" w:rsidRPr="00BC448A">
        <w:rPr>
          <w:rFonts w:asciiTheme="majorHAnsi" w:hAnsiTheme="majorHAnsi" w:cstheme="majorHAnsi"/>
        </w:rPr>
        <w:t xml:space="preserve">. </w:t>
      </w:r>
      <w:r w:rsidRPr="00BC448A">
        <w:rPr>
          <w:rFonts w:asciiTheme="majorHAnsi" w:hAnsiTheme="majorHAnsi" w:cstheme="majorHAnsi"/>
        </w:rPr>
        <w:t xml:space="preserve">This flexibility makes it a very effective and efficient management approach for both small and large </w:t>
      </w:r>
      <w:proofErr w:type="gramStart"/>
      <w:r w:rsidRPr="00BC448A">
        <w:rPr>
          <w:rFonts w:asciiTheme="majorHAnsi" w:hAnsiTheme="majorHAnsi" w:cstheme="majorHAnsi"/>
        </w:rPr>
        <w:t>situation</w:t>
      </w:r>
      <w:proofErr w:type="gramEnd"/>
      <w:r w:rsidRPr="00BC448A">
        <w:rPr>
          <w:rFonts w:asciiTheme="majorHAnsi" w:hAnsiTheme="majorHAnsi" w:cstheme="majorHAnsi"/>
        </w:rPr>
        <w:t>.</w:t>
      </w:r>
    </w:p>
    <w:p w14:paraId="679FC33A"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School Drills</w:t>
      </w:r>
      <w:r w:rsidRPr="00BC448A">
        <w:rPr>
          <w:rFonts w:asciiTheme="majorHAnsi" w:hAnsiTheme="majorHAnsi" w:cstheme="majorHAnsi"/>
        </w:rPr>
        <w:t>: being defined and written.</w:t>
      </w:r>
    </w:p>
    <w:p w14:paraId="771171F1" w14:textId="5E3B050D" w:rsidR="00BC448A" w:rsidRPr="00BC448A" w:rsidRDefault="00BC448A" w:rsidP="00BC448A">
      <w:pPr>
        <w:rPr>
          <w:rFonts w:asciiTheme="majorHAnsi" w:hAnsiTheme="majorHAnsi" w:cstheme="majorHAnsi"/>
        </w:rPr>
      </w:pPr>
      <w:r w:rsidRPr="00BC448A">
        <w:rPr>
          <w:rFonts w:asciiTheme="majorHAnsi" w:hAnsiTheme="majorHAnsi" w:cstheme="majorHAnsi"/>
          <w:b/>
        </w:rPr>
        <w:t>SDS Online</w:t>
      </w:r>
      <w:r w:rsidRPr="00BC448A">
        <w:rPr>
          <w:rFonts w:asciiTheme="majorHAnsi" w:hAnsiTheme="majorHAnsi" w:cstheme="majorHAnsi"/>
        </w:rPr>
        <w:t>: can provide emergency response with a list of chemicals on campus and in specific buildings and labs.</w:t>
      </w:r>
    </w:p>
    <w:p w14:paraId="734D1DA3" w14:textId="77777777" w:rsidR="00BC448A" w:rsidRDefault="00BC448A">
      <w:pPr>
        <w:spacing w:line="300" w:lineRule="auto"/>
        <w:rPr>
          <w:rFonts w:asciiTheme="majorHAnsi" w:hAnsiTheme="majorHAnsi" w:cstheme="majorHAnsi"/>
          <w:bCs/>
          <w:noProof/>
          <w:color w:val="000000" w:themeColor="text1"/>
          <w:sz w:val="21"/>
          <w:shd w:val="clear" w:color="auto" w:fill="000000" w:themeFill="accent1"/>
        </w:rPr>
      </w:pPr>
      <w:r>
        <w:rPr>
          <w:rFonts w:asciiTheme="majorHAnsi" w:hAnsiTheme="majorHAnsi" w:cstheme="majorHAnsi"/>
          <w:b/>
          <w:caps/>
          <w:noProof/>
          <w:color w:val="000000" w:themeColor="text1"/>
          <w:sz w:val="21"/>
          <w:shd w:val="clear" w:color="auto" w:fill="000000" w:themeFill="accent1"/>
        </w:rPr>
        <w:br w:type="page"/>
      </w:r>
    </w:p>
    <w:sdt>
      <w:sdtPr>
        <w:rPr>
          <w:rFonts w:ascii="Times New Roman" w:eastAsiaTheme="minorEastAsia" w:hAnsi="Times New Roman" w:cstheme="minorBidi"/>
          <w:b w:val="0"/>
          <w:smallCaps w:val="0"/>
          <w:color w:val="auto"/>
          <w:sz w:val="22"/>
          <w:szCs w:val="21"/>
        </w:rPr>
        <w:id w:val="-1507193604"/>
        <w:docPartObj>
          <w:docPartGallery w:val="Table of Contents"/>
          <w:docPartUnique/>
        </w:docPartObj>
      </w:sdtPr>
      <w:sdtEndPr>
        <w:rPr>
          <w:bCs/>
          <w:noProof/>
        </w:rPr>
      </w:sdtEndPr>
      <w:sdtContent>
        <w:p w14:paraId="7076F66A" w14:textId="77777777" w:rsidR="004166CC" w:rsidRDefault="004166CC">
          <w:pPr>
            <w:pStyle w:val="TOCHeading"/>
          </w:pPr>
          <w:r>
            <w:t>Table of Contents</w:t>
          </w:r>
        </w:p>
        <w:p w14:paraId="1ED8389F" w14:textId="77777777" w:rsidR="00DD3E3B" w:rsidRDefault="004166CC">
          <w:pPr>
            <w:pStyle w:val="TOC1"/>
            <w:tabs>
              <w:tab w:val="right" w:leader="dot" w:pos="10070"/>
            </w:tabs>
            <w:rPr>
              <w:rFonts w:cstheme="minorBidi"/>
              <w:b w:val="0"/>
              <w:bCs w:val="0"/>
              <w:caps w:val="0"/>
              <w:noProof/>
              <w:sz w:val="22"/>
              <w:szCs w:val="22"/>
            </w:rPr>
          </w:pPr>
          <w:r>
            <w:fldChar w:fldCharType="begin"/>
          </w:r>
          <w:r>
            <w:instrText xml:space="preserve"> TOC \o "1-3" \h \z \u </w:instrText>
          </w:r>
          <w:r>
            <w:fldChar w:fldCharType="separate"/>
          </w:r>
          <w:hyperlink w:anchor="_Toc514685125" w:history="1">
            <w:r w:rsidR="00DD3E3B" w:rsidRPr="005708A5">
              <w:rPr>
                <w:rStyle w:val="Hyperlink"/>
                <w:rFonts w:asciiTheme="majorHAnsi" w:hAnsiTheme="majorHAnsi" w:cstheme="majorHAnsi"/>
                <w:noProof/>
              </w:rPr>
              <w:t>Introduction</w:t>
            </w:r>
            <w:r w:rsidR="00DD3E3B">
              <w:rPr>
                <w:noProof/>
                <w:webHidden/>
              </w:rPr>
              <w:tab/>
            </w:r>
            <w:r w:rsidR="00DD3E3B">
              <w:rPr>
                <w:noProof/>
                <w:webHidden/>
              </w:rPr>
              <w:fldChar w:fldCharType="begin"/>
            </w:r>
            <w:r w:rsidR="00DD3E3B">
              <w:rPr>
                <w:noProof/>
                <w:webHidden/>
              </w:rPr>
              <w:instrText xml:space="preserve"> PAGEREF _Toc514685125 \h </w:instrText>
            </w:r>
            <w:r w:rsidR="00DD3E3B">
              <w:rPr>
                <w:noProof/>
                <w:webHidden/>
              </w:rPr>
            </w:r>
            <w:r w:rsidR="00DD3E3B">
              <w:rPr>
                <w:noProof/>
                <w:webHidden/>
              </w:rPr>
              <w:fldChar w:fldCharType="separate"/>
            </w:r>
            <w:r w:rsidR="00DD3E3B">
              <w:rPr>
                <w:noProof/>
                <w:webHidden/>
              </w:rPr>
              <w:t>7</w:t>
            </w:r>
            <w:r w:rsidR="00DD3E3B">
              <w:rPr>
                <w:noProof/>
                <w:webHidden/>
              </w:rPr>
              <w:fldChar w:fldCharType="end"/>
            </w:r>
          </w:hyperlink>
        </w:p>
        <w:p w14:paraId="6800E5D4" w14:textId="77777777" w:rsidR="00DD3E3B" w:rsidRDefault="00DD3E3B">
          <w:pPr>
            <w:pStyle w:val="TOC1"/>
            <w:tabs>
              <w:tab w:val="right" w:leader="dot" w:pos="10070"/>
            </w:tabs>
            <w:rPr>
              <w:rFonts w:cstheme="minorBidi"/>
              <w:b w:val="0"/>
              <w:bCs w:val="0"/>
              <w:caps w:val="0"/>
              <w:noProof/>
              <w:sz w:val="22"/>
              <w:szCs w:val="22"/>
            </w:rPr>
          </w:pPr>
          <w:hyperlink w:anchor="_Toc514685126" w:history="1">
            <w:r w:rsidRPr="005708A5">
              <w:rPr>
                <w:rStyle w:val="Hyperlink"/>
                <w:rFonts w:asciiTheme="majorHAnsi" w:hAnsiTheme="majorHAnsi" w:cstheme="majorHAnsi"/>
                <w:noProof/>
              </w:rPr>
              <w:t>1.0 The Multi-Hazard Plan</w:t>
            </w:r>
            <w:r>
              <w:rPr>
                <w:noProof/>
                <w:webHidden/>
              </w:rPr>
              <w:tab/>
            </w:r>
            <w:r>
              <w:rPr>
                <w:noProof/>
                <w:webHidden/>
              </w:rPr>
              <w:fldChar w:fldCharType="begin"/>
            </w:r>
            <w:r>
              <w:rPr>
                <w:noProof/>
                <w:webHidden/>
              </w:rPr>
              <w:instrText xml:space="preserve"> PAGEREF _Toc514685126 \h </w:instrText>
            </w:r>
            <w:r>
              <w:rPr>
                <w:noProof/>
                <w:webHidden/>
              </w:rPr>
            </w:r>
            <w:r>
              <w:rPr>
                <w:noProof/>
                <w:webHidden/>
              </w:rPr>
              <w:fldChar w:fldCharType="separate"/>
            </w:r>
            <w:r>
              <w:rPr>
                <w:noProof/>
                <w:webHidden/>
              </w:rPr>
              <w:t>9</w:t>
            </w:r>
            <w:r>
              <w:rPr>
                <w:noProof/>
                <w:webHidden/>
              </w:rPr>
              <w:fldChar w:fldCharType="end"/>
            </w:r>
          </w:hyperlink>
        </w:p>
        <w:p w14:paraId="057DED75" w14:textId="77777777" w:rsidR="00DD3E3B" w:rsidRDefault="00DD3E3B">
          <w:pPr>
            <w:pStyle w:val="TOC1"/>
            <w:tabs>
              <w:tab w:val="right" w:leader="dot" w:pos="10070"/>
            </w:tabs>
            <w:rPr>
              <w:rFonts w:cstheme="minorBidi"/>
              <w:b w:val="0"/>
              <w:bCs w:val="0"/>
              <w:caps w:val="0"/>
              <w:noProof/>
              <w:sz w:val="22"/>
              <w:szCs w:val="22"/>
            </w:rPr>
          </w:pPr>
          <w:hyperlink w:anchor="_Toc514685127" w:history="1">
            <w:r w:rsidRPr="005708A5">
              <w:rPr>
                <w:rStyle w:val="Hyperlink"/>
                <w:rFonts w:asciiTheme="majorHAnsi" w:hAnsiTheme="majorHAnsi" w:cstheme="majorHAnsi"/>
                <w:noProof/>
              </w:rPr>
              <w:t>2.0 Emergency Response Priorities</w:t>
            </w:r>
            <w:r>
              <w:rPr>
                <w:noProof/>
                <w:webHidden/>
              </w:rPr>
              <w:tab/>
            </w:r>
            <w:r>
              <w:rPr>
                <w:noProof/>
                <w:webHidden/>
              </w:rPr>
              <w:fldChar w:fldCharType="begin"/>
            </w:r>
            <w:r>
              <w:rPr>
                <w:noProof/>
                <w:webHidden/>
              </w:rPr>
              <w:instrText xml:space="preserve"> PAGEREF _Toc514685127 \h </w:instrText>
            </w:r>
            <w:r>
              <w:rPr>
                <w:noProof/>
                <w:webHidden/>
              </w:rPr>
            </w:r>
            <w:r>
              <w:rPr>
                <w:noProof/>
                <w:webHidden/>
              </w:rPr>
              <w:fldChar w:fldCharType="separate"/>
            </w:r>
            <w:r>
              <w:rPr>
                <w:noProof/>
                <w:webHidden/>
              </w:rPr>
              <w:t>13</w:t>
            </w:r>
            <w:r>
              <w:rPr>
                <w:noProof/>
                <w:webHidden/>
              </w:rPr>
              <w:fldChar w:fldCharType="end"/>
            </w:r>
          </w:hyperlink>
        </w:p>
        <w:p w14:paraId="4B0B4325" w14:textId="77777777" w:rsidR="00DD3E3B" w:rsidRDefault="00DD3E3B">
          <w:pPr>
            <w:pStyle w:val="TOC1"/>
            <w:tabs>
              <w:tab w:val="right" w:leader="dot" w:pos="10070"/>
            </w:tabs>
            <w:rPr>
              <w:rFonts w:cstheme="minorBidi"/>
              <w:b w:val="0"/>
              <w:bCs w:val="0"/>
              <w:caps w:val="0"/>
              <w:noProof/>
              <w:sz w:val="22"/>
              <w:szCs w:val="22"/>
            </w:rPr>
          </w:pPr>
          <w:hyperlink w:anchor="_Toc514685128" w:history="1">
            <w:r w:rsidRPr="005708A5">
              <w:rPr>
                <w:rStyle w:val="Hyperlink"/>
                <w:rFonts w:asciiTheme="majorHAnsi" w:hAnsiTheme="majorHAnsi" w:cstheme="majorHAnsi"/>
                <w:noProof/>
              </w:rPr>
              <w:t>3.0 Declaration of Campus Emergency</w:t>
            </w:r>
            <w:r>
              <w:rPr>
                <w:noProof/>
                <w:webHidden/>
              </w:rPr>
              <w:tab/>
            </w:r>
            <w:r>
              <w:rPr>
                <w:noProof/>
                <w:webHidden/>
              </w:rPr>
              <w:fldChar w:fldCharType="begin"/>
            </w:r>
            <w:r>
              <w:rPr>
                <w:noProof/>
                <w:webHidden/>
              </w:rPr>
              <w:instrText xml:space="preserve"> PAGEREF _Toc514685128 \h </w:instrText>
            </w:r>
            <w:r>
              <w:rPr>
                <w:noProof/>
                <w:webHidden/>
              </w:rPr>
            </w:r>
            <w:r>
              <w:rPr>
                <w:noProof/>
                <w:webHidden/>
              </w:rPr>
              <w:fldChar w:fldCharType="separate"/>
            </w:r>
            <w:r>
              <w:rPr>
                <w:noProof/>
                <w:webHidden/>
              </w:rPr>
              <w:t>14</w:t>
            </w:r>
            <w:r>
              <w:rPr>
                <w:noProof/>
                <w:webHidden/>
              </w:rPr>
              <w:fldChar w:fldCharType="end"/>
            </w:r>
          </w:hyperlink>
        </w:p>
        <w:p w14:paraId="0A1BD1A3" w14:textId="77777777" w:rsidR="00DD3E3B" w:rsidRDefault="00DD3E3B">
          <w:pPr>
            <w:pStyle w:val="TOC1"/>
            <w:tabs>
              <w:tab w:val="right" w:leader="dot" w:pos="10070"/>
            </w:tabs>
            <w:rPr>
              <w:rFonts w:cstheme="minorBidi"/>
              <w:b w:val="0"/>
              <w:bCs w:val="0"/>
              <w:caps w:val="0"/>
              <w:noProof/>
              <w:sz w:val="22"/>
              <w:szCs w:val="22"/>
            </w:rPr>
          </w:pPr>
          <w:hyperlink w:anchor="_Toc514685129" w:history="1">
            <w:r w:rsidRPr="005708A5">
              <w:rPr>
                <w:rStyle w:val="Hyperlink"/>
                <w:rFonts w:asciiTheme="majorHAnsi" w:hAnsiTheme="majorHAnsi" w:cstheme="majorHAnsi"/>
                <w:noProof/>
              </w:rPr>
              <w:t>4.0 Emergency Response Levels</w:t>
            </w:r>
            <w:r>
              <w:rPr>
                <w:noProof/>
                <w:webHidden/>
              </w:rPr>
              <w:tab/>
            </w:r>
            <w:r>
              <w:rPr>
                <w:noProof/>
                <w:webHidden/>
              </w:rPr>
              <w:fldChar w:fldCharType="begin"/>
            </w:r>
            <w:r>
              <w:rPr>
                <w:noProof/>
                <w:webHidden/>
              </w:rPr>
              <w:instrText xml:space="preserve"> PAGEREF _Toc514685129 \h </w:instrText>
            </w:r>
            <w:r>
              <w:rPr>
                <w:noProof/>
                <w:webHidden/>
              </w:rPr>
            </w:r>
            <w:r>
              <w:rPr>
                <w:noProof/>
                <w:webHidden/>
              </w:rPr>
              <w:fldChar w:fldCharType="separate"/>
            </w:r>
            <w:r>
              <w:rPr>
                <w:noProof/>
                <w:webHidden/>
              </w:rPr>
              <w:t>16</w:t>
            </w:r>
            <w:r>
              <w:rPr>
                <w:noProof/>
                <w:webHidden/>
              </w:rPr>
              <w:fldChar w:fldCharType="end"/>
            </w:r>
          </w:hyperlink>
        </w:p>
        <w:p w14:paraId="684622F8" w14:textId="77777777" w:rsidR="00DD3E3B" w:rsidRDefault="00DD3E3B">
          <w:pPr>
            <w:pStyle w:val="TOC1"/>
            <w:tabs>
              <w:tab w:val="right" w:leader="dot" w:pos="10070"/>
            </w:tabs>
            <w:rPr>
              <w:rFonts w:cstheme="minorBidi"/>
              <w:b w:val="0"/>
              <w:bCs w:val="0"/>
              <w:caps w:val="0"/>
              <w:noProof/>
              <w:sz w:val="22"/>
              <w:szCs w:val="22"/>
            </w:rPr>
          </w:pPr>
          <w:hyperlink w:anchor="_Toc514685130" w:history="1">
            <w:r w:rsidRPr="005708A5">
              <w:rPr>
                <w:rStyle w:val="Hyperlink"/>
                <w:rFonts w:asciiTheme="majorHAnsi" w:hAnsiTheme="majorHAnsi" w:cstheme="majorHAnsi"/>
                <w:noProof/>
              </w:rPr>
              <w:t>5.0 Communications Networks</w:t>
            </w:r>
            <w:r>
              <w:rPr>
                <w:noProof/>
                <w:webHidden/>
              </w:rPr>
              <w:tab/>
            </w:r>
            <w:r>
              <w:rPr>
                <w:noProof/>
                <w:webHidden/>
              </w:rPr>
              <w:fldChar w:fldCharType="begin"/>
            </w:r>
            <w:r>
              <w:rPr>
                <w:noProof/>
                <w:webHidden/>
              </w:rPr>
              <w:instrText xml:space="preserve"> PAGEREF _Toc514685130 \h </w:instrText>
            </w:r>
            <w:r>
              <w:rPr>
                <w:noProof/>
                <w:webHidden/>
              </w:rPr>
            </w:r>
            <w:r>
              <w:rPr>
                <w:noProof/>
                <w:webHidden/>
              </w:rPr>
              <w:fldChar w:fldCharType="separate"/>
            </w:r>
            <w:r>
              <w:rPr>
                <w:noProof/>
                <w:webHidden/>
              </w:rPr>
              <w:t>17</w:t>
            </w:r>
            <w:r>
              <w:rPr>
                <w:noProof/>
                <w:webHidden/>
              </w:rPr>
              <w:fldChar w:fldCharType="end"/>
            </w:r>
          </w:hyperlink>
        </w:p>
        <w:p w14:paraId="65B86C3E" w14:textId="77777777" w:rsidR="00DD3E3B" w:rsidRDefault="00DD3E3B">
          <w:pPr>
            <w:pStyle w:val="TOC1"/>
            <w:tabs>
              <w:tab w:val="right" w:leader="dot" w:pos="10070"/>
            </w:tabs>
            <w:rPr>
              <w:rFonts w:cstheme="minorBidi"/>
              <w:b w:val="0"/>
              <w:bCs w:val="0"/>
              <w:caps w:val="0"/>
              <w:noProof/>
              <w:sz w:val="22"/>
              <w:szCs w:val="22"/>
            </w:rPr>
          </w:pPr>
          <w:hyperlink w:anchor="_Toc514685131" w:history="1">
            <w:r w:rsidRPr="005708A5">
              <w:rPr>
                <w:rStyle w:val="Hyperlink"/>
                <w:rFonts w:asciiTheme="majorHAnsi" w:hAnsiTheme="majorHAnsi" w:cstheme="majorHAnsi"/>
                <w:noProof/>
              </w:rPr>
              <w:t>6.0 Emergency Management Team</w:t>
            </w:r>
            <w:r>
              <w:rPr>
                <w:noProof/>
                <w:webHidden/>
              </w:rPr>
              <w:tab/>
            </w:r>
            <w:r>
              <w:rPr>
                <w:noProof/>
                <w:webHidden/>
              </w:rPr>
              <w:fldChar w:fldCharType="begin"/>
            </w:r>
            <w:r>
              <w:rPr>
                <w:noProof/>
                <w:webHidden/>
              </w:rPr>
              <w:instrText xml:space="preserve"> PAGEREF _Toc514685131 \h </w:instrText>
            </w:r>
            <w:r>
              <w:rPr>
                <w:noProof/>
                <w:webHidden/>
              </w:rPr>
            </w:r>
            <w:r>
              <w:rPr>
                <w:noProof/>
                <w:webHidden/>
              </w:rPr>
              <w:fldChar w:fldCharType="separate"/>
            </w:r>
            <w:r>
              <w:rPr>
                <w:noProof/>
                <w:webHidden/>
              </w:rPr>
              <w:t>19</w:t>
            </w:r>
            <w:r>
              <w:rPr>
                <w:noProof/>
                <w:webHidden/>
              </w:rPr>
              <w:fldChar w:fldCharType="end"/>
            </w:r>
          </w:hyperlink>
        </w:p>
        <w:p w14:paraId="6F1D72CB" w14:textId="77777777" w:rsidR="00DD3E3B" w:rsidRDefault="00DD3E3B">
          <w:pPr>
            <w:pStyle w:val="TOC1"/>
            <w:tabs>
              <w:tab w:val="right" w:leader="dot" w:pos="10070"/>
            </w:tabs>
            <w:rPr>
              <w:rFonts w:cstheme="minorBidi"/>
              <w:b w:val="0"/>
              <w:bCs w:val="0"/>
              <w:caps w:val="0"/>
              <w:noProof/>
              <w:sz w:val="22"/>
              <w:szCs w:val="22"/>
            </w:rPr>
          </w:pPr>
          <w:hyperlink w:anchor="_Toc514685132" w:history="1">
            <w:r w:rsidRPr="005708A5">
              <w:rPr>
                <w:rStyle w:val="Hyperlink"/>
                <w:rFonts w:asciiTheme="majorHAnsi" w:hAnsiTheme="majorHAnsi" w:cstheme="majorHAnsi"/>
                <w:noProof/>
              </w:rPr>
              <w:t>7.0 Campus Emergency Coordination Center (CECC)</w:t>
            </w:r>
            <w:r>
              <w:rPr>
                <w:noProof/>
                <w:webHidden/>
              </w:rPr>
              <w:tab/>
            </w:r>
            <w:r>
              <w:rPr>
                <w:noProof/>
                <w:webHidden/>
              </w:rPr>
              <w:fldChar w:fldCharType="begin"/>
            </w:r>
            <w:r>
              <w:rPr>
                <w:noProof/>
                <w:webHidden/>
              </w:rPr>
              <w:instrText xml:space="preserve"> PAGEREF _Toc514685132 \h </w:instrText>
            </w:r>
            <w:r>
              <w:rPr>
                <w:noProof/>
                <w:webHidden/>
              </w:rPr>
            </w:r>
            <w:r>
              <w:rPr>
                <w:noProof/>
                <w:webHidden/>
              </w:rPr>
              <w:fldChar w:fldCharType="separate"/>
            </w:r>
            <w:r>
              <w:rPr>
                <w:noProof/>
                <w:webHidden/>
              </w:rPr>
              <w:t>21</w:t>
            </w:r>
            <w:r>
              <w:rPr>
                <w:noProof/>
                <w:webHidden/>
              </w:rPr>
              <w:fldChar w:fldCharType="end"/>
            </w:r>
          </w:hyperlink>
        </w:p>
        <w:p w14:paraId="57C9C1A4" w14:textId="77777777" w:rsidR="00DD3E3B" w:rsidRDefault="00DD3E3B">
          <w:pPr>
            <w:pStyle w:val="TOC1"/>
            <w:tabs>
              <w:tab w:val="right" w:leader="dot" w:pos="10070"/>
            </w:tabs>
            <w:rPr>
              <w:rFonts w:cstheme="minorBidi"/>
              <w:b w:val="0"/>
              <w:bCs w:val="0"/>
              <w:caps w:val="0"/>
              <w:noProof/>
              <w:sz w:val="22"/>
              <w:szCs w:val="22"/>
            </w:rPr>
          </w:pPr>
          <w:hyperlink w:anchor="_Toc514685133" w:history="1">
            <w:r w:rsidRPr="005708A5">
              <w:rPr>
                <w:rStyle w:val="Hyperlink"/>
                <w:rFonts w:asciiTheme="majorHAnsi" w:hAnsiTheme="majorHAnsi" w:cstheme="majorHAnsi"/>
                <w:noProof/>
              </w:rPr>
              <w:t>8.0 Building Coordinator Program</w:t>
            </w:r>
            <w:r>
              <w:rPr>
                <w:noProof/>
                <w:webHidden/>
              </w:rPr>
              <w:tab/>
            </w:r>
            <w:r>
              <w:rPr>
                <w:noProof/>
                <w:webHidden/>
              </w:rPr>
              <w:fldChar w:fldCharType="begin"/>
            </w:r>
            <w:r>
              <w:rPr>
                <w:noProof/>
                <w:webHidden/>
              </w:rPr>
              <w:instrText xml:space="preserve"> PAGEREF _Toc514685133 \h </w:instrText>
            </w:r>
            <w:r>
              <w:rPr>
                <w:noProof/>
                <w:webHidden/>
              </w:rPr>
            </w:r>
            <w:r>
              <w:rPr>
                <w:noProof/>
                <w:webHidden/>
              </w:rPr>
              <w:fldChar w:fldCharType="separate"/>
            </w:r>
            <w:r>
              <w:rPr>
                <w:noProof/>
                <w:webHidden/>
              </w:rPr>
              <w:t>22</w:t>
            </w:r>
            <w:r>
              <w:rPr>
                <w:noProof/>
                <w:webHidden/>
              </w:rPr>
              <w:fldChar w:fldCharType="end"/>
            </w:r>
          </w:hyperlink>
        </w:p>
        <w:p w14:paraId="72169FFE" w14:textId="77777777" w:rsidR="00DD3E3B" w:rsidRDefault="00DD3E3B">
          <w:pPr>
            <w:pStyle w:val="TOC1"/>
            <w:tabs>
              <w:tab w:val="right" w:leader="dot" w:pos="10070"/>
            </w:tabs>
            <w:rPr>
              <w:rFonts w:cstheme="minorBidi"/>
              <w:b w:val="0"/>
              <w:bCs w:val="0"/>
              <w:caps w:val="0"/>
              <w:noProof/>
              <w:sz w:val="22"/>
              <w:szCs w:val="22"/>
            </w:rPr>
          </w:pPr>
          <w:hyperlink w:anchor="_Toc514685134" w:history="1">
            <w:r w:rsidRPr="005708A5">
              <w:rPr>
                <w:rStyle w:val="Hyperlink"/>
                <w:rFonts w:asciiTheme="majorHAnsi" w:hAnsiTheme="majorHAnsi" w:cstheme="majorHAnsi"/>
                <w:noProof/>
              </w:rPr>
              <w:t>9.0 Instructional Technology Team</w:t>
            </w:r>
            <w:r>
              <w:rPr>
                <w:noProof/>
                <w:webHidden/>
              </w:rPr>
              <w:tab/>
            </w:r>
            <w:r>
              <w:rPr>
                <w:noProof/>
                <w:webHidden/>
              </w:rPr>
              <w:fldChar w:fldCharType="begin"/>
            </w:r>
            <w:r>
              <w:rPr>
                <w:noProof/>
                <w:webHidden/>
              </w:rPr>
              <w:instrText xml:space="preserve"> PAGEREF _Toc514685134 \h </w:instrText>
            </w:r>
            <w:r>
              <w:rPr>
                <w:noProof/>
                <w:webHidden/>
              </w:rPr>
            </w:r>
            <w:r>
              <w:rPr>
                <w:noProof/>
                <w:webHidden/>
              </w:rPr>
              <w:fldChar w:fldCharType="separate"/>
            </w:r>
            <w:r>
              <w:rPr>
                <w:noProof/>
                <w:webHidden/>
              </w:rPr>
              <w:t>23</w:t>
            </w:r>
            <w:r>
              <w:rPr>
                <w:noProof/>
                <w:webHidden/>
              </w:rPr>
              <w:fldChar w:fldCharType="end"/>
            </w:r>
          </w:hyperlink>
        </w:p>
        <w:p w14:paraId="6904D74B" w14:textId="77777777" w:rsidR="00DD3E3B" w:rsidRDefault="00DD3E3B">
          <w:pPr>
            <w:pStyle w:val="TOC1"/>
            <w:tabs>
              <w:tab w:val="right" w:leader="dot" w:pos="10070"/>
            </w:tabs>
            <w:rPr>
              <w:rFonts w:cstheme="minorBidi"/>
              <w:b w:val="0"/>
              <w:bCs w:val="0"/>
              <w:caps w:val="0"/>
              <w:noProof/>
              <w:sz w:val="22"/>
              <w:szCs w:val="22"/>
            </w:rPr>
          </w:pPr>
          <w:hyperlink w:anchor="_Toc514685135" w:history="1">
            <w:r w:rsidRPr="005708A5">
              <w:rPr>
                <w:rStyle w:val="Hyperlink"/>
                <w:rFonts w:asciiTheme="majorHAnsi" w:hAnsiTheme="majorHAnsi" w:cstheme="majorHAnsi"/>
                <w:noProof/>
              </w:rPr>
              <w:t>10.0 Training and Exercises</w:t>
            </w:r>
            <w:r>
              <w:rPr>
                <w:noProof/>
                <w:webHidden/>
              </w:rPr>
              <w:tab/>
            </w:r>
            <w:r>
              <w:rPr>
                <w:noProof/>
                <w:webHidden/>
              </w:rPr>
              <w:fldChar w:fldCharType="begin"/>
            </w:r>
            <w:r>
              <w:rPr>
                <w:noProof/>
                <w:webHidden/>
              </w:rPr>
              <w:instrText xml:space="preserve"> PAGEREF _Toc514685135 \h </w:instrText>
            </w:r>
            <w:r>
              <w:rPr>
                <w:noProof/>
                <w:webHidden/>
              </w:rPr>
            </w:r>
            <w:r>
              <w:rPr>
                <w:noProof/>
                <w:webHidden/>
              </w:rPr>
              <w:fldChar w:fldCharType="separate"/>
            </w:r>
            <w:r>
              <w:rPr>
                <w:noProof/>
                <w:webHidden/>
              </w:rPr>
              <w:t>25</w:t>
            </w:r>
            <w:r>
              <w:rPr>
                <w:noProof/>
                <w:webHidden/>
              </w:rPr>
              <w:fldChar w:fldCharType="end"/>
            </w:r>
          </w:hyperlink>
        </w:p>
        <w:p w14:paraId="79C45A8B" w14:textId="77777777" w:rsidR="00DD3E3B" w:rsidRDefault="00DD3E3B">
          <w:pPr>
            <w:pStyle w:val="TOC1"/>
            <w:tabs>
              <w:tab w:val="right" w:leader="dot" w:pos="10070"/>
            </w:tabs>
            <w:rPr>
              <w:rFonts w:cstheme="minorBidi"/>
              <w:b w:val="0"/>
              <w:bCs w:val="0"/>
              <w:caps w:val="0"/>
              <w:noProof/>
              <w:sz w:val="22"/>
              <w:szCs w:val="22"/>
            </w:rPr>
          </w:pPr>
          <w:hyperlink w:anchor="_Toc514685136" w:history="1">
            <w:r w:rsidRPr="005708A5">
              <w:rPr>
                <w:rStyle w:val="Hyperlink"/>
                <w:rFonts w:asciiTheme="majorHAnsi" w:hAnsiTheme="majorHAnsi" w:cstheme="majorHAnsi"/>
                <w:noProof/>
              </w:rPr>
              <w:t>APPENDIX A: TARGETED VIOLENCE/WEAPONS OFFENSE</w:t>
            </w:r>
            <w:r>
              <w:rPr>
                <w:noProof/>
                <w:webHidden/>
              </w:rPr>
              <w:tab/>
            </w:r>
            <w:r>
              <w:rPr>
                <w:noProof/>
                <w:webHidden/>
              </w:rPr>
              <w:fldChar w:fldCharType="begin"/>
            </w:r>
            <w:r>
              <w:rPr>
                <w:noProof/>
                <w:webHidden/>
              </w:rPr>
              <w:instrText xml:space="preserve"> PAGEREF _Toc514685136 \h </w:instrText>
            </w:r>
            <w:r>
              <w:rPr>
                <w:noProof/>
                <w:webHidden/>
              </w:rPr>
            </w:r>
            <w:r>
              <w:rPr>
                <w:noProof/>
                <w:webHidden/>
              </w:rPr>
              <w:fldChar w:fldCharType="separate"/>
            </w:r>
            <w:r>
              <w:rPr>
                <w:noProof/>
                <w:webHidden/>
              </w:rPr>
              <w:t>26</w:t>
            </w:r>
            <w:r>
              <w:rPr>
                <w:noProof/>
                <w:webHidden/>
              </w:rPr>
              <w:fldChar w:fldCharType="end"/>
            </w:r>
          </w:hyperlink>
        </w:p>
        <w:p w14:paraId="7CD281D3" w14:textId="77777777" w:rsidR="00DD3E3B" w:rsidRDefault="00DD3E3B">
          <w:pPr>
            <w:pStyle w:val="TOC1"/>
            <w:tabs>
              <w:tab w:val="right" w:leader="dot" w:pos="10070"/>
            </w:tabs>
            <w:rPr>
              <w:rFonts w:cstheme="minorBidi"/>
              <w:b w:val="0"/>
              <w:bCs w:val="0"/>
              <w:caps w:val="0"/>
              <w:noProof/>
              <w:sz w:val="22"/>
              <w:szCs w:val="22"/>
            </w:rPr>
          </w:pPr>
          <w:hyperlink w:anchor="_Toc514685137" w:history="1">
            <w:r w:rsidRPr="005708A5">
              <w:rPr>
                <w:rStyle w:val="Hyperlink"/>
                <w:rFonts w:asciiTheme="majorHAnsi" w:hAnsiTheme="majorHAnsi" w:cstheme="majorHAnsi"/>
                <w:noProof/>
              </w:rPr>
              <w:t>APPENDIX B: ASSAULT/BATTERY</w:t>
            </w:r>
            <w:r>
              <w:rPr>
                <w:noProof/>
                <w:webHidden/>
              </w:rPr>
              <w:tab/>
            </w:r>
            <w:r>
              <w:rPr>
                <w:noProof/>
                <w:webHidden/>
              </w:rPr>
              <w:fldChar w:fldCharType="begin"/>
            </w:r>
            <w:r>
              <w:rPr>
                <w:noProof/>
                <w:webHidden/>
              </w:rPr>
              <w:instrText xml:space="preserve"> PAGEREF _Toc514685137 \h </w:instrText>
            </w:r>
            <w:r>
              <w:rPr>
                <w:noProof/>
                <w:webHidden/>
              </w:rPr>
            </w:r>
            <w:r>
              <w:rPr>
                <w:noProof/>
                <w:webHidden/>
              </w:rPr>
              <w:fldChar w:fldCharType="separate"/>
            </w:r>
            <w:r>
              <w:rPr>
                <w:noProof/>
                <w:webHidden/>
              </w:rPr>
              <w:t>29</w:t>
            </w:r>
            <w:r>
              <w:rPr>
                <w:noProof/>
                <w:webHidden/>
              </w:rPr>
              <w:fldChar w:fldCharType="end"/>
            </w:r>
          </w:hyperlink>
        </w:p>
        <w:p w14:paraId="32CB7B42" w14:textId="77777777" w:rsidR="00DD3E3B" w:rsidRDefault="00DD3E3B">
          <w:pPr>
            <w:pStyle w:val="TOC1"/>
            <w:tabs>
              <w:tab w:val="right" w:leader="dot" w:pos="10070"/>
            </w:tabs>
            <w:rPr>
              <w:rFonts w:cstheme="minorBidi"/>
              <w:b w:val="0"/>
              <w:bCs w:val="0"/>
              <w:caps w:val="0"/>
              <w:noProof/>
              <w:sz w:val="22"/>
              <w:szCs w:val="22"/>
            </w:rPr>
          </w:pPr>
          <w:hyperlink w:anchor="_Toc514685138" w:history="1">
            <w:r w:rsidRPr="005708A5">
              <w:rPr>
                <w:rStyle w:val="Hyperlink"/>
                <w:rFonts w:asciiTheme="majorHAnsi" w:hAnsiTheme="majorHAnsi" w:cstheme="majorHAnsi"/>
                <w:noProof/>
              </w:rPr>
              <w:t>APPENDIX C: SEXUAL ASSAULT/RAPE</w:t>
            </w:r>
            <w:r>
              <w:rPr>
                <w:noProof/>
                <w:webHidden/>
              </w:rPr>
              <w:tab/>
            </w:r>
            <w:r>
              <w:rPr>
                <w:noProof/>
                <w:webHidden/>
              </w:rPr>
              <w:fldChar w:fldCharType="begin"/>
            </w:r>
            <w:r>
              <w:rPr>
                <w:noProof/>
                <w:webHidden/>
              </w:rPr>
              <w:instrText xml:space="preserve"> PAGEREF _Toc514685138 \h </w:instrText>
            </w:r>
            <w:r>
              <w:rPr>
                <w:noProof/>
                <w:webHidden/>
              </w:rPr>
            </w:r>
            <w:r>
              <w:rPr>
                <w:noProof/>
                <w:webHidden/>
              </w:rPr>
              <w:fldChar w:fldCharType="separate"/>
            </w:r>
            <w:r>
              <w:rPr>
                <w:noProof/>
                <w:webHidden/>
              </w:rPr>
              <w:t>31</w:t>
            </w:r>
            <w:r>
              <w:rPr>
                <w:noProof/>
                <w:webHidden/>
              </w:rPr>
              <w:fldChar w:fldCharType="end"/>
            </w:r>
          </w:hyperlink>
        </w:p>
        <w:p w14:paraId="43445357" w14:textId="77777777" w:rsidR="00DD3E3B" w:rsidRDefault="00DD3E3B">
          <w:pPr>
            <w:pStyle w:val="TOC1"/>
            <w:tabs>
              <w:tab w:val="right" w:leader="dot" w:pos="10070"/>
            </w:tabs>
            <w:rPr>
              <w:rFonts w:cstheme="minorBidi"/>
              <w:b w:val="0"/>
              <w:bCs w:val="0"/>
              <w:caps w:val="0"/>
              <w:noProof/>
              <w:sz w:val="22"/>
              <w:szCs w:val="22"/>
            </w:rPr>
          </w:pPr>
          <w:hyperlink w:anchor="_Toc514685139" w:history="1">
            <w:r w:rsidRPr="005708A5">
              <w:rPr>
                <w:rStyle w:val="Hyperlink"/>
                <w:rFonts w:asciiTheme="majorHAnsi" w:hAnsiTheme="majorHAnsi" w:cstheme="majorHAnsi"/>
                <w:noProof/>
              </w:rPr>
              <w:t>APPENDIX D: BOMB THREAT/SUSPICIOUS PACKAGE</w:t>
            </w:r>
            <w:r>
              <w:rPr>
                <w:noProof/>
                <w:webHidden/>
              </w:rPr>
              <w:tab/>
            </w:r>
            <w:r>
              <w:rPr>
                <w:noProof/>
                <w:webHidden/>
              </w:rPr>
              <w:fldChar w:fldCharType="begin"/>
            </w:r>
            <w:r>
              <w:rPr>
                <w:noProof/>
                <w:webHidden/>
              </w:rPr>
              <w:instrText xml:space="preserve"> PAGEREF _Toc514685139 \h </w:instrText>
            </w:r>
            <w:r>
              <w:rPr>
                <w:noProof/>
                <w:webHidden/>
              </w:rPr>
            </w:r>
            <w:r>
              <w:rPr>
                <w:noProof/>
                <w:webHidden/>
              </w:rPr>
              <w:fldChar w:fldCharType="separate"/>
            </w:r>
            <w:r>
              <w:rPr>
                <w:noProof/>
                <w:webHidden/>
              </w:rPr>
              <w:t>32</w:t>
            </w:r>
            <w:r>
              <w:rPr>
                <w:noProof/>
                <w:webHidden/>
              </w:rPr>
              <w:fldChar w:fldCharType="end"/>
            </w:r>
          </w:hyperlink>
        </w:p>
        <w:p w14:paraId="2F3E0B92" w14:textId="77777777" w:rsidR="00DD3E3B" w:rsidRDefault="00DD3E3B">
          <w:pPr>
            <w:pStyle w:val="TOC1"/>
            <w:tabs>
              <w:tab w:val="right" w:leader="dot" w:pos="10070"/>
            </w:tabs>
            <w:rPr>
              <w:rFonts w:cstheme="minorBidi"/>
              <w:b w:val="0"/>
              <w:bCs w:val="0"/>
              <w:caps w:val="0"/>
              <w:noProof/>
              <w:sz w:val="22"/>
              <w:szCs w:val="22"/>
            </w:rPr>
          </w:pPr>
          <w:hyperlink w:anchor="_Toc514685140" w:history="1">
            <w:r w:rsidRPr="005708A5">
              <w:rPr>
                <w:rStyle w:val="Hyperlink"/>
                <w:rFonts w:asciiTheme="majorHAnsi" w:hAnsiTheme="majorHAnsi" w:cstheme="majorHAnsi"/>
                <w:noProof/>
              </w:rPr>
              <w:t>APPENDIX E: CYBER THREAT</w:t>
            </w:r>
            <w:r>
              <w:rPr>
                <w:noProof/>
                <w:webHidden/>
              </w:rPr>
              <w:tab/>
            </w:r>
            <w:r>
              <w:rPr>
                <w:noProof/>
                <w:webHidden/>
              </w:rPr>
              <w:fldChar w:fldCharType="begin"/>
            </w:r>
            <w:r>
              <w:rPr>
                <w:noProof/>
                <w:webHidden/>
              </w:rPr>
              <w:instrText xml:space="preserve"> PAGEREF _Toc514685140 \h </w:instrText>
            </w:r>
            <w:r>
              <w:rPr>
                <w:noProof/>
                <w:webHidden/>
              </w:rPr>
            </w:r>
            <w:r>
              <w:rPr>
                <w:noProof/>
                <w:webHidden/>
              </w:rPr>
              <w:fldChar w:fldCharType="separate"/>
            </w:r>
            <w:r>
              <w:rPr>
                <w:noProof/>
                <w:webHidden/>
              </w:rPr>
              <w:t>35</w:t>
            </w:r>
            <w:r>
              <w:rPr>
                <w:noProof/>
                <w:webHidden/>
              </w:rPr>
              <w:fldChar w:fldCharType="end"/>
            </w:r>
          </w:hyperlink>
        </w:p>
        <w:p w14:paraId="7A4EA725" w14:textId="77777777" w:rsidR="00DD3E3B" w:rsidRDefault="00DD3E3B">
          <w:pPr>
            <w:pStyle w:val="TOC1"/>
            <w:tabs>
              <w:tab w:val="right" w:leader="dot" w:pos="10070"/>
            </w:tabs>
            <w:rPr>
              <w:rFonts w:cstheme="minorBidi"/>
              <w:b w:val="0"/>
              <w:bCs w:val="0"/>
              <w:caps w:val="0"/>
              <w:noProof/>
              <w:sz w:val="22"/>
              <w:szCs w:val="22"/>
            </w:rPr>
          </w:pPr>
          <w:hyperlink w:anchor="_Toc514685141" w:history="1">
            <w:r w:rsidRPr="005708A5">
              <w:rPr>
                <w:rStyle w:val="Hyperlink"/>
                <w:rFonts w:asciiTheme="majorHAnsi" w:hAnsiTheme="majorHAnsi" w:cstheme="majorHAnsi"/>
                <w:noProof/>
              </w:rPr>
              <w:t>APPENDIX F: THREATENING BEHAVIOR</w:t>
            </w:r>
            <w:r>
              <w:rPr>
                <w:noProof/>
                <w:webHidden/>
              </w:rPr>
              <w:tab/>
            </w:r>
            <w:r>
              <w:rPr>
                <w:noProof/>
                <w:webHidden/>
              </w:rPr>
              <w:fldChar w:fldCharType="begin"/>
            </w:r>
            <w:r>
              <w:rPr>
                <w:noProof/>
                <w:webHidden/>
              </w:rPr>
              <w:instrText xml:space="preserve"> PAGEREF _Toc514685141 \h </w:instrText>
            </w:r>
            <w:r>
              <w:rPr>
                <w:noProof/>
                <w:webHidden/>
              </w:rPr>
            </w:r>
            <w:r>
              <w:rPr>
                <w:noProof/>
                <w:webHidden/>
              </w:rPr>
              <w:fldChar w:fldCharType="separate"/>
            </w:r>
            <w:r>
              <w:rPr>
                <w:noProof/>
                <w:webHidden/>
              </w:rPr>
              <w:t>36</w:t>
            </w:r>
            <w:r>
              <w:rPr>
                <w:noProof/>
                <w:webHidden/>
              </w:rPr>
              <w:fldChar w:fldCharType="end"/>
            </w:r>
          </w:hyperlink>
        </w:p>
        <w:p w14:paraId="366F1EBE" w14:textId="77777777" w:rsidR="00DD3E3B" w:rsidRDefault="00DD3E3B">
          <w:pPr>
            <w:pStyle w:val="TOC1"/>
            <w:tabs>
              <w:tab w:val="right" w:leader="dot" w:pos="10070"/>
            </w:tabs>
            <w:rPr>
              <w:rFonts w:cstheme="minorBidi"/>
              <w:b w:val="0"/>
              <w:bCs w:val="0"/>
              <w:caps w:val="0"/>
              <w:noProof/>
              <w:sz w:val="22"/>
              <w:szCs w:val="22"/>
            </w:rPr>
          </w:pPr>
          <w:hyperlink w:anchor="_Toc514685142" w:history="1">
            <w:r w:rsidRPr="005708A5">
              <w:rPr>
                <w:rStyle w:val="Hyperlink"/>
                <w:rFonts w:asciiTheme="majorHAnsi" w:hAnsiTheme="majorHAnsi" w:cstheme="majorHAnsi"/>
                <w:noProof/>
              </w:rPr>
              <w:t>APPENDIX G: EARTHQUAKE</w:t>
            </w:r>
            <w:r>
              <w:rPr>
                <w:noProof/>
                <w:webHidden/>
              </w:rPr>
              <w:tab/>
            </w:r>
            <w:r>
              <w:rPr>
                <w:noProof/>
                <w:webHidden/>
              </w:rPr>
              <w:fldChar w:fldCharType="begin"/>
            </w:r>
            <w:r>
              <w:rPr>
                <w:noProof/>
                <w:webHidden/>
              </w:rPr>
              <w:instrText xml:space="preserve"> PAGEREF _Toc514685142 \h </w:instrText>
            </w:r>
            <w:r>
              <w:rPr>
                <w:noProof/>
                <w:webHidden/>
              </w:rPr>
            </w:r>
            <w:r>
              <w:rPr>
                <w:noProof/>
                <w:webHidden/>
              </w:rPr>
              <w:fldChar w:fldCharType="separate"/>
            </w:r>
            <w:r>
              <w:rPr>
                <w:noProof/>
                <w:webHidden/>
              </w:rPr>
              <w:t>37</w:t>
            </w:r>
            <w:r>
              <w:rPr>
                <w:noProof/>
                <w:webHidden/>
              </w:rPr>
              <w:fldChar w:fldCharType="end"/>
            </w:r>
          </w:hyperlink>
        </w:p>
        <w:p w14:paraId="5FFB32DE" w14:textId="77777777" w:rsidR="00DD3E3B" w:rsidRDefault="00DD3E3B">
          <w:pPr>
            <w:pStyle w:val="TOC1"/>
            <w:tabs>
              <w:tab w:val="right" w:leader="dot" w:pos="10070"/>
            </w:tabs>
            <w:rPr>
              <w:rFonts w:cstheme="minorBidi"/>
              <w:b w:val="0"/>
              <w:bCs w:val="0"/>
              <w:caps w:val="0"/>
              <w:noProof/>
              <w:sz w:val="22"/>
              <w:szCs w:val="22"/>
            </w:rPr>
          </w:pPr>
          <w:hyperlink w:anchor="_Toc514685143" w:history="1">
            <w:r w:rsidRPr="005708A5">
              <w:rPr>
                <w:rStyle w:val="Hyperlink"/>
                <w:rFonts w:asciiTheme="majorHAnsi" w:hAnsiTheme="majorHAnsi" w:cstheme="majorHAnsi"/>
                <w:noProof/>
              </w:rPr>
              <w:t>APPENDIX H: BUILDING FIRE</w:t>
            </w:r>
            <w:r>
              <w:rPr>
                <w:noProof/>
                <w:webHidden/>
              </w:rPr>
              <w:tab/>
            </w:r>
            <w:r>
              <w:rPr>
                <w:noProof/>
                <w:webHidden/>
              </w:rPr>
              <w:fldChar w:fldCharType="begin"/>
            </w:r>
            <w:r>
              <w:rPr>
                <w:noProof/>
                <w:webHidden/>
              </w:rPr>
              <w:instrText xml:space="preserve"> PAGEREF _Toc514685143 \h </w:instrText>
            </w:r>
            <w:r>
              <w:rPr>
                <w:noProof/>
                <w:webHidden/>
              </w:rPr>
            </w:r>
            <w:r>
              <w:rPr>
                <w:noProof/>
                <w:webHidden/>
              </w:rPr>
              <w:fldChar w:fldCharType="separate"/>
            </w:r>
            <w:r>
              <w:rPr>
                <w:noProof/>
                <w:webHidden/>
              </w:rPr>
              <w:t>39</w:t>
            </w:r>
            <w:r>
              <w:rPr>
                <w:noProof/>
                <w:webHidden/>
              </w:rPr>
              <w:fldChar w:fldCharType="end"/>
            </w:r>
          </w:hyperlink>
        </w:p>
        <w:p w14:paraId="42DB524E" w14:textId="77777777" w:rsidR="00DD3E3B" w:rsidRDefault="00DD3E3B">
          <w:pPr>
            <w:pStyle w:val="TOC1"/>
            <w:tabs>
              <w:tab w:val="right" w:leader="dot" w:pos="10070"/>
            </w:tabs>
            <w:rPr>
              <w:rFonts w:cstheme="minorBidi"/>
              <w:b w:val="0"/>
              <w:bCs w:val="0"/>
              <w:caps w:val="0"/>
              <w:noProof/>
              <w:sz w:val="22"/>
              <w:szCs w:val="22"/>
            </w:rPr>
          </w:pPr>
          <w:hyperlink w:anchor="_Toc514685144" w:history="1">
            <w:r w:rsidRPr="005708A5">
              <w:rPr>
                <w:rStyle w:val="Hyperlink"/>
                <w:rFonts w:asciiTheme="majorHAnsi" w:hAnsiTheme="majorHAnsi" w:cstheme="majorHAnsi"/>
                <w:noProof/>
              </w:rPr>
              <w:t>APPENDIX I: MEDICAL EMERGENCY/MULTIPLE CASUALTY INCIDENT</w:t>
            </w:r>
            <w:r>
              <w:rPr>
                <w:noProof/>
                <w:webHidden/>
              </w:rPr>
              <w:tab/>
            </w:r>
            <w:r>
              <w:rPr>
                <w:noProof/>
                <w:webHidden/>
              </w:rPr>
              <w:fldChar w:fldCharType="begin"/>
            </w:r>
            <w:r>
              <w:rPr>
                <w:noProof/>
                <w:webHidden/>
              </w:rPr>
              <w:instrText xml:space="preserve"> PAGEREF _Toc514685144 \h </w:instrText>
            </w:r>
            <w:r>
              <w:rPr>
                <w:noProof/>
                <w:webHidden/>
              </w:rPr>
            </w:r>
            <w:r>
              <w:rPr>
                <w:noProof/>
                <w:webHidden/>
              </w:rPr>
              <w:fldChar w:fldCharType="separate"/>
            </w:r>
            <w:r>
              <w:rPr>
                <w:noProof/>
                <w:webHidden/>
              </w:rPr>
              <w:t>41</w:t>
            </w:r>
            <w:r>
              <w:rPr>
                <w:noProof/>
                <w:webHidden/>
              </w:rPr>
              <w:fldChar w:fldCharType="end"/>
            </w:r>
          </w:hyperlink>
        </w:p>
        <w:p w14:paraId="72F14423" w14:textId="77777777" w:rsidR="00DD3E3B" w:rsidRDefault="00DD3E3B">
          <w:pPr>
            <w:pStyle w:val="TOC1"/>
            <w:tabs>
              <w:tab w:val="right" w:leader="dot" w:pos="10070"/>
            </w:tabs>
            <w:rPr>
              <w:rFonts w:cstheme="minorBidi"/>
              <w:b w:val="0"/>
              <w:bCs w:val="0"/>
              <w:caps w:val="0"/>
              <w:noProof/>
              <w:sz w:val="22"/>
              <w:szCs w:val="22"/>
            </w:rPr>
          </w:pPr>
          <w:hyperlink w:anchor="_Toc514685145" w:history="1">
            <w:r w:rsidRPr="005708A5">
              <w:rPr>
                <w:rStyle w:val="Hyperlink"/>
                <w:rFonts w:asciiTheme="majorHAnsi" w:hAnsiTheme="majorHAnsi" w:cstheme="majorHAnsi"/>
                <w:noProof/>
              </w:rPr>
              <w:t>APPENDIX J: HAZARDOUS MATERIALS RELEASE</w:t>
            </w:r>
            <w:r>
              <w:rPr>
                <w:noProof/>
                <w:webHidden/>
              </w:rPr>
              <w:tab/>
            </w:r>
            <w:r>
              <w:rPr>
                <w:noProof/>
                <w:webHidden/>
              </w:rPr>
              <w:fldChar w:fldCharType="begin"/>
            </w:r>
            <w:r>
              <w:rPr>
                <w:noProof/>
                <w:webHidden/>
              </w:rPr>
              <w:instrText xml:space="preserve"> PAGEREF _Toc514685145 \h </w:instrText>
            </w:r>
            <w:r>
              <w:rPr>
                <w:noProof/>
                <w:webHidden/>
              </w:rPr>
            </w:r>
            <w:r>
              <w:rPr>
                <w:noProof/>
                <w:webHidden/>
              </w:rPr>
              <w:fldChar w:fldCharType="separate"/>
            </w:r>
            <w:r>
              <w:rPr>
                <w:noProof/>
                <w:webHidden/>
              </w:rPr>
              <w:t>43</w:t>
            </w:r>
            <w:r>
              <w:rPr>
                <w:noProof/>
                <w:webHidden/>
              </w:rPr>
              <w:fldChar w:fldCharType="end"/>
            </w:r>
          </w:hyperlink>
        </w:p>
        <w:p w14:paraId="2CCFEFB2" w14:textId="77777777" w:rsidR="00DD3E3B" w:rsidRDefault="00DD3E3B">
          <w:pPr>
            <w:pStyle w:val="TOC1"/>
            <w:tabs>
              <w:tab w:val="right" w:leader="dot" w:pos="10070"/>
            </w:tabs>
            <w:rPr>
              <w:rFonts w:cstheme="minorBidi"/>
              <w:b w:val="0"/>
              <w:bCs w:val="0"/>
              <w:caps w:val="0"/>
              <w:noProof/>
              <w:sz w:val="22"/>
              <w:szCs w:val="22"/>
            </w:rPr>
          </w:pPr>
          <w:hyperlink w:anchor="_Toc514685146" w:history="1">
            <w:r w:rsidRPr="005708A5">
              <w:rPr>
                <w:rStyle w:val="Hyperlink"/>
                <w:rFonts w:asciiTheme="majorHAnsi" w:hAnsiTheme="majorHAnsi" w:cstheme="majorHAnsi"/>
                <w:noProof/>
              </w:rPr>
              <w:t>APPENDIX K: SUICIDAL PERSONS</w:t>
            </w:r>
            <w:r>
              <w:rPr>
                <w:noProof/>
                <w:webHidden/>
              </w:rPr>
              <w:tab/>
            </w:r>
            <w:r>
              <w:rPr>
                <w:noProof/>
                <w:webHidden/>
              </w:rPr>
              <w:fldChar w:fldCharType="begin"/>
            </w:r>
            <w:r>
              <w:rPr>
                <w:noProof/>
                <w:webHidden/>
              </w:rPr>
              <w:instrText xml:space="preserve"> PAGEREF _Toc514685146 \h </w:instrText>
            </w:r>
            <w:r>
              <w:rPr>
                <w:noProof/>
                <w:webHidden/>
              </w:rPr>
            </w:r>
            <w:r>
              <w:rPr>
                <w:noProof/>
                <w:webHidden/>
              </w:rPr>
              <w:fldChar w:fldCharType="separate"/>
            </w:r>
            <w:r>
              <w:rPr>
                <w:noProof/>
                <w:webHidden/>
              </w:rPr>
              <w:t>45</w:t>
            </w:r>
            <w:r>
              <w:rPr>
                <w:noProof/>
                <w:webHidden/>
              </w:rPr>
              <w:fldChar w:fldCharType="end"/>
            </w:r>
          </w:hyperlink>
        </w:p>
        <w:p w14:paraId="402B589B" w14:textId="77777777" w:rsidR="00DD3E3B" w:rsidRDefault="00DD3E3B">
          <w:pPr>
            <w:pStyle w:val="TOC1"/>
            <w:tabs>
              <w:tab w:val="right" w:leader="dot" w:pos="10070"/>
            </w:tabs>
            <w:rPr>
              <w:rFonts w:cstheme="minorBidi"/>
              <w:b w:val="0"/>
              <w:bCs w:val="0"/>
              <w:caps w:val="0"/>
              <w:noProof/>
              <w:sz w:val="22"/>
              <w:szCs w:val="22"/>
            </w:rPr>
          </w:pPr>
          <w:hyperlink w:anchor="_Toc514685147" w:history="1">
            <w:r w:rsidRPr="005708A5">
              <w:rPr>
                <w:rStyle w:val="Hyperlink"/>
                <w:rFonts w:asciiTheme="majorHAnsi" w:hAnsiTheme="majorHAnsi" w:cstheme="majorHAnsi"/>
                <w:noProof/>
              </w:rPr>
              <w:t>APPENDIX L: SEVERE WEATHER</w:t>
            </w:r>
            <w:r>
              <w:rPr>
                <w:noProof/>
                <w:webHidden/>
              </w:rPr>
              <w:tab/>
            </w:r>
            <w:r>
              <w:rPr>
                <w:noProof/>
                <w:webHidden/>
              </w:rPr>
              <w:fldChar w:fldCharType="begin"/>
            </w:r>
            <w:r>
              <w:rPr>
                <w:noProof/>
                <w:webHidden/>
              </w:rPr>
              <w:instrText xml:space="preserve"> PAGEREF _Toc514685147 \h </w:instrText>
            </w:r>
            <w:r>
              <w:rPr>
                <w:noProof/>
                <w:webHidden/>
              </w:rPr>
            </w:r>
            <w:r>
              <w:rPr>
                <w:noProof/>
                <w:webHidden/>
              </w:rPr>
              <w:fldChar w:fldCharType="separate"/>
            </w:r>
            <w:r>
              <w:rPr>
                <w:noProof/>
                <w:webHidden/>
              </w:rPr>
              <w:t>47</w:t>
            </w:r>
            <w:r>
              <w:rPr>
                <w:noProof/>
                <w:webHidden/>
              </w:rPr>
              <w:fldChar w:fldCharType="end"/>
            </w:r>
          </w:hyperlink>
        </w:p>
        <w:p w14:paraId="59F2FD16" w14:textId="77777777" w:rsidR="00DD3E3B" w:rsidRDefault="00DD3E3B">
          <w:pPr>
            <w:pStyle w:val="TOC1"/>
            <w:tabs>
              <w:tab w:val="right" w:leader="dot" w:pos="10070"/>
            </w:tabs>
            <w:rPr>
              <w:rFonts w:cstheme="minorBidi"/>
              <w:b w:val="0"/>
              <w:bCs w:val="0"/>
              <w:caps w:val="0"/>
              <w:noProof/>
              <w:sz w:val="22"/>
              <w:szCs w:val="22"/>
            </w:rPr>
          </w:pPr>
          <w:hyperlink w:anchor="_Toc514685148" w:history="1">
            <w:r w:rsidRPr="005708A5">
              <w:rPr>
                <w:rStyle w:val="Hyperlink"/>
                <w:rFonts w:asciiTheme="majorHAnsi" w:hAnsiTheme="majorHAnsi" w:cstheme="majorHAnsi"/>
                <w:noProof/>
              </w:rPr>
              <w:t>APPENDIX M: UTILITY EMERGENCIES</w:t>
            </w:r>
            <w:r>
              <w:rPr>
                <w:noProof/>
                <w:webHidden/>
              </w:rPr>
              <w:tab/>
            </w:r>
            <w:r>
              <w:rPr>
                <w:noProof/>
                <w:webHidden/>
              </w:rPr>
              <w:fldChar w:fldCharType="begin"/>
            </w:r>
            <w:r>
              <w:rPr>
                <w:noProof/>
                <w:webHidden/>
              </w:rPr>
              <w:instrText xml:space="preserve"> PAGEREF _Toc514685148 \h </w:instrText>
            </w:r>
            <w:r>
              <w:rPr>
                <w:noProof/>
                <w:webHidden/>
              </w:rPr>
            </w:r>
            <w:r>
              <w:rPr>
                <w:noProof/>
                <w:webHidden/>
              </w:rPr>
              <w:fldChar w:fldCharType="separate"/>
            </w:r>
            <w:r>
              <w:rPr>
                <w:noProof/>
                <w:webHidden/>
              </w:rPr>
              <w:t>49</w:t>
            </w:r>
            <w:r>
              <w:rPr>
                <w:noProof/>
                <w:webHidden/>
              </w:rPr>
              <w:fldChar w:fldCharType="end"/>
            </w:r>
          </w:hyperlink>
        </w:p>
        <w:p w14:paraId="59E41978" w14:textId="77777777" w:rsidR="00DD3E3B" w:rsidRDefault="00DD3E3B">
          <w:pPr>
            <w:pStyle w:val="TOC1"/>
            <w:tabs>
              <w:tab w:val="right" w:leader="dot" w:pos="10070"/>
            </w:tabs>
            <w:rPr>
              <w:rFonts w:cstheme="minorBidi"/>
              <w:b w:val="0"/>
              <w:bCs w:val="0"/>
              <w:caps w:val="0"/>
              <w:noProof/>
              <w:sz w:val="22"/>
              <w:szCs w:val="22"/>
            </w:rPr>
          </w:pPr>
          <w:hyperlink w:anchor="_Toc514685149" w:history="1">
            <w:r w:rsidRPr="005708A5">
              <w:rPr>
                <w:rStyle w:val="Hyperlink"/>
                <w:rFonts w:asciiTheme="majorHAnsi" w:hAnsiTheme="majorHAnsi" w:cstheme="majorHAnsi"/>
                <w:noProof/>
              </w:rPr>
              <w:t>APPENDIX N: GENERAL EVACUATION PLAN</w:t>
            </w:r>
            <w:r>
              <w:rPr>
                <w:noProof/>
                <w:webHidden/>
              </w:rPr>
              <w:tab/>
            </w:r>
            <w:r>
              <w:rPr>
                <w:noProof/>
                <w:webHidden/>
              </w:rPr>
              <w:fldChar w:fldCharType="begin"/>
            </w:r>
            <w:r>
              <w:rPr>
                <w:noProof/>
                <w:webHidden/>
              </w:rPr>
              <w:instrText xml:space="preserve"> PAGEREF _Toc514685149 \h </w:instrText>
            </w:r>
            <w:r>
              <w:rPr>
                <w:noProof/>
                <w:webHidden/>
              </w:rPr>
            </w:r>
            <w:r>
              <w:rPr>
                <w:noProof/>
                <w:webHidden/>
              </w:rPr>
              <w:fldChar w:fldCharType="separate"/>
            </w:r>
            <w:r>
              <w:rPr>
                <w:noProof/>
                <w:webHidden/>
              </w:rPr>
              <w:t>51</w:t>
            </w:r>
            <w:r>
              <w:rPr>
                <w:noProof/>
                <w:webHidden/>
              </w:rPr>
              <w:fldChar w:fldCharType="end"/>
            </w:r>
          </w:hyperlink>
        </w:p>
        <w:p w14:paraId="1EB200B0" w14:textId="77777777" w:rsidR="00DD3E3B" w:rsidRDefault="00DD3E3B">
          <w:pPr>
            <w:pStyle w:val="TOC1"/>
            <w:tabs>
              <w:tab w:val="right" w:leader="dot" w:pos="10070"/>
            </w:tabs>
            <w:rPr>
              <w:rFonts w:cstheme="minorBidi"/>
              <w:b w:val="0"/>
              <w:bCs w:val="0"/>
              <w:caps w:val="0"/>
              <w:noProof/>
              <w:sz w:val="22"/>
              <w:szCs w:val="22"/>
            </w:rPr>
          </w:pPr>
          <w:hyperlink w:anchor="_Toc514685150" w:history="1">
            <w:r w:rsidRPr="005708A5">
              <w:rPr>
                <w:rStyle w:val="Hyperlink"/>
                <w:rFonts w:asciiTheme="majorHAnsi" w:hAnsiTheme="majorHAnsi" w:cstheme="majorHAnsi"/>
                <w:noProof/>
              </w:rPr>
              <w:t>APPENDIX O: EVACUATION OF STUDENTS AND STAFF WITH DISABILITIES</w:t>
            </w:r>
            <w:r>
              <w:rPr>
                <w:noProof/>
                <w:webHidden/>
              </w:rPr>
              <w:tab/>
            </w:r>
            <w:r>
              <w:rPr>
                <w:noProof/>
                <w:webHidden/>
              </w:rPr>
              <w:fldChar w:fldCharType="begin"/>
            </w:r>
            <w:r>
              <w:rPr>
                <w:noProof/>
                <w:webHidden/>
              </w:rPr>
              <w:instrText xml:space="preserve"> PAGEREF _Toc514685150 \h </w:instrText>
            </w:r>
            <w:r>
              <w:rPr>
                <w:noProof/>
                <w:webHidden/>
              </w:rPr>
            </w:r>
            <w:r>
              <w:rPr>
                <w:noProof/>
                <w:webHidden/>
              </w:rPr>
              <w:fldChar w:fldCharType="separate"/>
            </w:r>
            <w:r>
              <w:rPr>
                <w:noProof/>
                <w:webHidden/>
              </w:rPr>
              <w:t>53</w:t>
            </w:r>
            <w:r>
              <w:rPr>
                <w:noProof/>
                <w:webHidden/>
              </w:rPr>
              <w:fldChar w:fldCharType="end"/>
            </w:r>
          </w:hyperlink>
        </w:p>
        <w:p w14:paraId="2DD12F96" w14:textId="77777777" w:rsidR="00DD3E3B" w:rsidRDefault="00DD3E3B">
          <w:pPr>
            <w:pStyle w:val="TOC1"/>
            <w:tabs>
              <w:tab w:val="right" w:leader="dot" w:pos="10070"/>
            </w:tabs>
            <w:rPr>
              <w:rFonts w:cstheme="minorBidi"/>
              <w:b w:val="0"/>
              <w:bCs w:val="0"/>
              <w:caps w:val="0"/>
              <w:noProof/>
              <w:sz w:val="22"/>
              <w:szCs w:val="22"/>
            </w:rPr>
          </w:pPr>
          <w:hyperlink w:anchor="_Toc514685151" w:history="1">
            <w:r w:rsidRPr="005708A5">
              <w:rPr>
                <w:rStyle w:val="Hyperlink"/>
                <w:rFonts w:asciiTheme="majorHAnsi" w:hAnsiTheme="majorHAnsi" w:cstheme="majorHAnsi"/>
                <w:noProof/>
              </w:rPr>
              <w:t>APPENDIX P: STRUCTURAL/OPERATIONAL RECOVERY</w:t>
            </w:r>
            <w:r>
              <w:rPr>
                <w:noProof/>
                <w:webHidden/>
              </w:rPr>
              <w:tab/>
            </w:r>
            <w:r>
              <w:rPr>
                <w:noProof/>
                <w:webHidden/>
              </w:rPr>
              <w:fldChar w:fldCharType="begin"/>
            </w:r>
            <w:r>
              <w:rPr>
                <w:noProof/>
                <w:webHidden/>
              </w:rPr>
              <w:instrText xml:space="preserve"> PAGEREF _Toc514685151 \h </w:instrText>
            </w:r>
            <w:r>
              <w:rPr>
                <w:noProof/>
                <w:webHidden/>
              </w:rPr>
            </w:r>
            <w:r>
              <w:rPr>
                <w:noProof/>
                <w:webHidden/>
              </w:rPr>
              <w:fldChar w:fldCharType="separate"/>
            </w:r>
            <w:r>
              <w:rPr>
                <w:noProof/>
                <w:webHidden/>
              </w:rPr>
              <w:t>55</w:t>
            </w:r>
            <w:r>
              <w:rPr>
                <w:noProof/>
                <w:webHidden/>
              </w:rPr>
              <w:fldChar w:fldCharType="end"/>
            </w:r>
          </w:hyperlink>
        </w:p>
        <w:p w14:paraId="4D1B6A8D" w14:textId="77777777" w:rsidR="00DD3E3B" w:rsidRDefault="00DD3E3B">
          <w:pPr>
            <w:pStyle w:val="TOC1"/>
            <w:tabs>
              <w:tab w:val="right" w:leader="dot" w:pos="10070"/>
            </w:tabs>
            <w:rPr>
              <w:rFonts w:cstheme="minorBidi"/>
              <w:b w:val="0"/>
              <w:bCs w:val="0"/>
              <w:caps w:val="0"/>
              <w:noProof/>
              <w:sz w:val="22"/>
              <w:szCs w:val="22"/>
            </w:rPr>
          </w:pPr>
          <w:hyperlink w:anchor="_Toc514685152" w:history="1">
            <w:r w:rsidRPr="005708A5">
              <w:rPr>
                <w:rStyle w:val="Hyperlink"/>
                <w:rFonts w:asciiTheme="majorHAnsi" w:hAnsiTheme="majorHAnsi" w:cstheme="majorHAnsi"/>
                <w:noProof/>
              </w:rPr>
              <w:t>APPENDIX Q: VOLCANIC ERUPTION/ASHFALL</w:t>
            </w:r>
            <w:r>
              <w:rPr>
                <w:noProof/>
                <w:webHidden/>
              </w:rPr>
              <w:tab/>
            </w:r>
            <w:r>
              <w:rPr>
                <w:noProof/>
                <w:webHidden/>
              </w:rPr>
              <w:fldChar w:fldCharType="begin"/>
            </w:r>
            <w:r>
              <w:rPr>
                <w:noProof/>
                <w:webHidden/>
              </w:rPr>
              <w:instrText xml:space="preserve"> PAGEREF _Toc514685152 \h </w:instrText>
            </w:r>
            <w:r>
              <w:rPr>
                <w:noProof/>
                <w:webHidden/>
              </w:rPr>
            </w:r>
            <w:r>
              <w:rPr>
                <w:noProof/>
                <w:webHidden/>
              </w:rPr>
              <w:fldChar w:fldCharType="separate"/>
            </w:r>
            <w:r>
              <w:rPr>
                <w:noProof/>
                <w:webHidden/>
              </w:rPr>
              <w:t>56</w:t>
            </w:r>
            <w:r>
              <w:rPr>
                <w:noProof/>
                <w:webHidden/>
              </w:rPr>
              <w:fldChar w:fldCharType="end"/>
            </w:r>
          </w:hyperlink>
        </w:p>
        <w:p w14:paraId="2FD393FE" w14:textId="77777777" w:rsidR="00DD3E3B" w:rsidRDefault="00DD3E3B">
          <w:pPr>
            <w:pStyle w:val="TOC1"/>
            <w:tabs>
              <w:tab w:val="right" w:leader="dot" w:pos="10070"/>
            </w:tabs>
            <w:rPr>
              <w:rFonts w:cstheme="minorBidi"/>
              <w:b w:val="0"/>
              <w:bCs w:val="0"/>
              <w:caps w:val="0"/>
              <w:noProof/>
              <w:sz w:val="22"/>
              <w:szCs w:val="22"/>
            </w:rPr>
          </w:pPr>
          <w:hyperlink w:anchor="_Toc514685153" w:history="1">
            <w:r w:rsidRPr="005708A5">
              <w:rPr>
                <w:rStyle w:val="Hyperlink"/>
                <w:noProof/>
              </w:rPr>
              <w:t>APPENDIX R: COLLEGE CLOSURE, WEATHER, OTHER EXTREME EVENTS</w:t>
            </w:r>
            <w:r>
              <w:rPr>
                <w:noProof/>
                <w:webHidden/>
              </w:rPr>
              <w:tab/>
            </w:r>
            <w:r>
              <w:rPr>
                <w:noProof/>
                <w:webHidden/>
              </w:rPr>
              <w:fldChar w:fldCharType="begin"/>
            </w:r>
            <w:r>
              <w:rPr>
                <w:noProof/>
                <w:webHidden/>
              </w:rPr>
              <w:instrText xml:space="preserve"> PAGEREF _Toc514685153 \h </w:instrText>
            </w:r>
            <w:r>
              <w:rPr>
                <w:noProof/>
                <w:webHidden/>
              </w:rPr>
            </w:r>
            <w:r>
              <w:rPr>
                <w:noProof/>
                <w:webHidden/>
              </w:rPr>
              <w:fldChar w:fldCharType="separate"/>
            </w:r>
            <w:r>
              <w:rPr>
                <w:noProof/>
                <w:webHidden/>
              </w:rPr>
              <w:t>57</w:t>
            </w:r>
            <w:r>
              <w:rPr>
                <w:noProof/>
                <w:webHidden/>
              </w:rPr>
              <w:fldChar w:fldCharType="end"/>
            </w:r>
          </w:hyperlink>
        </w:p>
        <w:p w14:paraId="62E138E9" w14:textId="77777777" w:rsidR="00DD3E3B" w:rsidRDefault="00DD3E3B">
          <w:pPr>
            <w:pStyle w:val="TOC1"/>
            <w:tabs>
              <w:tab w:val="right" w:leader="dot" w:pos="10070"/>
            </w:tabs>
            <w:rPr>
              <w:rFonts w:cstheme="minorBidi"/>
              <w:b w:val="0"/>
              <w:bCs w:val="0"/>
              <w:caps w:val="0"/>
              <w:noProof/>
              <w:sz w:val="22"/>
              <w:szCs w:val="22"/>
            </w:rPr>
          </w:pPr>
          <w:hyperlink w:anchor="_Toc514685154" w:history="1">
            <w:r w:rsidRPr="005708A5">
              <w:rPr>
                <w:rStyle w:val="Hyperlink"/>
                <w:rFonts w:asciiTheme="majorHAnsi" w:hAnsiTheme="majorHAnsi" w:cstheme="majorHAnsi"/>
                <w:noProof/>
              </w:rPr>
              <w:t>APPENDIX S: INFECTIOUS DISEASE OUTBREAK</w:t>
            </w:r>
            <w:r>
              <w:rPr>
                <w:noProof/>
                <w:webHidden/>
              </w:rPr>
              <w:tab/>
            </w:r>
            <w:r>
              <w:rPr>
                <w:noProof/>
                <w:webHidden/>
              </w:rPr>
              <w:fldChar w:fldCharType="begin"/>
            </w:r>
            <w:r>
              <w:rPr>
                <w:noProof/>
                <w:webHidden/>
              </w:rPr>
              <w:instrText xml:space="preserve"> PAGEREF _Toc514685154 \h </w:instrText>
            </w:r>
            <w:r>
              <w:rPr>
                <w:noProof/>
                <w:webHidden/>
              </w:rPr>
            </w:r>
            <w:r>
              <w:rPr>
                <w:noProof/>
                <w:webHidden/>
              </w:rPr>
              <w:fldChar w:fldCharType="separate"/>
            </w:r>
            <w:r>
              <w:rPr>
                <w:noProof/>
                <w:webHidden/>
              </w:rPr>
              <w:t>59</w:t>
            </w:r>
            <w:r>
              <w:rPr>
                <w:noProof/>
                <w:webHidden/>
              </w:rPr>
              <w:fldChar w:fldCharType="end"/>
            </w:r>
          </w:hyperlink>
        </w:p>
        <w:p w14:paraId="755120FA" w14:textId="77777777" w:rsidR="00DD3E3B" w:rsidRDefault="00DD3E3B">
          <w:pPr>
            <w:pStyle w:val="TOC1"/>
            <w:tabs>
              <w:tab w:val="right" w:leader="dot" w:pos="10070"/>
            </w:tabs>
            <w:rPr>
              <w:rFonts w:cstheme="minorBidi"/>
              <w:b w:val="0"/>
              <w:bCs w:val="0"/>
              <w:caps w:val="0"/>
              <w:noProof/>
              <w:sz w:val="22"/>
              <w:szCs w:val="22"/>
            </w:rPr>
          </w:pPr>
          <w:hyperlink w:anchor="_Toc514685155" w:history="1">
            <w:r w:rsidRPr="005708A5">
              <w:rPr>
                <w:rStyle w:val="Hyperlink"/>
                <w:rFonts w:asciiTheme="majorHAnsi" w:hAnsiTheme="majorHAnsi" w:cstheme="majorHAnsi"/>
                <w:noProof/>
              </w:rPr>
              <w:t>APPENDIX T: AIRCRAFT-RELATED INCIDENTS</w:t>
            </w:r>
            <w:r>
              <w:rPr>
                <w:noProof/>
                <w:webHidden/>
              </w:rPr>
              <w:tab/>
            </w:r>
            <w:r>
              <w:rPr>
                <w:noProof/>
                <w:webHidden/>
              </w:rPr>
              <w:fldChar w:fldCharType="begin"/>
            </w:r>
            <w:r>
              <w:rPr>
                <w:noProof/>
                <w:webHidden/>
              </w:rPr>
              <w:instrText xml:space="preserve"> PAGEREF _Toc514685155 \h </w:instrText>
            </w:r>
            <w:r>
              <w:rPr>
                <w:noProof/>
                <w:webHidden/>
              </w:rPr>
            </w:r>
            <w:r>
              <w:rPr>
                <w:noProof/>
                <w:webHidden/>
              </w:rPr>
              <w:fldChar w:fldCharType="separate"/>
            </w:r>
            <w:r>
              <w:rPr>
                <w:noProof/>
                <w:webHidden/>
              </w:rPr>
              <w:t>60</w:t>
            </w:r>
            <w:r>
              <w:rPr>
                <w:noProof/>
                <w:webHidden/>
              </w:rPr>
              <w:fldChar w:fldCharType="end"/>
            </w:r>
          </w:hyperlink>
        </w:p>
        <w:p w14:paraId="446B0AF6" w14:textId="77777777" w:rsidR="00DD3E3B" w:rsidRDefault="00DD3E3B">
          <w:pPr>
            <w:pStyle w:val="TOC1"/>
            <w:tabs>
              <w:tab w:val="right" w:leader="dot" w:pos="10070"/>
            </w:tabs>
            <w:rPr>
              <w:rFonts w:cstheme="minorBidi"/>
              <w:b w:val="0"/>
              <w:bCs w:val="0"/>
              <w:caps w:val="0"/>
              <w:noProof/>
              <w:sz w:val="22"/>
              <w:szCs w:val="22"/>
            </w:rPr>
          </w:pPr>
          <w:hyperlink w:anchor="_Toc514685156" w:history="1">
            <w:r w:rsidRPr="005708A5">
              <w:rPr>
                <w:rStyle w:val="Hyperlink"/>
                <w:rFonts w:asciiTheme="majorHAnsi" w:hAnsiTheme="majorHAnsi" w:cstheme="majorHAnsi"/>
                <w:noProof/>
              </w:rPr>
              <w:t>APPENDIX U: LOCKDOWN</w:t>
            </w:r>
            <w:r>
              <w:rPr>
                <w:noProof/>
                <w:webHidden/>
              </w:rPr>
              <w:tab/>
            </w:r>
            <w:r>
              <w:rPr>
                <w:noProof/>
                <w:webHidden/>
              </w:rPr>
              <w:fldChar w:fldCharType="begin"/>
            </w:r>
            <w:r>
              <w:rPr>
                <w:noProof/>
                <w:webHidden/>
              </w:rPr>
              <w:instrText xml:space="preserve"> PAGEREF _Toc514685156 \h </w:instrText>
            </w:r>
            <w:r>
              <w:rPr>
                <w:noProof/>
                <w:webHidden/>
              </w:rPr>
            </w:r>
            <w:r>
              <w:rPr>
                <w:noProof/>
                <w:webHidden/>
              </w:rPr>
              <w:fldChar w:fldCharType="separate"/>
            </w:r>
            <w:r>
              <w:rPr>
                <w:noProof/>
                <w:webHidden/>
              </w:rPr>
              <w:t>62</w:t>
            </w:r>
            <w:r>
              <w:rPr>
                <w:noProof/>
                <w:webHidden/>
              </w:rPr>
              <w:fldChar w:fldCharType="end"/>
            </w:r>
          </w:hyperlink>
        </w:p>
        <w:p w14:paraId="599047D2" w14:textId="77777777" w:rsidR="00DD3E3B" w:rsidRDefault="00DD3E3B">
          <w:pPr>
            <w:pStyle w:val="TOC1"/>
            <w:tabs>
              <w:tab w:val="right" w:leader="dot" w:pos="10070"/>
            </w:tabs>
            <w:rPr>
              <w:rFonts w:cstheme="minorBidi"/>
              <w:b w:val="0"/>
              <w:bCs w:val="0"/>
              <w:caps w:val="0"/>
              <w:noProof/>
              <w:sz w:val="22"/>
              <w:szCs w:val="22"/>
            </w:rPr>
          </w:pPr>
          <w:hyperlink w:anchor="_Toc514685157" w:history="1">
            <w:r w:rsidRPr="005708A5">
              <w:rPr>
                <w:rStyle w:val="Hyperlink"/>
                <w:rFonts w:asciiTheme="majorHAnsi" w:hAnsiTheme="majorHAnsi" w:cstheme="majorHAnsi"/>
                <w:noProof/>
              </w:rPr>
              <w:t>APPENDIX V: CRISIS RECOVERY TEAM (CRT) FOR STAFF/STUDENTS</w:t>
            </w:r>
            <w:r>
              <w:rPr>
                <w:noProof/>
                <w:webHidden/>
              </w:rPr>
              <w:tab/>
            </w:r>
            <w:r>
              <w:rPr>
                <w:noProof/>
                <w:webHidden/>
              </w:rPr>
              <w:fldChar w:fldCharType="begin"/>
            </w:r>
            <w:r>
              <w:rPr>
                <w:noProof/>
                <w:webHidden/>
              </w:rPr>
              <w:instrText xml:space="preserve"> PAGEREF _Toc514685157 \h </w:instrText>
            </w:r>
            <w:r>
              <w:rPr>
                <w:noProof/>
                <w:webHidden/>
              </w:rPr>
            </w:r>
            <w:r>
              <w:rPr>
                <w:noProof/>
                <w:webHidden/>
              </w:rPr>
              <w:fldChar w:fldCharType="separate"/>
            </w:r>
            <w:r>
              <w:rPr>
                <w:noProof/>
                <w:webHidden/>
              </w:rPr>
              <w:t>65</w:t>
            </w:r>
            <w:r>
              <w:rPr>
                <w:noProof/>
                <w:webHidden/>
              </w:rPr>
              <w:fldChar w:fldCharType="end"/>
            </w:r>
          </w:hyperlink>
        </w:p>
        <w:p w14:paraId="0F2035EF" w14:textId="77777777" w:rsidR="00DD3E3B" w:rsidRDefault="00DD3E3B">
          <w:pPr>
            <w:pStyle w:val="TOC1"/>
            <w:tabs>
              <w:tab w:val="right" w:leader="dot" w:pos="10070"/>
            </w:tabs>
            <w:rPr>
              <w:noProof/>
            </w:rPr>
          </w:pPr>
          <w:hyperlink w:anchor="_Toc514685158" w:history="1">
            <w:r w:rsidRPr="005708A5">
              <w:rPr>
                <w:rStyle w:val="Hyperlink"/>
                <w:noProof/>
              </w:rPr>
              <w:t>APPENDIX W: MEGA-SHELTERING</w:t>
            </w:r>
            <w:r>
              <w:rPr>
                <w:noProof/>
                <w:webHidden/>
              </w:rPr>
              <w:tab/>
            </w:r>
            <w:r>
              <w:rPr>
                <w:noProof/>
                <w:webHidden/>
              </w:rPr>
              <w:fldChar w:fldCharType="begin"/>
            </w:r>
            <w:r>
              <w:rPr>
                <w:noProof/>
                <w:webHidden/>
              </w:rPr>
              <w:instrText xml:space="preserve"> PAGEREF _Toc514685158 \h </w:instrText>
            </w:r>
            <w:r>
              <w:rPr>
                <w:noProof/>
                <w:webHidden/>
              </w:rPr>
            </w:r>
            <w:r>
              <w:rPr>
                <w:noProof/>
                <w:webHidden/>
              </w:rPr>
              <w:fldChar w:fldCharType="separate"/>
            </w:r>
            <w:r>
              <w:rPr>
                <w:noProof/>
                <w:webHidden/>
              </w:rPr>
              <w:t>68</w:t>
            </w:r>
            <w:r>
              <w:rPr>
                <w:noProof/>
                <w:webHidden/>
              </w:rPr>
              <w:fldChar w:fldCharType="end"/>
            </w:r>
          </w:hyperlink>
        </w:p>
        <w:p w14:paraId="61C1C1DA" w14:textId="2914E615" w:rsidR="003905B1" w:rsidRPr="00E601FD" w:rsidRDefault="003905B1" w:rsidP="003905B1">
          <w:pPr>
            <w:pStyle w:val="Style22"/>
            <w:rPr>
              <w:rFonts w:asciiTheme="majorHAnsi" w:hAnsiTheme="majorHAnsi" w:cstheme="majorHAnsi"/>
              <w:b w:val="0"/>
              <w:color w:val="000000" w:themeColor="text1"/>
            </w:rPr>
          </w:pPr>
          <w:r>
            <w:tab/>
          </w:r>
          <w:r w:rsidRPr="00E601FD">
            <w:rPr>
              <w:rFonts w:asciiTheme="majorHAnsi" w:hAnsiTheme="majorHAnsi" w:cstheme="majorHAnsi"/>
              <w:b w:val="0"/>
              <w:color w:val="000000" w:themeColor="text1"/>
            </w:rPr>
            <w:t>OMAK POLICE DEPARTMENT</w:t>
          </w:r>
        </w:p>
        <w:p w14:paraId="6136B297" w14:textId="77777777" w:rsidR="003905B1" w:rsidRPr="00E601FD" w:rsidRDefault="003905B1" w:rsidP="003905B1">
          <w:pPr>
            <w:pStyle w:val="Style22"/>
            <w:rPr>
              <w:rFonts w:asciiTheme="majorHAnsi" w:hAnsiTheme="majorHAnsi" w:cstheme="majorHAnsi"/>
              <w:b w:val="0"/>
              <w:color w:val="000000" w:themeColor="text1"/>
            </w:rPr>
          </w:pPr>
          <w:r w:rsidRPr="00E601FD">
            <w:rPr>
              <w:rFonts w:asciiTheme="majorHAnsi" w:hAnsiTheme="majorHAnsi" w:cstheme="majorHAnsi"/>
              <w:b w:val="0"/>
              <w:color w:val="000000" w:themeColor="text1"/>
            </w:rPr>
            <w:lastRenderedPageBreak/>
            <w:tab/>
            <w:t>CHELAN COUNTY SHERIFF’S OFFICE EMERGENCY MANAGEMENT</w:t>
          </w:r>
          <w:r>
            <w:rPr>
              <w:rFonts w:asciiTheme="majorHAnsi" w:hAnsiTheme="majorHAnsi" w:cstheme="majorHAnsi"/>
              <w:b w:val="0"/>
              <w:color w:val="000000" w:themeColor="text1"/>
            </w:rPr>
            <w:t xml:space="preserve"> - Pending</w:t>
          </w:r>
        </w:p>
        <w:p w14:paraId="0A6E485D" w14:textId="77777777" w:rsidR="003905B1" w:rsidRPr="00E601FD" w:rsidRDefault="003905B1" w:rsidP="003905B1">
          <w:pPr>
            <w:pStyle w:val="Style22"/>
            <w:ind w:firstLine="720"/>
            <w:rPr>
              <w:rFonts w:asciiTheme="majorHAnsi" w:hAnsiTheme="majorHAnsi" w:cstheme="majorHAnsi"/>
              <w:b w:val="0"/>
              <w:color w:val="000000" w:themeColor="text1"/>
            </w:rPr>
          </w:pPr>
          <w:r w:rsidRPr="00E601FD">
            <w:rPr>
              <w:rFonts w:asciiTheme="majorHAnsi" w:hAnsiTheme="majorHAnsi" w:cstheme="majorHAnsi"/>
              <w:b w:val="0"/>
              <w:color w:val="000000" w:themeColor="text1"/>
            </w:rPr>
            <w:t>CHELAN-DOUGLAS HEALTH DISTRICT</w:t>
          </w:r>
          <w:r>
            <w:rPr>
              <w:rFonts w:asciiTheme="majorHAnsi" w:hAnsiTheme="majorHAnsi" w:cstheme="majorHAnsi"/>
              <w:b w:val="0"/>
              <w:color w:val="000000" w:themeColor="text1"/>
            </w:rPr>
            <w:t xml:space="preserve"> – Awaiting for updated signatures</w:t>
          </w:r>
        </w:p>
        <w:p w14:paraId="43DAD4C7" w14:textId="77777777" w:rsidR="003905B1" w:rsidRPr="00E601FD" w:rsidRDefault="003905B1" w:rsidP="003905B1">
          <w:pPr>
            <w:pStyle w:val="Style22"/>
            <w:ind w:firstLine="720"/>
            <w:rPr>
              <w:rFonts w:asciiTheme="majorHAnsi" w:hAnsiTheme="majorHAnsi" w:cstheme="majorHAnsi"/>
              <w:b w:val="0"/>
              <w:color w:val="000000" w:themeColor="text1"/>
            </w:rPr>
          </w:pPr>
          <w:r w:rsidRPr="00E601FD">
            <w:rPr>
              <w:rFonts w:asciiTheme="majorHAnsi" w:hAnsiTheme="majorHAnsi" w:cstheme="majorHAnsi"/>
              <w:b w:val="0"/>
              <w:color w:val="000000" w:themeColor="text1"/>
            </w:rPr>
            <w:t>RIVER COM DISPATCH CENTER</w:t>
          </w:r>
          <w:r>
            <w:rPr>
              <w:rFonts w:asciiTheme="majorHAnsi" w:hAnsiTheme="majorHAnsi" w:cstheme="majorHAnsi"/>
              <w:b w:val="0"/>
              <w:color w:val="000000" w:themeColor="text1"/>
            </w:rPr>
            <w:t xml:space="preserve"> – Awaiting for updated signatures</w:t>
          </w:r>
        </w:p>
        <w:p w14:paraId="3D21AA96" w14:textId="77777777" w:rsidR="00DD3E3B" w:rsidRDefault="00DD3E3B">
          <w:pPr>
            <w:pStyle w:val="TOC1"/>
            <w:tabs>
              <w:tab w:val="right" w:leader="dot" w:pos="10070"/>
            </w:tabs>
            <w:rPr>
              <w:noProof/>
            </w:rPr>
          </w:pPr>
          <w:hyperlink w:anchor="_Toc514685159" w:history="1">
            <w:r w:rsidRPr="005708A5">
              <w:rPr>
                <w:rStyle w:val="Hyperlink"/>
                <w:noProof/>
              </w:rPr>
              <w:t>APPENDIX X</w:t>
            </w:r>
            <w:r>
              <w:rPr>
                <w:noProof/>
                <w:webHidden/>
              </w:rPr>
              <w:tab/>
            </w:r>
            <w:r>
              <w:rPr>
                <w:noProof/>
                <w:webHidden/>
              </w:rPr>
              <w:fldChar w:fldCharType="begin"/>
            </w:r>
            <w:r>
              <w:rPr>
                <w:noProof/>
                <w:webHidden/>
              </w:rPr>
              <w:instrText xml:space="preserve"> PAGEREF _Toc514685159 \h </w:instrText>
            </w:r>
            <w:r>
              <w:rPr>
                <w:noProof/>
                <w:webHidden/>
              </w:rPr>
            </w:r>
            <w:r>
              <w:rPr>
                <w:noProof/>
                <w:webHidden/>
              </w:rPr>
              <w:fldChar w:fldCharType="separate"/>
            </w:r>
            <w:r>
              <w:rPr>
                <w:noProof/>
                <w:webHidden/>
              </w:rPr>
              <w:t>69</w:t>
            </w:r>
            <w:r>
              <w:rPr>
                <w:noProof/>
                <w:webHidden/>
              </w:rPr>
              <w:fldChar w:fldCharType="end"/>
            </w:r>
          </w:hyperlink>
        </w:p>
        <w:p w14:paraId="4F9A2398" w14:textId="77777777" w:rsidR="003905B1" w:rsidRPr="00E601FD" w:rsidRDefault="003905B1" w:rsidP="003905B1">
          <w:pPr>
            <w:spacing w:before="120" w:after="120"/>
            <w:rPr>
              <w:rFonts w:asciiTheme="majorHAnsi" w:hAnsiTheme="majorHAnsi" w:cstheme="majorHAnsi"/>
              <w:color w:val="000000" w:themeColor="text1"/>
              <w:sz w:val="20"/>
              <w:szCs w:val="20"/>
            </w:rPr>
          </w:pPr>
          <w:r>
            <w:tab/>
          </w:r>
          <w:r w:rsidRPr="00E601FD">
            <w:rPr>
              <w:rFonts w:asciiTheme="majorHAnsi" w:hAnsiTheme="majorHAnsi" w:cstheme="majorHAnsi"/>
              <w:color w:val="000000" w:themeColor="text1"/>
              <w:sz w:val="20"/>
              <w:szCs w:val="20"/>
            </w:rPr>
            <w:t>BUILDING COORDINATORS</w:t>
          </w:r>
          <w:r>
            <w:rPr>
              <w:rFonts w:asciiTheme="majorHAnsi" w:hAnsiTheme="majorHAnsi" w:cstheme="majorHAnsi"/>
              <w:color w:val="000000" w:themeColor="text1"/>
              <w:sz w:val="20"/>
              <w:szCs w:val="20"/>
            </w:rPr>
            <w:t xml:space="preserve"> - PENDING</w:t>
          </w:r>
        </w:p>
        <w:p w14:paraId="675455A8" w14:textId="77777777" w:rsidR="003905B1" w:rsidRPr="00E601FD" w:rsidRDefault="003905B1" w:rsidP="003905B1">
          <w:pPr>
            <w:spacing w:before="120" w:after="120"/>
            <w:rPr>
              <w:rFonts w:asciiTheme="majorHAnsi" w:hAnsiTheme="majorHAnsi" w:cstheme="majorHAnsi"/>
              <w:color w:val="000000" w:themeColor="text1"/>
              <w:sz w:val="20"/>
              <w:szCs w:val="20"/>
            </w:rPr>
          </w:pPr>
          <w:r w:rsidRPr="00E601FD">
            <w:rPr>
              <w:rFonts w:asciiTheme="majorHAnsi" w:hAnsiTheme="majorHAnsi" w:cstheme="majorHAnsi"/>
              <w:color w:val="000000" w:themeColor="text1"/>
              <w:sz w:val="20"/>
              <w:szCs w:val="20"/>
            </w:rPr>
            <w:tab/>
            <w:t>RESIDENCE HALL HANDBOOK/MANUAL</w:t>
          </w:r>
          <w:r>
            <w:rPr>
              <w:rFonts w:asciiTheme="majorHAnsi" w:hAnsiTheme="majorHAnsi" w:cstheme="majorHAnsi"/>
              <w:color w:val="000000" w:themeColor="text1"/>
              <w:sz w:val="20"/>
              <w:szCs w:val="20"/>
            </w:rPr>
            <w:t xml:space="preserve"> - PENDING</w:t>
          </w:r>
        </w:p>
        <w:p w14:paraId="29670D43" w14:textId="77777777" w:rsidR="003905B1" w:rsidRPr="00E601FD" w:rsidRDefault="003905B1" w:rsidP="003905B1">
          <w:pPr>
            <w:spacing w:before="120" w:after="120"/>
            <w:rPr>
              <w:rFonts w:asciiTheme="majorHAnsi" w:hAnsiTheme="majorHAnsi" w:cstheme="majorHAnsi"/>
              <w:color w:val="000000" w:themeColor="text1"/>
              <w:sz w:val="20"/>
              <w:szCs w:val="20"/>
            </w:rPr>
          </w:pPr>
          <w:r w:rsidRPr="00E601FD">
            <w:rPr>
              <w:rFonts w:asciiTheme="majorHAnsi" w:hAnsiTheme="majorHAnsi" w:cstheme="majorHAnsi"/>
              <w:color w:val="000000" w:themeColor="text1"/>
              <w:sz w:val="20"/>
              <w:szCs w:val="20"/>
            </w:rPr>
            <w:tab/>
            <w:t>ON CAMPUS WEAPONS POLICY</w:t>
          </w:r>
        </w:p>
        <w:p w14:paraId="71748726" w14:textId="77777777" w:rsidR="00DD3E3B" w:rsidRDefault="00DD3E3B">
          <w:pPr>
            <w:pStyle w:val="TOC1"/>
            <w:tabs>
              <w:tab w:val="right" w:leader="dot" w:pos="10070"/>
            </w:tabs>
            <w:rPr>
              <w:rFonts w:cstheme="minorBidi"/>
              <w:b w:val="0"/>
              <w:bCs w:val="0"/>
              <w:caps w:val="0"/>
              <w:noProof/>
              <w:sz w:val="22"/>
              <w:szCs w:val="22"/>
            </w:rPr>
          </w:pPr>
          <w:hyperlink w:anchor="_Toc514685160" w:history="1">
            <w:r w:rsidRPr="005708A5">
              <w:rPr>
                <w:rStyle w:val="Hyperlink"/>
                <w:rFonts w:asciiTheme="majorHAnsi" w:hAnsiTheme="majorHAnsi" w:cstheme="majorHAnsi"/>
                <w:noProof/>
              </w:rPr>
              <w:t>APPENDIX Y</w:t>
            </w:r>
            <w:r w:rsidR="003905B1">
              <w:rPr>
                <w:rStyle w:val="Hyperlink"/>
                <w:rFonts w:asciiTheme="majorHAnsi" w:hAnsiTheme="majorHAnsi" w:cstheme="majorHAnsi"/>
                <w:noProof/>
              </w:rPr>
              <w:t>: athletics emergency action plan</w:t>
            </w:r>
            <w:r>
              <w:rPr>
                <w:noProof/>
                <w:webHidden/>
              </w:rPr>
              <w:tab/>
            </w:r>
            <w:r>
              <w:rPr>
                <w:noProof/>
                <w:webHidden/>
              </w:rPr>
              <w:fldChar w:fldCharType="begin"/>
            </w:r>
            <w:r>
              <w:rPr>
                <w:noProof/>
                <w:webHidden/>
              </w:rPr>
              <w:instrText xml:space="preserve"> PAGEREF _Toc514685160 \h </w:instrText>
            </w:r>
            <w:r>
              <w:rPr>
                <w:noProof/>
                <w:webHidden/>
              </w:rPr>
            </w:r>
            <w:r>
              <w:rPr>
                <w:noProof/>
                <w:webHidden/>
              </w:rPr>
              <w:fldChar w:fldCharType="separate"/>
            </w:r>
            <w:r>
              <w:rPr>
                <w:noProof/>
                <w:webHidden/>
              </w:rPr>
              <w:t>70</w:t>
            </w:r>
            <w:r>
              <w:rPr>
                <w:noProof/>
                <w:webHidden/>
              </w:rPr>
              <w:fldChar w:fldCharType="end"/>
            </w:r>
          </w:hyperlink>
        </w:p>
        <w:p w14:paraId="1E71A568" w14:textId="77777777" w:rsidR="004166CC" w:rsidRDefault="004166CC">
          <w:r>
            <w:rPr>
              <w:b/>
              <w:bCs/>
              <w:noProof/>
            </w:rPr>
            <w:fldChar w:fldCharType="end"/>
          </w:r>
        </w:p>
      </w:sdtContent>
    </w:sdt>
    <w:p w14:paraId="08E35024" w14:textId="77777777" w:rsidR="00E601FD" w:rsidRDefault="00E601FD" w:rsidP="0046098A">
      <w:pPr>
        <w:spacing w:line="300" w:lineRule="auto"/>
        <w:rPr>
          <w:rFonts w:asciiTheme="majorHAnsi" w:hAnsiTheme="majorHAnsi" w:cstheme="majorHAnsi"/>
          <w:b/>
          <w:caps/>
          <w:noProof/>
          <w:color w:val="000000" w:themeColor="text1"/>
          <w:sz w:val="21"/>
          <w:shd w:val="clear" w:color="auto" w:fill="000000" w:themeFill="accent1"/>
        </w:rPr>
      </w:pPr>
    </w:p>
    <w:p w14:paraId="138621E3" w14:textId="77777777" w:rsidR="006B0156" w:rsidRDefault="006B0156">
      <w:pPr>
        <w:spacing w:line="300" w:lineRule="auto"/>
        <w:rPr>
          <w:rFonts w:asciiTheme="majorHAnsi" w:hAnsiTheme="majorHAnsi" w:cstheme="majorHAnsi"/>
          <w:color w:val="000000" w:themeColor="text1"/>
        </w:rPr>
      </w:pPr>
    </w:p>
    <w:p w14:paraId="1BCECCC5" w14:textId="77777777" w:rsidR="003905B1" w:rsidRDefault="003905B1">
      <w:pPr>
        <w:spacing w:line="300" w:lineRule="auto"/>
        <w:rPr>
          <w:rFonts w:asciiTheme="majorHAnsi" w:eastAsiaTheme="majorEastAsia" w:hAnsiTheme="majorHAnsi" w:cstheme="majorHAnsi"/>
          <w:b/>
          <w:smallCaps/>
          <w:color w:val="000000" w:themeColor="text1"/>
          <w:sz w:val="36"/>
          <w:szCs w:val="40"/>
        </w:rPr>
      </w:pPr>
      <w:bookmarkStart w:id="0" w:name="_Toc332283664"/>
      <w:bookmarkStart w:id="1" w:name="_Toc391996228"/>
      <w:bookmarkStart w:id="2" w:name="_Toc393273225"/>
      <w:bookmarkStart w:id="3" w:name="_Toc393274167"/>
      <w:bookmarkStart w:id="4" w:name="_Toc393285357"/>
      <w:bookmarkStart w:id="5" w:name="_Toc514685125"/>
      <w:r>
        <w:rPr>
          <w:rFonts w:asciiTheme="majorHAnsi" w:hAnsiTheme="majorHAnsi" w:cstheme="majorHAnsi"/>
          <w:color w:val="000000" w:themeColor="text1"/>
        </w:rPr>
        <w:br w:type="page"/>
      </w:r>
    </w:p>
    <w:p w14:paraId="67926A18" w14:textId="77777777" w:rsidR="006451E3" w:rsidRPr="00C31003" w:rsidRDefault="006451E3" w:rsidP="00526B35">
      <w:pPr>
        <w:pStyle w:val="Heading1"/>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Introduction</w:t>
      </w:r>
      <w:bookmarkEnd w:id="0"/>
      <w:bookmarkEnd w:id="1"/>
      <w:bookmarkEnd w:id="2"/>
      <w:bookmarkEnd w:id="3"/>
      <w:bookmarkEnd w:id="4"/>
      <w:bookmarkEnd w:id="5"/>
    </w:p>
    <w:p w14:paraId="76FD1453" w14:textId="77777777" w:rsidR="00D40B77" w:rsidRDefault="00D40B77" w:rsidP="00526B35">
      <w:pPr>
        <w:spacing w:before="120" w:after="120"/>
        <w:rPr>
          <w:rFonts w:asciiTheme="majorHAnsi" w:hAnsiTheme="majorHAnsi" w:cstheme="majorHAnsi"/>
          <w:color w:val="000000" w:themeColor="text1"/>
        </w:rPr>
      </w:pPr>
    </w:p>
    <w:p w14:paraId="6601ACC9" w14:textId="77777777" w:rsidR="00840C67" w:rsidRPr="00C31003" w:rsidRDefault="00840C67"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According to the National Response Framework, “disasters begin and end at the local level.” The effects of disasters are felt by people living in communities, and ultimately the efforts of emergency services professionals focus on restoring the health of communities. Disasters are fundamentally local in impact; thus, responsibility for the management of response resides with states and local governments. </w:t>
      </w:r>
    </w:p>
    <w:p w14:paraId="694E85F1" w14:textId="77777777" w:rsidR="00840C67" w:rsidRPr="00C31003" w:rsidRDefault="00840C67" w:rsidP="00840C67">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There are five major characteristics of disasters that make them hard to overcome (for a more detailed explanation, see Donahue and Joyce, 2001; Waugh, 2000):</w:t>
      </w:r>
    </w:p>
    <w:p w14:paraId="0475501D" w14:textId="77777777" w:rsidR="00840C67" w:rsidRPr="00C31003" w:rsidRDefault="00840C67" w:rsidP="00840C67">
      <w:pPr>
        <w:spacing w:before="120" w:after="120"/>
        <w:rPr>
          <w:rFonts w:asciiTheme="majorHAnsi" w:hAnsiTheme="majorHAnsi" w:cstheme="majorHAnsi"/>
          <w:color w:val="000000" w:themeColor="text1"/>
        </w:rPr>
      </w:pPr>
    </w:p>
    <w:p w14:paraId="238F08AE"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Disasters are large, rapid-onset incidents relative to the size and resources of an affected jurisdiction.</w:t>
      </w:r>
      <w:r w:rsidRPr="00C31003">
        <w:rPr>
          <w:rFonts w:asciiTheme="majorHAnsi" w:hAnsiTheme="majorHAnsi" w:cstheme="majorHAnsi"/>
          <w:color w:val="000000" w:themeColor="text1"/>
        </w:rPr>
        <w:t xml:space="preserve"> That is, they harm a high percentage of the jurisdiction’s property or population, and damage occurs quickly relative to the jurisdiction’s ability to avert or avoid it. They may also directly impact the resources and personnel available to respond. As a result, response to disasters evokes a profound sense of urgency, and coping with them drains a jurisdiction’s human resources, equipment, supplies, and funds. If pre-incident data are available, geospatial analysis can provide important insight into the nature and extent of changes </w:t>
      </w:r>
      <w:r w:rsidR="00BA4BD1">
        <w:rPr>
          <w:rFonts w:asciiTheme="majorHAnsi" w:hAnsiTheme="majorHAnsi" w:cstheme="majorHAnsi"/>
          <w:color w:val="000000" w:themeColor="text1"/>
        </w:rPr>
        <w:t>b</w:t>
      </w:r>
      <w:r w:rsidRPr="00C31003">
        <w:rPr>
          <w:rFonts w:asciiTheme="majorHAnsi" w:hAnsiTheme="majorHAnsi" w:cstheme="majorHAnsi"/>
          <w:color w:val="000000" w:themeColor="text1"/>
        </w:rPr>
        <w:t>rought by disasters.</w:t>
      </w:r>
    </w:p>
    <w:p w14:paraId="414CD221"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 xml:space="preserve">Disasters are uncertain with respect to both their occurrences and their outcomes. </w:t>
      </w:r>
      <w:r w:rsidRPr="00C31003">
        <w:rPr>
          <w:rFonts w:asciiTheme="majorHAnsi" w:hAnsiTheme="majorHAnsi" w:cstheme="majorHAnsi"/>
          <w:color w:val="000000" w:themeColor="text1"/>
        </w:rPr>
        <w:t>This uncertainty arises because hazards that present a threat of disaster are hard to identify, the causal relationship between hazards and disaster events is poorly understood, and risks are hard to measure—that is, it is difficult to specify what kind of damage is possible, how much damage is possible, and how likely it is that a given type and severity of damage will occur. Geospatial models can help predict the locations, footprints, times, and durations of events, and the damage they may cause, so that jurisdictions can better prepare for them.</w:t>
      </w:r>
    </w:p>
    <w:p w14:paraId="3B260A70"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Risks and benefits are difficult to assess and compare.</w:t>
      </w:r>
      <w:r w:rsidRPr="00C31003">
        <w:rPr>
          <w:rFonts w:asciiTheme="majorHAnsi" w:hAnsiTheme="majorHAnsi" w:cstheme="majorHAnsi"/>
          <w:color w:val="000000" w:themeColor="text1"/>
        </w:rPr>
        <w:t xml:space="preserve"> Disasters present emergency planners, emergency managers, and policy makers with countervailing pressures. On the one hand, it is important to minimize the exposure of populations and infrastructure to hazards; on the other, people want to build and live in scenic, but hazard-prone, areas and often oppose government regulation. Further, how should the various levels of government address the balance between providing relief to the victims of disasters and the need or desire to avoid encouraging risk-accepting behavior; also, to what extent should the costs of such behavior be shifted from those who engage in this behavior to the larger population? While most agree that response assistance should be provided to those who have suffered from a disaster, questions arise as to whether insurance for those in risk-prone areas should be subsidized by the federal government and to what extent repeated damage should be compensated (for example, by paying for rebuilding the same house after a second or third flood). An important component of this issue is the accuracy of risk assessment. Geospatial data and tools are invaluable in making the necessary assessments of the geographic distribution of risk and in estimating the quality of each assessment.</w:t>
      </w:r>
    </w:p>
    <w:p w14:paraId="3D6B4B58"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Disasters are dynamic events.</w:t>
      </w:r>
      <w:r w:rsidRPr="00C31003">
        <w:rPr>
          <w:rFonts w:asciiTheme="majorHAnsi" w:hAnsiTheme="majorHAnsi" w:cstheme="majorHAnsi"/>
          <w:color w:val="000000" w:themeColor="text1"/>
        </w:rPr>
        <w:t xml:space="preserve"> Disasters evolve as they progress, and they change in response to human actions and natural forces. This makes it imperative that response strategies be flexible and argues for the value of analysis in helping responders understand and adapt to the changing conditions they face. Managing these phenomena can thus be a highly technical endeavor requiring specialized expertise for both policy development and policy implementation. </w:t>
      </w:r>
      <w:proofErr w:type="gramStart"/>
      <w:r w:rsidRPr="00C31003">
        <w:rPr>
          <w:rFonts w:asciiTheme="majorHAnsi" w:hAnsiTheme="majorHAnsi" w:cstheme="majorHAnsi"/>
          <w:color w:val="000000" w:themeColor="text1"/>
        </w:rPr>
        <w:t>In particular, geospatial</w:t>
      </w:r>
      <w:proofErr w:type="gramEnd"/>
      <w:r w:rsidRPr="00C31003">
        <w:rPr>
          <w:rFonts w:asciiTheme="majorHAnsi" w:hAnsiTheme="majorHAnsi" w:cstheme="majorHAnsi"/>
          <w:color w:val="000000" w:themeColor="text1"/>
        </w:rPr>
        <w:t xml:space="preserve"> data and tools can help incident managers to visualize </w:t>
      </w:r>
      <w:r w:rsidRPr="00C31003">
        <w:rPr>
          <w:rFonts w:asciiTheme="majorHAnsi" w:hAnsiTheme="majorHAnsi" w:cstheme="majorHAnsi"/>
          <w:color w:val="000000" w:themeColor="text1"/>
        </w:rPr>
        <w:lastRenderedPageBreak/>
        <w:t>the event over time, track the activities of responders, and predict the outcomes of various courses of action.</w:t>
      </w:r>
    </w:p>
    <w:p w14:paraId="583654F2"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Disasters are relatively rare.</w:t>
      </w:r>
      <w:r w:rsidRPr="00C31003">
        <w:rPr>
          <w:rFonts w:asciiTheme="majorHAnsi" w:hAnsiTheme="majorHAnsi" w:cstheme="majorHAnsi"/>
          <w:color w:val="000000" w:themeColor="text1"/>
        </w:rPr>
        <w:t xml:space="preserve"> Most communities experience few, if any, disasters during the average time in office of a political official or the average time of residence of a citizen. Thus, many communities are unlikely to have recent experience with disasters, and governments may feel </w:t>
      </w:r>
      <w:proofErr w:type="gramStart"/>
      <w:r w:rsidRPr="00C31003">
        <w:rPr>
          <w:rFonts w:asciiTheme="majorHAnsi" w:hAnsiTheme="majorHAnsi" w:cstheme="majorHAnsi"/>
          <w:color w:val="000000" w:themeColor="text1"/>
        </w:rPr>
        <w:t>little</w:t>
      </w:r>
      <w:proofErr w:type="gramEnd"/>
      <w:r w:rsidRPr="00C31003">
        <w:rPr>
          <w:rFonts w:asciiTheme="majorHAnsi" w:hAnsiTheme="majorHAnsi" w:cstheme="majorHAnsi"/>
          <w:color w:val="000000" w:themeColor="text1"/>
        </w:rPr>
        <w:t xml:space="preserve"> imperative to build their disaster-management capacity, even if the hazards are real and the risks formidable (Waugh, 1988). More obvious and immediately pressing public service concerns readily displace disaster preparedness as a priority. Specialized capabilities, such as geospatial data and tool</w:t>
      </w:r>
      <w:r w:rsidR="00BA4BD1">
        <w:rPr>
          <w:rFonts w:asciiTheme="majorHAnsi" w:hAnsiTheme="majorHAnsi" w:cstheme="majorHAnsi"/>
          <w:color w:val="000000" w:themeColor="text1"/>
        </w:rPr>
        <w:t>s (such as GIS, GPS)</w:t>
      </w:r>
      <w:r w:rsidRPr="00C31003">
        <w:rPr>
          <w:rFonts w:asciiTheme="majorHAnsi" w:hAnsiTheme="majorHAnsi" w:cstheme="majorHAnsi"/>
          <w:color w:val="000000" w:themeColor="text1"/>
        </w:rPr>
        <w:t>, are especially vulnerable to budget cuts and resource reallocation.</w:t>
      </w:r>
    </w:p>
    <w:p w14:paraId="3765A9EC" w14:textId="3B7C5687" w:rsidR="006451E3" w:rsidRPr="00C31003" w:rsidRDefault="00F901EC"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Wenatchee Valley College</w:t>
      </w:r>
      <w:r w:rsidR="006451E3" w:rsidRPr="00C31003">
        <w:rPr>
          <w:rFonts w:asciiTheme="majorHAnsi" w:hAnsiTheme="majorHAnsi" w:cstheme="majorHAnsi"/>
          <w:color w:val="000000" w:themeColor="text1"/>
        </w:rPr>
        <w:t xml:space="preserve">, like any other organization, is potentially subject to natural and human-caused incidents that could threaten our community, core academic mission, </w:t>
      </w:r>
      <w:r w:rsidR="000905ED" w:rsidRPr="00C31003">
        <w:rPr>
          <w:rFonts w:asciiTheme="majorHAnsi" w:hAnsiTheme="majorHAnsi" w:cstheme="majorHAnsi"/>
          <w:color w:val="000000" w:themeColor="text1"/>
        </w:rPr>
        <w:t>institutions,</w:t>
      </w:r>
      <w:r w:rsidR="006451E3" w:rsidRPr="00C31003">
        <w:rPr>
          <w:rFonts w:asciiTheme="majorHAnsi" w:hAnsiTheme="majorHAnsi" w:cstheme="majorHAnsi"/>
          <w:color w:val="000000" w:themeColor="text1"/>
        </w:rPr>
        <w:t xml:space="preserve"> and environment. In any emergency, the College’s </w:t>
      </w:r>
      <w:proofErr w:type="gramStart"/>
      <w:r w:rsidR="006451E3" w:rsidRPr="00C31003">
        <w:rPr>
          <w:rFonts w:asciiTheme="majorHAnsi" w:hAnsiTheme="majorHAnsi" w:cstheme="majorHAnsi"/>
          <w:color w:val="000000" w:themeColor="text1"/>
        </w:rPr>
        <w:t>first priority</w:t>
      </w:r>
      <w:proofErr w:type="gramEnd"/>
      <w:r w:rsidR="006451E3" w:rsidRPr="00C31003">
        <w:rPr>
          <w:rFonts w:asciiTheme="majorHAnsi" w:hAnsiTheme="majorHAnsi" w:cstheme="majorHAnsi"/>
          <w:color w:val="000000" w:themeColor="text1"/>
        </w:rPr>
        <w:t xml:space="preserve"> is the safety and well-being of our students, faculty and staff.</w:t>
      </w:r>
    </w:p>
    <w:p w14:paraId="52348CB0" w14:textId="05BE2B40"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w:t>
      </w:r>
      <w:r w:rsidR="004778AA" w:rsidRPr="00C31003">
        <w:rPr>
          <w:rFonts w:asciiTheme="majorHAnsi" w:hAnsiTheme="majorHAnsi" w:cstheme="majorHAnsi"/>
          <w:color w:val="000000" w:themeColor="text1"/>
        </w:rPr>
        <w:t>Multi-</w:t>
      </w:r>
      <w:r w:rsidR="006A3B7F" w:rsidRPr="00C31003">
        <w:rPr>
          <w:rFonts w:asciiTheme="majorHAnsi" w:hAnsiTheme="majorHAnsi" w:cstheme="majorHAnsi"/>
          <w:color w:val="000000" w:themeColor="text1"/>
        </w:rPr>
        <w:t>H</w:t>
      </w:r>
      <w:r w:rsidR="004778AA" w:rsidRPr="00C31003">
        <w:rPr>
          <w:rFonts w:asciiTheme="majorHAnsi" w:hAnsiTheme="majorHAnsi" w:cstheme="majorHAnsi"/>
          <w:color w:val="000000" w:themeColor="text1"/>
        </w:rPr>
        <w:t>azard Plan (MHP)</w:t>
      </w:r>
      <w:r w:rsidRPr="00C31003">
        <w:rPr>
          <w:rFonts w:asciiTheme="majorHAnsi" w:hAnsiTheme="majorHAnsi" w:cstheme="majorHAnsi"/>
          <w:color w:val="000000" w:themeColor="text1"/>
        </w:rPr>
        <w:t xml:space="preserve"> establishes the framework to ensure the College is prepared to deal with emergencies or threats to community safety on campus, or to our students, </w:t>
      </w:r>
      <w:r w:rsidR="000905ED" w:rsidRPr="00C31003">
        <w:rPr>
          <w:rFonts w:asciiTheme="majorHAnsi" w:hAnsiTheme="majorHAnsi" w:cstheme="majorHAnsi"/>
          <w:color w:val="000000" w:themeColor="text1"/>
        </w:rPr>
        <w:t>faculty,</w:t>
      </w:r>
      <w:r w:rsidRPr="00C31003">
        <w:rPr>
          <w:rFonts w:asciiTheme="majorHAnsi" w:hAnsiTheme="majorHAnsi" w:cstheme="majorHAnsi"/>
          <w:color w:val="000000" w:themeColor="text1"/>
        </w:rPr>
        <w:t xml:space="preserve"> or staff. The Plan describes the roles and responsi</w:t>
      </w:r>
      <w:r w:rsidR="001A721A" w:rsidRPr="00C31003">
        <w:rPr>
          <w:rFonts w:asciiTheme="majorHAnsi" w:hAnsiTheme="majorHAnsi" w:cstheme="majorHAnsi"/>
          <w:color w:val="000000" w:themeColor="text1"/>
        </w:rPr>
        <w:t xml:space="preserve">bilities of </w:t>
      </w:r>
      <w:proofErr w:type="gramStart"/>
      <w:r w:rsidR="001A721A" w:rsidRPr="00C31003">
        <w:rPr>
          <w:rFonts w:asciiTheme="majorHAnsi" w:hAnsiTheme="majorHAnsi" w:cstheme="majorHAnsi"/>
          <w:color w:val="000000" w:themeColor="text1"/>
        </w:rPr>
        <w:t>College</w:t>
      </w:r>
      <w:proofErr w:type="gramEnd"/>
      <w:r w:rsidR="001A721A" w:rsidRPr="00C31003">
        <w:rPr>
          <w:rFonts w:asciiTheme="majorHAnsi" w:hAnsiTheme="majorHAnsi" w:cstheme="majorHAnsi"/>
          <w:color w:val="000000" w:themeColor="text1"/>
        </w:rPr>
        <w:t xml:space="preserve"> departments.</w:t>
      </w:r>
      <w:r w:rsidRPr="00C31003">
        <w:rPr>
          <w:rFonts w:asciiTheme="majorHAnsi" w:hAnsiTheme="majorHAnsi" w:cstheme="majorHAnsi"/>
          <w:color w:val="000000" w:themeColor="text1"/>
        </w:rPr>
        <w:t xml:space="preserve"> The College’s </w:t>
      </w:r>
      <w:r w:rsidR="008D20F9" w:rsidRPr="00C31003">
        <w:rPr>
          <w:rFonts w:asciiTheme="majorHAnsi" w:hAnsiTheme="majorHAnsi" w:cstheme="majorHAnsi"/>
          <w:color w:val="000000" w:themeColor="text1"/>
        </w:rPr>
        <w:t xml:space="preserve">Multi-Hazard Plan </w:t>
      </w:r>
      <w:r w:rsidRPr="00C31003">
        <w:rPr>
          <w:rFonts w:asciiTheme="majorHAnsi" w:hAnsiTheme="majorHAnsi" w:cstheme="majorHAnsi"/>
          <w:color w:val="000000" w:themeColor="text1"/>
        </w:rPr>
        <w:t xml:space="preserve">and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unify the efforts of </w:t>
      </w:r>
      <w:proofErr w:type="gramStart"/>
      <w:r w:rsidRPr="00C31003">
        <w:rPr>
          <w:rFonts w:asciiTheme="majorHAnsi" w:hAnsiTheme="majorHAnsi" w:cstheme="majorHAnsi"/>
          <w:color w:val="000000" w:themeColor="text1"/>
        </w:rPr>
        <w:t>College</w:t>
      </w:r>
      <w:proofErr w:type="gramEnd"/>
      <w:r w:rsidRPr="00C31003">
        <w:rPr>
          <w:rFonts w:asciiTheme="majorHAnsi" w:hAnsiTheme="majorHAnsi" w:cstheme="majorHAnsi"/>
          <w:color w:val="000000" w:themeColor="text1"/>
        </w:rPr>
        <w:t xml:space="preserve"> departments to provide a comprehensive approach to respond and to reduce the impacts of a disaster event.</w:t>
      </w:r>
    </w:p>
    <w:p w14:paraId="4506207E"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4778AA"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addresses the responsibilities of </w:t>
      </w:r>
      <w:proofErr w:type="gramStart"/>
      <w:r w:rsidRPr="00C31003">
        <w:rPr>
          <w:rFonts w:asciiTheme="majorHAnsi" w:hAnsiTheme="majorHAnsi" w:cstheme="majorHAnsi"/>
          <w:color w:val="000000" w:themeColor="text1"/>
        </w:rPr>
        <w:t>College</w:t>
      </w:r>
      <w:proofErr w:type="gramEnd"/>
      <w:r w:rsidRPr="00C31003">
        <w:rPr>
          <w:rFonts w:asciiTheme="majorHAnsi" w:hAnsiTheme="majorHAnsi" w:cstheme="majorHAnsi"/>
          <w:color w:val="000000" w:themeColor="text1"/>
        </w:rPr>
        <w:t xml:space="preserve"> departments throughout the phases of emergency management. This plan also guides the operations </w:t>
      </w:r>
      <w:proofErr w:type="gramStart"/>
      <w:r w:rsidRPr="00C31003">
        <w:rPr>
          <w:rFonts w:asciiTheme="majorHAnsi" w:hAnsiTheme="majorHAnsi" w:cstheme="majorHAnsi"/>
          <w:color w:val="000000" w:themeColor="text1"/>
        </w:rPr>
        <w:t>through the use of</w:t>
      </w:r>
      <w:proofErr w:type="gramEnd"/>
      <w:r w:rsidRPr="00C31003">
        <w:rPr>
          <w:rFonts w:asciiTheme="majorHAnsi" w:hAnsiTheme="majorHAnsi" w:cstheme="majorHAnsi"/>
          <w:color w:val="000000" w:themeColor="text1"/>
        </w:rPr>
        <w:t xml:space="preserve"> the National Incident Management </w:t>
      </w:r>
      <w:r w:rsidR="00B42A87" w:rsidRPr="00C31003">
        <w:rPr>
          <w:rFonts w:asciiTheme="majorHAnsi" w:hAnsiTheme="majorHAnsi" w:cstheme="majorHAnsi"/>
          <w:color w:val="000000" w:themeColor="text1"/>
        </w:rPr>
        <w:t>System</w:t>
      </w:r>
      <w:r w:rsidR="001A721A" w:rsidRPr="00C31003">
        <w:rPr>
          <w:rFonts w:asciiTheme="majorHAnsi" w:hAnsiTheme="majorHAnsi" w:cstheme="majorHAnsi"/>
          <w:color w:val="000000" w:themeColor="text1"/>
        </w:rPr>
        <w:t>.</w:t>
      </w:r>
    </w:p>
    <w:p w14:paraId="17195279"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organization of the </w:t>
      </w:r>
      <w:r w:rsidR="004778AA"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has been </w:t>
      </w:r>
      <w:r w:rsidR="00F12456" w:rsidRPr="00C31003">
        <w:rPr>
          <w:rFonts w:asciiTheme="majorHAnsi" w:hAnsiTheme="majorHAnsi" w:cstheme="majorHAnsi"/>
          <w:color w:val="000000" w:themeColor="text1"/>
        </w:rPr>
        <w:t>divided</w:t>
      </w:r>
      <w:r w:rsidRPr="00C31003">
        <w:rPr>
          <w:rFonts w:asciiTheme="majorHAnsi" w:hAnsiTheme="majorHAnsi" w:cstheme="majorHAnsi"/>
          <w:color w:val="000000" w:themeColor="text1"/>
        </w:rPr>
        <w:t xml:space="preserve"> into the following sections:</w:t>
      </w:r>
    </w:p>
    <w:p w14:paraId="417DB77C" w14:textId="5B76D881" w:rsidR="006451E3" w:rsidRPr="00C31003" w:rsidRDefault="006451E3" w:rsidP="00287BC3">
      <w:pPr>
        <w:pStyle w:val="ListParagraph"/>
        <w:numPr>
          <w:ilvl w:val="0"/>
          <w:numId w:val="1"/>
        </w:numPr>
        <w:spacing w:before="120" w:after="120"/>
        <w:ind w:hanging="36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Basic Plan</w:t>
      </w:r>
      <w:r w:rsidRPr="00C31003">
        <w:rPr>
          <w:rFonts w:asciiTheme="majorHAnsi" w:hAnsiTheme="majorHAnsi" w:cstheme="majorHAnsi"/>
          <w:color w:val="000000" w:themeColor="text1"/>
        </w:rPr>
        <w:t xml:space="preserve"> – This section outlines</w:t>
      </w:r>
      <w:r w:rsidR="00F807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 general terms</w:t>
      </w:r>
      <w:r w:rsidR="00F807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how College departments will respond to, aid the College’s recovery from</w:t>
      </w:r>
      <w:r w:rsidR="00947A79"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mitigate the impact of any emergency or disaster. It also contains sections that describe the emergency response priorities and incident levels</w:t>
      </w:r>
      <w:r w:rsidR="00F807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as well as the roles of the various members of the College administration.</w:t>
      </w:r>
    </w:p>
    <w:p w14:paraId="0EF4ED7C" w14:textId="77777777" w:rsidR="006451E3" w:rsidRPr="00C31003" w:rsidRDefault="00F12456" w:rsidP="00287BC3">
      <w:pPr>
        <w:pStyle w:val="ListParagraph"/>
        <w:numPr>
          <w:ilvl w:val="0"/>
          <w:numId w:val="1"/>
        </w:numPr>
        <w:spacing w:before="120" w:after="120"/>
        <w:ind w:hanging="36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Appendices</w:t>
      </w:r>
      <w:r w:rsidR="006451E3" w:rsidRPr="00C31003">
        <w:rPr>
          <w:rFonts w:asciiTheme="majorHAnsi" w:hAnsiTheme="majorHAnsi" w:cstheme="majorHAnsi"/>
          <w:color w:val="000000" w:themeColor="text1"/>
        </w:rPr>
        <w:t xml:space="preserve"> – </w:t>
      </w:r>
      <w:r w:rsidR="001F1FA6" w:rsidRPr="00C31003">
        <w:rPr>
          <w:rFonts w:asciiTheme="majorHAnsi" w:hAnsiTheme="majorHAnsi" w:cstheme="majorHAnsi"/>
          <w:color w:val="000000" w:themeColor="text1"/>
        </w:rPr>
        <w:t xml:space="preserve">Each </w:t>
      </w:r>
      <w:r w:rsidRPr="00C31003">
        <w:rPr>
          <w:rFonts w:asciiTheme="majorHAnsi" w:hAnsiTheme="majorHAnsi" w:cstheme="majorHAnsi"/>
          <w:color w:val="000000" w:themeColor="text1"/>
        </w:rPr>
        <w:t>Appendix</w:t>
      </w:r>
      <w:r w:rsidR="006451E3" w:rsidRPr="00C31003">
        <w:rPr>
          <w:rFonts w:asciiTheme="majorHAnsi" w:hAnsiTheme="majorHAnsi" w:cstheme="majorHAnsi"/>
          <w:color w:val="000000" w:themeColor="text1"/>
        </w:rPr>
        <w:t xml:space="preserve"> contains </w:t>
      </w:r>
      <w:r w:rsidRPr="00C31003">
        <w:rPr>
          <w:rFonts w:asciiTheme="majorHAnsi" w:hAnsiTheme="majorHAnsi" w:cstheme="majorHAnsi"/>
          <w:color w:val="000000" w:themeColor="text1"/>
        </w:rPr>
        <w:t>guidelines</w:t>
      </w:r>
      <w:r w:rsidR="006451E3" w:rsidRPr="00C31003">
        <w:rPr>
          <w:rFonts w:asciiTheme="majorHAnsi" w:hAnsiTheme="majorHAnsi" w:cstheme="majorHAnsi"/>
          <w:color w:val="000000" w:themeColor="text1"/>
        </w:rPr>
        <w:t xml:space="preserve"> for unique threats</w:t>
      </w:r>
      <w:r w:rsidR="007A21F8" w:rsidRPr="00C31003">
        <w:rPr>
          <w:rFonts w:asciiTheme="majorHAnsi" w:hAnsiTheme="majorHAnsi" w:cstheme="majorHAnsi"/>
          <w:color w:val="000000" w:themeColor="text1"/>
        </w:rPr>
        <w:t xml:space="preserve"> or situations</w:t>
      </w:r>
      <w:r w:rsidR="006451E3" w:rsidRPr="00C31003">
        <w:rPr>
          <w:rFonts w:asciiTheme="majorHAnsi" w:hAnsiTheme="majorHAnsi" w:cstheme="majorHAnsi"/>
          <w:color w:val="000000" w:themeColor="text1"/>
        </w:rPr>
        <w:t>.</w:t>
      </w:r>
    </w:p>
    <w:p w14:paraId="654774ED"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4778AA"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procedures coordinate the College's response to</w:t>
      </w:r>
      <w:r w:rsidR="001A721A" w:rsidRPr="00C31003">
        <w:rPr>
          <w:rFonts w:asciiTheme="majorHAnsi" w:hAnsiTheme="majorHAnsi" w:cstheme="majorHAnsi"/>
          <w:color w:val="000000" w:themeColor="text1"/>
        </w:rPr>
        <w:t xml:space="preserve"> crises,</w:t>
      </w:r>
      <w:r w:rsidRPr="00C31003">
        <w:rPr>
          <w:rFonts w:asciiTheme="majorHAnsi" w:hAnsiTheme="majorHAnsi" w:cstheme="majorHAnsi"/>
          <w:color w:val="000000" w:themeColor="text1"/>
        </w:rPr>
        <w:t xml:space="preserve"> disasters, emergencies, severe weather conditions</w:t>
      </w:r>
      <w:r w:rsidR="00947A79"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other potentially catastrophic events that could affect the safety and well</w:t>
      </w:r>
      <w:r w:rsidR="00947A79"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being of members of the College community</w:t>
      </w:r>
      <w:r w:rsidR="00281489" w:rsidRPr="00C31003">
        <w:rPr>
          <w:rFonts w:asciiTheme="majorHAnsi" w:hAnsiTheme="majorHAnsi" w:cstheme="majorHAnsi"/>
          <w:color w:val="000000" w:themeColor="text1"/>
        </w:rPr>
        <w:t xml:space="preserve">, which is our </w:t>
      </w:r>
      <w:proofErr w:type="gramStart"/>
      <w:r w:rsidR="00281489" w:rsidRPr="00C31003">
        <w:rPr>
          <w:rFonts w:asciiTheme="majorHAnsi" w:hAnsiTheme="majorHAnsi" w:cstheme="majorHAnsi"/>
          <w:color w:val="000000" w:themeColor="text1"/>
        </w:rPr>
        <w:t>first priority</w:t>
      </w:r>
      <w:proofErr w:type="gramEnd"/>
      <w:r w:rsidRPr="00C31003">
        <w:rPr>
          <w:rFonts w:asciiTheme="majorHAnsi" w:hAnsiTheme="majorHAnsi" w:cstheme="majorHAnsi"/>
          <w:color w:val="000000" w:themeColor="text1"/>
        </w:rPr>
        <w:t xml:space="preserve">. </w:t>
      </w:r>
    </w:p>
    <w:p w14:paraId="015DA1DC" w14:textId="2D20E3F5"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4778AA"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is a comprehensive emergency management system that ensures coordination and cooperation among multiple departments, organizations and jurisdictions for </w:t>
      </w:r>
      <w:r w:rsidR="000F7788" w:rsidRPr="00C31003">
        <w:rPr>
          <w:rFonts w:asciiTheme="majorHAnsi" w:hAnsiTheme="majorHAnsi" w:cstheme="majorHAnsi"/>
          <w:color w:val="000000" w:themeColor="text1"/>
        </w:rPr>
        <w:t>small- and large-scale</w:t>
      </w:r>
      <w:r w:rsidRPr="00C31003">
        <w:rPr>
          <w:rFonts w:asciiTheme="majorHAnsi" w:hAnsiTheme="majorHAnsi" w:cstheme="majorHAnsi"/>
          <w:color w:val="000000" w:themeColor="text1"/>
        </w:rPr>
        <w:t xml:space="preserve"> events. </w:t>
      </w:r>
    </w:p>
    <w:p w14:paraId="00172EC5"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w:t>
      </w:r>
    </w:p>
    <w:p w14:paraId="1469F7BD" w14:textId="77777777" w:rsidR="00940B34" w:rsidRPr="00C31003" w:rsidRDefault="006451E3"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4051C72A" w14:textId="77777777" w:rsidR="007F677F" w:rsidRPr="00D40B77" w:rsidRDefault="008C6861" w:rsidP="00D40B77">
      <w:pPr>
        <w:pStyle w:val="Heading1"/>
        <w:spacing w:before="120" w:after="120"/>
        <w:rPr>
          <w:rFonts w:asciiTheme="majorHAnsi" w:hAnsiTheme="majorHAnsi" w:cstheme="majorHAnsi"/>
          <w:color w:val="000000" w:themeColor="text1"/>
        </w:rPr>
      </w:pPr>
      <w:bookmarkStart w:id="6" w:name="_Toc332283665"/>
      <w:bookmarkStart w:id="7" w:name="_Toc391996229"/>
      <w:bookmarkStart w:id="8" w:name="_Toc393273226"/>
      <w:bookmarkStart w:id="9" w:name="_Toc393274168"/>
      <w:bookmarkStart w:id="10" w:name="_Toc393285358"/>
      <w:bookmarkStart w:id="11" w:name="_Toc514685126"/>
      <w:r w:rsidRPr="00C31003">
        <w:rPr>
          <w:rFonts w:asciiTheme="majorHAnsi" w:hAnsiTheme="majorHAnsi" w:cstheme="majorHAnsi"/>
          <w:color w:val="000000" w:themeColor="text1"/>
        </w:rPr>
        <w:lastRenderedPageBreak/>
        <w:t>1.0 The</w:t>
      </w:r>
      <w:r w:rsidR="006451E3" w:rsidRPr="00C31003">
        <w:rPr>
          <w:rFonts w:asciiTheme="majorHAnsi" w:hAnsiTheme="majorHAnsi" w:cstheme="majorHAnsi"/>
          <w:color w:val="000000" w:themeColor="text1"/>
        </w:rPr>
        <w:t xml:space="preserve"> </w:t>
      </w:r>
      <w:r w:rsidR="00637322" w:rsidRPr="00C31003">
        <w:rPr>
          <w:rFonts w:asciiTheme="majorHAnsi" w:hAnsiTheme="majorHAnsi" w:cstheme="majorHAnsi"/>
          <w:color w:val="000000" w:themeColor="text1"/>
        </w:rPr>
        <w:t xml:space="preserve">Multi-Hazard </w:t>
      </w:r>
      <w:r w:rsidR="006451E3" w:rsidRPr="00C31003">
        <w:rPr>
          <w:rFonts w:asciiTheme="majorHAnsi" w:hAnsiTheme="majorHAnsi" w:cstheme="majorHAnsi"/>
          <w:color w:val="000000" w:themeColor="text1"/>
        </w:rPr>
        <w:t>Plan</w:t>
      </w:r>
      <w:bookmarkEnd w:id="6"/>
      <w:bookmarkEnd w:id="7"/>
      <w:bookmarkEnd w:id="8"/>
      <w:bookmarkEnd w:id="9"/>
      <w:bookmarkEnd w:id="10"/>
      <w:bookmarkEnd w:id="11"/>
    </w:p>
    <w:p w14:paraId="1C527E21" w14:textId="77777777" w:rsidR="00D40B77" w:rsidRDefault="00D40B77" w:rsidP="00526B35">
      <w:pPr>
        <w:spacing w:before="120" w:after="120"/>
        <w:rPr>
          <w:rFonts w:asciiTheme="majorHAnsi" w:hAnsiTheme="majorHAnsi" w:cstheme="majorHAnsi"/>
          <w:b/>
          <w:color w:val="000000" w:themeColor="text1"/>
        </w:rPr>
      </w:pPr>
    </w:p>
    <w:p w14:paraId="23BD8085" w14:textId="77777777" w:rsidR="001E21BB"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Plan Goal</w:t>
      </w:r>
    </w:p>
    <w:p w14:paraId="37F84190" w14:textId="77777777" w:rsidR="001E21BB"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To establish a framework through which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prepares for, responds to, recovers from, and mitigates the impacts of a wide variety of incidents that could impact human life and the safety of employees and the public, adversely impact the environment or damage property, and disrupt normal campus operations.</w:t>
      </w:r>
    </w:p>
    <w:p w14:paraId="49F80395" w14:textId="77777777" w:rsidR="001E21BB"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Plan Objectives:</w:t>
      </w:r>
    </w:p>
    <w:p w14:paraId="4AAE55E7"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the </w:t>
      </w:r>
      <w:r w:rsidR="00137F2C"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and its publics the assurance that emergency preparedness and emergency response are a high priority with leadership and support that begins with the </w:t>
      </w:r>
      <w:r w:rsidR="00BD52BE" w:rsidRPr="00C31003">
        <w:rPr>
          <w:rFonts w:asciiTheme="majorHAnsi" w:hAnsiTheme="majorHAnsi" w:cstheme="majorHAnsi"/>
          <w:color w:val="000000" w:themeColor="text1"/>
        </w:rPr>
        <w:t>College President</w:t>
      </w:r>
      <w:r w:rsidR="00947A79"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and the Senior Leadership team.</w:t>
      </w:r>
    </w:p>
    <w:p w14:paraId="1D22528A"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Provide a basis for training supervisors on emergencies.</w:t>
      </w:r>
    </w:p>
    <w:p w14:paraId="48C546E2"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Continuously be prepared with a pro-active emergency response management action plan for the possibilities and eventualities of emerging incidents.</w:t>
      </w:r>
    </w:p>
    <w:p w14:paraId="533D2245"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Efficiently utilize campus resources to prepare for and respond to emergencies with the purpose of mitigating the emergency to minimize its impact.</w:t>
      </w:r>
    </w:p>
    <w:p w14:paraId="6B58868F"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Determine through a clear decision process the level of response and extent of emergency control and coordination that should be activated when incidents occur.</w:t>
      </w:r>
    </w:p>
    <w:p w14:paraId="3E2EFF74"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a basis for departments to develop </w:t>
      </w:r>
      <w:r w:rsidR="001F452A" w:rsidRPr="00C31003">
        <w:rPr>
          <w:rFonts w:asciiTheme="majorHAnsi" w:hAnsiTheme="majorHAnsi" w:cstheme="majorHAnsi"/>
          <w:color w:val="000000" w:themeColor="text1"/>
        </w:rPr>
        <w:t>department specific</w:t>
      </w:r>
      <w:r w:rsidRPr="00C31003">
        <w:rPr>
          <w:rFonts w:asciiTheme="majorHAnsi" w:hAnsiTheme="majorHAnsi" w:cstheme="majorHAnsi"/>
          <w:color w:val="000000" w:themeColor="text1"/>
        </w:rPr>
        <w:t xml:space="preserve"> crisis management plans.</w:t>
      </w:r>
    </w:p>
    <w:p w14:paraId="2C0AE760" w14:textId="77777777" w:rsidR="00F62BC3"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Plan </w:t>
      </w:r>
      <w:r w:rsidR="00F62BC3" w:rsidRPr="00C31003">
        <w:rPr>
          <w:rFonts w:asciiTheme="majorHAnsi" w:hAnsiTheme="majorHAnsi" w:cstheme="majorHAnsi"/>
          <w:b/>
          <w:color w:val="000000" w:themeColor="text1"/>
        </w:rPr>
        <w:t>Purpose</w:t>
      </w:r>
      <w:r w:rsidRPr="00C31003">
        <w:rPr>
          <w:rFonts w:asciiTheme="majorHAnsi" w:hAnsiTheme="majorHAnsi" w:cstheme="majorHAnsi"/>
          <w:b/>
          <w:color w:val="000000" w:themeColor="text1"/>
        </w:rPr>
        <w:t>:</w:t>
      </w:r>
    </w:p>
    <w:p w14:paraId="395B065F" w14:textId="77777777" w:rsidR="0050706C" w:rsidRPr="00C31003" w:rsidRDefault="0050706C"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Wenatchee Valley College</w:t>
      </w:r>
      <w:r w:rsidR="00F62BC3" w:rsidRPr="00C31003">
        <w:rPr>
          <w:rFonts w:asciiTheme="majorHAnsi" w:hAnsiTheme="majorHAnsi" w:cstheme="majorHAnsi"/>
          <w:color w:val="000000" w:themeColor="text1"/>
        </w:rPr>
        <w:t xml:space="preserve"> Multi-Hazard Plan</w:t>
      </w:r>
      <w:r w:rsidRPr="00C31003">
        <w:rPr>
          <w:rFonts w:asciiTheme="majorHAnsi" w:hAnsiTheme="majorHAnsi" w:cstheme="majorHAnsi"/>
          <w:color w:val="000000" w:themeColor="text1"/>
        </w:rPr>
        <w:t xml:space="preserve"> </w:t>
      </w:r>
      <w:r w:rsidR="00F62BC3" w:rsidRPr="00C31003">
        <w:rPr>
          <w:rFonts w:asciiTheme="majorHAnsi" w:hAnsiTheme="majorHAnsi" w:cstheme="majorHAnsi"/>
          <w:color w:val="000000" w:themeColor="text1"/>
        </w:rPr>
        <w:t xml:space="preserve">(MHP) </w:t>
      </w:r>
      <w:r w:rsidRPr="00C31003">
        <w:rPr>
          <w:rFonts w:asciiTheme="majorHAnsi" w:hAnsiTheme="majorHAnsi" w:cstheme="majorHAnsi"/>
          <w:color w:val="000000" w:themeColor="text1"/>
        </w:rPr>
        <w:t xml:space="preserve">provides a realistic approach to </w:t>
      </w:r>
      <w:r w:rsidR="00BD52BE" w:rsidRPr="00C31003">
        <w:rPr>
          <w:rFonts w:asciiTheme="majorHAnsi" w:hAnsiTheme="majorHAnsi" w:cstheme="majorHAnsi"/>
          <w:color w:val="000000" w:themeColor="text1"/>
        </w:rPr>
        <w:t>problems which</w:t>
      </w:r>
      <w:r w:rsidR="00FA387E" w:rsidRPr="00C31003">
        <w:rPr>
          <w:rFonts w:asciiTheme="majorHAnsi" w:hAnsiTheme="majorHAnsi" w:cstheme="majorHAnsi"/>
          <w:color w:val="000000" w:themeColor="text1"/>
        </w:rPr>
        <w:t xml:space="preserve"> are</w:t>
      </w:r>
      <w:r w:rsidRPr="00C31003">
        <w:rPr>
          <w:rFonts w:asciiTheme="majorHAnsi" w:hAnsiTheme="majorHAnsi" w:cstheme="majorHAnsi"/>
          <w:color w:val="000000" w:themeColor="text1"/>
        </w:rPr>
        <w:t xml:space="preserve"> likely to be encountered during an emergency. The </w:t>
      </w:r>
      <w:r w:rsidR="00F62BC3"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provides a comprehensive look at various emergencies and how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plans to deal with them. It must be understood that the </w:t>
      </w:r>
      <w:r w:rsidR="00F62BC3"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is not all</w:t>
      </w:r>
      <w:r w:rsidR="00F62BC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inclusive in its Emergency Management </w:t>
      </w:r>
      <w:r w:rsidR="005E2501" w:rsidRPr="00C31003">
        <w:rPr>
          <w:rFonts w:asciiTheme="majorHAnsi" w:hAnsiTheme="majorHAnsi" w:cstheme="majorHAnsi"/>
          <w:color w:val="000000" w:themeColor="text1"/>
        </w:rPr>
        <w:t>approach. It</w:t>
      </w:r>
      <w:r w:rsidRPr="00C31003">
        <w:rPr>
          <w:rFonts w:asciiTheme="majorHAnsi" w:hAnsiTheme="majorHAnsi" w:cstheme="majorHAnsi"/>
          <w:color w:val="000000" w:themeColor="text1"/>
        </w:rPr>
        <w:t xml:space="preserve"> outlines basic concepts for managing</w:t>
      </w:r>
      <w:r w:rsidR="00FA387E"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not only the specified emergencies</w:t>
      </w:r>
      <w:r w:rsidR="001F452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but allows for the flexibility and adaptation to encompass emergency response for much of what can happen. This manual is an evolving document that will change </w:t>
      </w:r>
      <w:r w:rsidR="006B5FB5" w:rsidRPr="00C31003">
        <w:rPr>
          <w:rFonts w:asciiTheme="majorHAnsi" w:hAnsiTheme="majorHAnsi" w:cstheme="majorHAnsi"/>
          <w:color w:val="000000" w:themeColor="text1"/>
        </w:rPr>
        <w:t>over time</w:t>
      </w:r>
      <w:r w:rsidRPr="00C31003">
        <w:rPr>
          <w:rFonts w:asciiTheme="majorHAnsi" w:hAnsiTheme="majorHAnsi" w:cstheme="majorHAnsi"/>
          <w:color w:val="000000" w:themeColor="text1"/>
        </w:rPr>
        <w:t xml:space="preserve"> to reflect new emergencies and </w:t>
      </w:r>
      <w:r w:rsidR="006B5FB5" w:rsidRPr="00C31003">
        <w:rPr>
          <w:rFonts w:asciiTheme="majorHAnsi" w:hAnsiTheme="majorHAnsi" w:cstheme="majorHAnsi"/>
          <w:color w:val="000000" w:themeColor="text1"/>
        </w:rPr>
        <w:t>ways</w:t>
      </w:r>
      <w:r w:rsidRPr="00C31003">
        <w:rPr>
          <w:rFonts w:asciiTheme="majorHAnsi" w:hAnsiTheme="majorHAnsi" w:cstheme="majorHAnsi"/>
          <w:color w:val="000000" w:themeColor="text1"/>
        </w:rPr>
        <w:t xml:space="preserve"> to manage emergencies. </w:t>
      </w:r>
    </w:p>
    <w:p w14:paraId="741042B3" w14:textId="77777777" w:rsidR="0050706C" w:rsidRPr="00C31003" w:rsidRDefault="0050706C"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In the event of an emergency</w:t>
      </w:r>
      <w:r w:rsidR="00947A79"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the College President (or designee) may declare a state of emergency; emergency response plans and procedures will be implemented as needed, in accordance with best practices utilized by the nationally recognized, and highly effective, Incident Command System (ICS). </w:t>
      </w:r>
    </w:p>
    <w:p w14:paraId="2EDBC537" w14:textId="2201F5AE" w:rsidR="00F62BC3" w:rsidRPr="00C31003" w:rsidRDefault="0050706C"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basic emergency procedures outlined in this plan are designed to inform and prepare </w:t>
      </w:r>
      <w:r w:rsidR="00F901EC">
        <w:rPr>
          <w:rFonts w:asciiTheme="majorHAnsi" w:hAnsiTheme="majorHAnsi" w:cstheme="majorHAnsi"/>
          <w:color w:val="000000" w:themeColor="text1"/>
        </w:rPr>
        <w:t>WVC</w:t>
      </w:r>
      <w:r w:rsidR="00F62BC3"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faculty and staff for emergencies on </w:t>
      </w:r>
      <w:r w:rsidR="00960C47">
        <w:rPr>
          <w:rFonts w:asciiTheme="majorHAnsi" w:hAnsiTheme="majorHAnsi" w:cstheme="majorHAnsi"/>
          <w:color w:val="000000" w:themeColor="text1"/>
        </w:rPr>
        <w:t>c</w:t>
      </w:r>
      <w:r w:rsidRPr="00C31003">
        <w:rPr>
          <w:rFonts w:asciiTheme="majorHAnsi" w:hAnsiTheme="majorHAnsi" w:cstheme="majorHAnsi"/>
          <w:color w:val="000000" w:themeColor="text1"/>
        </w:rPr>
        <w:t>ampus. The goal is to improve the ability of the College to protect lives and property through effective use of recognized and established Emergency Response Procedures and College and community resources.</w:t>
      </w:r>
    </w:p>
    <w:p w14:paraId="40298FF2" w14:textId="77777777" w:rsidR="0050706C" w:rsidRPr="00C31003" w:rsidRDefault="00F62BC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MHP </w:t>
      </w:r>
      <w:r w:rsidR="0050706C" w:rsidRPr="00C31003">
        <w:rPr>
          <w:rFonts w:asciiTheme="majorHAnsi" w:hAnsiTheme="majorHAnsi" w:cstheme="majorHAnsi"/>
          <w:color w:val="000000" w:themeColor="text1"/>
        </w:rPr>
        <w:t xml:space="preserve">is designed to be flexible in the belief that flexibility will allow the College to accommodate the magnitude of severity, small to large, each emergency may present. </w:t>
      </w:r>
    </w:p>
    <w:p w14:paraId="1583FCE6" w14:textId="77777777" w:rsidR="006451E3" w:rsidRPr="00C31003" w:rsidRDefault="0050706C" w:rsidP="00555026">
      <w:pPr>
        <w:spacing w:before="120" w:after="120"/>
        <w:rPr>
          <w:rFonts w:asciiTheme="majorHAnsi" w:hAnsiTheme="majorHAnsi" w:cstheme="majorHAnsi"/>
          <w:color w:val="000000" w:themeColor="text1"/>
        </w:rPr>
      </w:pPr>
      <w:r w:rsidRPr="00C31003">
        <w:rPr>
          <w:rFonts w:asciiTheme="majorHAnsi" w:hAnsiTheme="majorHAnsi" w:cstheme="majorHAnsi"/>
          <w:b/>
          <w:color w:val="000000" w:themeColor="text1"/>
        </w:rPr>
        <w:t>REMEMBER</w:t>
      </w:r>
      <w:r w:rsidRPr="00C31003">
        <w:rPr>
          <w:rFonts w:asciiTheme="majorHAnsi" w:hAnsiTheme="majorHAnsi" w:cstheme="majorHAnsi"/>
          <w:b/>
          <w:i/>
          <w:color w:val="000000" w:themeColor="text1"/>
        </w:rPr>
        <w:t xml:space="preserve">: The overriding priority during any emergency is LIFE SAFETY (your personal safety and the safety of others in your area). </w:t>
      </w:r>
      <w:r w:rsidR="00F901EC">
        <w:rPr>
          <w:rFonts w:asciiTheme="majorHAnsi" w:hAnsiTheme="majorHAnsi" w:cstheme="majorHAnsi"/>
          <w:b/>
          <w:i/>
          <w:color w:val="000000" w:themeColor="text1"/>
        </w:rPr>
        <w:t>WVC</w:t>
      </w:r>
      <w:r w:rsidRPr="00C31003">
        <w:rPr>
          <w:rFonts w:asciiTheme="majorHAnsi" w:hAnsiTheme="majorHAnsi" w:cstheme="majorHAnsi"/>
          <w:b/>
          <w:i/>
          <w:color w:val="000000" w:themeColor="text1"/>
        </w:rPr>
        <w:t xml:space="preserve"> property considerations are always secondary to human life safety.</w:t>
      </w:r>
      <w:r w:rsidRPr="00C31003">
        <w:rPr>
          <w:rFonts w:asciiTheme="majorHAnsi" w:hAnsiTheme="majorHAnsi" w:cstheme="majorHAnsi"/>
          <w:color w:val="000000" w:themeColor="text1"/>
        </w:rPr>
        <w:t xml:space="preserve"> </w:t>
      </w:r>
    </w:p>
    <w:p w14:paraId="0389D00F" w14:textId="77777777" w:rsidR="00287BC3" w:rsidRDefault="00287BC3">
      <w:pPr>
        <w:spacing w:line="300" w:lineRule="auto"/>
        <w:rPr>
          <w:rFonts w:asciiTheme="majorHAnsi" w:hAnsiTheme="majorHAnsi" w:cstheme="majorHAnsi"/>
          <w:b/>
          <w:color w:val="000000" w:themeColor="text1"/>
        </w:rPr>
      </w:pPr>
      <w:r>
        <w:rPr>
          <w:rFonts w:asciiTheme="majorHAnsi" w:hAnsiTheme="majorHAnsi" w:cstheme="majorHAnsi"/>
          <w:b/>
          <w:color w:val="000000" w:themeColor="text1"/>
        </w:rPr>
        <w:br w:type="page"/>
      </w:r>
    </w:p>
    <w:p w14:paraId="58FF9462" w14:textId="77777777" w:rsidR="001E21BB"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lastRenderedPageBreak/>
        <w:t>SCOPE:</w:t>
      </w:r>
    </w:p>
    <w:p w14:paraId="5FEC51A3" w14:textId="77777777" w:rsidR="001E21BB" w:rsidRPr="00C31003" w:rsidRDefault="000E7C5A"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Human caused and</w:t>
      </w:r>
      <w:r w:rsidR="001E21BB" w:rsidRPr="00C31003">
        <w:rPr>
          <w:rFonts w:asciiTheme="majorHAnsi" w:hAnsiTheme="majorHAnsi" w:cstheme="majorHAnsi"/>
          <w:color w:val="000000" w:themeColor="text1"/>
        </w:rPr>
        <w:t xml:space="preserve"> natural disasters can affect </w:t>
      </w:r>
      <w:r w:rsidR="00F901EC">
        <w:rPr>
          <w:rFonts w:asciiTheme="majorHAnsi" w:hAnsiTheme="majorHAnsi" w:cstheme="majorHAnsi"/>
          <w:color w:val="000000" w:themeColor="text1"/>
        </w:rPr>
        <w:t>Wenatchee Valley College</w:t>
      </w:r>
      <w:r w:rsidR="001E21BB" w:rsidRPr="00C31003">
        <w:rPr>
          <w:rFonts w:asciiTheme="majorHAnsi" w:hAnsiTheme="majorHAnsi" w:cstheme="majorHAnsi"/>
          <w:color w:val="000000" w:themeColor="text1"/>
        </w:rPr>
        <w:t>. In addition, crisis incidents such as explosions, accidental release of hazardous material, power outages as well as epidemic, pandemic and other health related emergencies pose a potential threat to public health and safety on the campus.</w:t>
      </w:r>
    </w:p>
    <w:p w14:paraId="0804B27C" w14:textId="77777777" w:rsidR="00534C6C" w:rsidRPr="00C31003" w:rsidRDefault="00534C6C" w:rsidP="00526B35">
      <w:pPr>
        <w:spacing w:before="120" w:after="120"/>
        <w:rPr>
          <w:rFonts w:asciiTheme="majorHAnsi" w:hAnsiTheme="majorHAnsi" w:cstheme="majorHAnsi"/>
          <w:color w:val="000000" w:themeColor="text1"/>
        </w:rPr>
      </w:pPr>
    </w:p>
    <w:p w14:paraId="373FF179" w14:textId="77777777" w:rsidR="00534C6C" w:rsidRPr="00C31003" w:rsidRDefault="005733A3" w:rsidP="00526B35">
      <w:pPr>
        <w:spacing w:before="120" w:after="120"/>
        <w:rPr>
          <w:rFonts w:asciiTheme="majorHAnsi" w:hAnsiTheme="majorHAnsi" w:cstheme="majorHAnsi"/>
          <w:color w:val="000000" w:themeColor="text1"/>
        </w:rPr>
      </w:pPr>
      <w:r w:rsidRPr="00C31003">
        <w:rPr>
          <w:rFonts w:asciiTheme="majorHAnsi" w:hAnsiTheme="majorHAnsi" w:cstheme="majorHAnsi"/>
          <w:noProof/>
          <w:color w:val="000000" w:themeColor="text1"/>
        </w:rPr>
        <mc:AlternateContent>
          <mc:Choice Requires="wps">
            <w:drawing>
              <wp:anchor distT="0" distB="0" distL="114300" distR="114300" simplePos="0" relativeHeight="251657216" behindDoc="0" locked="0" layoutInCell="1" allowOverlap="1" wp14:anchorId="0E0FF308" wp14:editId="14EB28D0">
                <wp:simplePos x="0" y="0"/>
                <wp:positionH relativeFrom="column">
                  <wp:posOffset>400050</wp:posOffset>
                </wp:positionH>
                <wp:positionV relativeFrom="paragraph">
                  <wp:posOffset>76200</wp:posOffset>
                </wp:positionV>
                <wp:extent cx="4955540" cy="2257425"/>
                <wp:effectExtent l="57150" t="57150" r="54610" b="47625"/>
                <wp:wrapSquare wrapText="bothSides"/>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55540" cy="2257425"/>
                        </a:xfrm>
                        <a:prstGeom prst="rect">
                          <a:avLst/>
                        </a:prstGeom>
                        <a:noFill/>
                        <a:ln w="12700" cmpd="sng">
                          <a:solidFill>
                            <a:schemeClr val="tx1"/>
                          </a:solidFill>
                          <a:miter lim="800000"/>
                          <a:headEnd/>
                          <a:tailEnd/>
                        </a:ln>
                        <a:effectLst>
                          <a:softEdge rad="12700"/>
                        </a:effectLst>
                        <a:scene3d>
                          <a:camera prst="orthographicFront"/>
                          <a:lightRig rig="threePt" dir="t"/>
                        </a:scene3d>
                        <a:sp3d>
                          <a:bevelT/>
                        </a:sp3d>
                      </wps:spPr>
                      <wps:txbx>
                        <w:txbxContent>
                          <w:p w14:paraId="0396BB06" w14:textId="77777777" w:rsidR="006C4E4A" w:rsidRPr="00534C6C" w:rsidRDefault="006C4E4A" w:rsidP="00534C6C">
                            <w:pPr>
                              <w:spacing w:after="120"/>
                              <w:jc w:val="center"/>
                              <w:rPr>
                                <w:b/>
                                <w:sz w:val="18"/>
                              </w:rPr>
                            </w:pPr>
                            <w:r>
                              <w:rPr>
                                <w:b/>
                                <w:sz w:val="18"/>
                              </w:rPr>
                              <w:t xml:space="preserve">Chelan </w:t>
                            </w:r>
                            <w:r w:rsidRPr="00534C6C">
                              <w:rPr>
                                <w:b/>
                                <w:sz w:val="18"/>
                              </w:rPr>
                              <w:t>County List of Hazards</w:t>
                            </w:r>
                            <w:r w:rsidRPr="00534C6C">
                              <w:rPr>
                                <w:b/>
                                <w:sz w:val="18"/>
                              </w:rPr>
                              <w:br/>
                            </w:r>
                            <w:r>
                              <w:rPr>
                                <w:sz w:val="18"/>
                              </w:rPr>
                              <w:t>from the Chelan</w:t>
                            </w:r>
                            <w:r w:rsidRPr="00534C6C">
                              <w:rPr>
                                <w:sz w:val="18"/>
                              </w:rPr>
                              <w:t xml:space="preserve"> Co</w:t>
                            </w:r>
                            <w:r>
                              <w:rPr>
                                <w:sz w:val="18"/>
                              </w:rPr>
                              <w:t>unty</w:t>
                            </w:r>
                            <w:r w:rsidRPr="00534C6C">
                              <w:rPr>
                                <w:sz w:val="18"/>
                              </w:rPr>
                              <w:t xml:space="preserve"> Hazard Mitigation Plan </w:t>
                            </w:r>
                            <w:r>
                              <w:rPr>
                                <w:sz w:val="18"/>
                              </w:rPr>
                              <w:t xml:space="preserve">Update </w:t>
                            </w:r>
                            <w:r w:rsidRPr="00534C6C">
                              <w:rPr>
                                <w:sz w:val="18"/>
                              </w:rPr>
                              <w:t>20</w:t>
                            </w:r>
                            <w:r>
                              <w:rPr>
                                <w:sz w:val="18"/>
                              </w:rPr>
                              <w:t>13</w:t>
                            </w:r>
                          </w:p>
                          <w:tbl>
                            <w:tblPr>
                              <w:tblStyle w:val="TableGrid"/>
                              <w:tblW w:w="0" w:type="auto"/>
                              <w:tblInd w:w="443" w:type="dxa"/>
                              <w:tblLook w:val="04A0" w:firstRow="1" w:lastRow="0" w:firstColumn="1" w:lastColumn="0" w:noHBand="0" w:noVBand="1"/>
                            </w:tblPr>
                            <w:tblGrid>
                              <w:gridCol w:w="902"/>
                              <w:gridCol w:w="3870"/>
                              <w:gridCol w:w="1846"/>
                            </w:tblGrid>
                            <w:tr w:rsidR="006C4E4A" w:rsidRPr="00534C6C" w14:paraId="44D331D2" w14:textId="77777777" w:rsidTr="004255A2">
                              <w:trPr>
                                <w:trHeight w:val="258"/>
                              </w:trPr>
                              <w:tc>
                                <w:tcPr>
                                  <w:tcW w:w="902" w:type="dxa"/>
                                  <w:vAlign w:val="center"/>
                                </w:tcPr>
                                <w:p w14:paraId="4891765F" w14:textId="77777777" w:rsidR="006C4E4A" w:rsidRPr="00534C6C" w:rsidRDefault="006C4E4A" w:rsidP="004255A2">
                                  <w:pPr>
                                    <w:jc w:val="center"/>
                                    <w:rPr>
                                      <w:b/>
                                      <w:sz w:val="18"/>
                                    </w:rPr>
                                  </w:pPr>
                                  <w:r>
                                    <w:rPr>
                                      <w:b/>
                                      <w:sz w:val="18"/>
                                    </w:rPr>
                                    <w:t>Rank</w:t>
                                  </w:r>
                                </w:p>
                              </w:tc>
                              <w:tc>
                                <w:tcPr>
                                  <w:tcW w:w="3870" w:type="dxa"/>
                                  <w:vAlign w:val="center"/>
                                </w:tcPr>
                                <w:p w14:paraId="0F770643" w14:textId="77777777" w:rsidR="006C4E4A" w:rsidRPr="00534C6C" w:rsidRDefault="006C4E4A" w:rsidP="004255A2">
                                  <w:pPr>
                                    <w:jc w:val="center"/>
                                    <w:rPr>
                                      <w:b/>
                                      <w:sz w:val="18"/>
                                    </w:rPr>
                                  </w:pPr>
                                  <w:r>
                                    <w:rPr>
                                      <w:b/>
                                      <w:sz w:val="18"/>
                                    </w:rPr>
                                    <w:t>Hazard Type</w:t>
                                  </w:r>
                                </w:p>
                              </w:tc>
                              <w:tc>
                                <w:tcPr>
                                  <w:tcW w:w="1846" w:type="dxa"/>
                                  <w:vAlign w:val="center"/>
                                </w:tcPr>
                                <w:p w14:paraId="6437F375" w14:textId="77777777" w:rsidR="006C4E4A" w:rsidRDefault="006C4E4A" w:rsidP="004255A2">
                                  <w:pPr>
                                    <w:jc w:val="center"/>
                                    <w:rPr>
                                      <w:b/>
                                      <w:sz w:val="18"/>
                                    </w:rPr>
                                  </w:pPr>
                                  <w:r>
                                    <w:rPr>
                                      <w:b/>
                                      <w:sz w:val="18"/>
                                    </w:rPr>
                                    <w:t>Risk Rating Score</w:t>
                                  </w:r>
                                </w:p>
                                <w:p w14:paraId="5183B568" w14:textId="77777777" w:rsidR="006C4E4A" w:rsidRPr="004255A2" w:rsidRDefault="006C4E4A" w:rsidP="004255A2">
                                  <w:pPr>
                                    <w:jc w:val="center"/>
                                    <w:rPr>
                                      <w:i/>
                                      <w:sz w:val="18"/>
                                    </w:rPr>
                                  </w:pPr>
                                  <w:r w:rsidRPr="004255A2">
                                    <w:rPr>
                                      <w:i/>
                                      <w:sz w:val="18"/>
                                    </w:rPr>
                                    <w:t>(Probability x Impact)</w:t>
                                  </w:r>
                                </w:p>
                              </w:tc>
                            </w:tr>
                            <w:tr w:rsidR="006C4E4A" w:rsidRPr="00534C6C" w14:paraId="7EBF4F47" w14:textId="77777777" w:rsidTr="004255A2">
                              <w:trPr>
                                <w:trHeight w:val="258"/>
                              </w:trPr>
                              <w:tc>
                                <w:tcPr>
                                  <w:tcW w:w="902" w:type="dxa"/>
                                  <w:vAlign w:val="center"/>
                                </w:tcPr>
                                <w:p w14:paraId="752B135D" w14:textId="77777777" w:rsidR="006C4E4A" w:rsidRPr="00534C6C" w:rsidRDefault="006C4E4A" w:rsidP="004255A2">
                                  <w:pPr>
                                    <w:jc w:val="center"/>
                                    <w:rPr>
                                      <w:sz w:val="18"/>
                                    </w:rPr>
                                  </w:pPr>
                                  <w:r>
                                    <w:rPr>
                                      <w:sz w:val="18"/>
                                    </w:rPr>
                                    <w:t>1</w:t>
                                  </w:r>
                                </w:p>
                              </w:tc>
                              <w:tc>
                                <w:tcPr>
                                  <w:tcW w:w="3870" w:type="dxa"/>
                                  <w:vAlign w:val="center"/>
                                </w:tcPr>
                                <w:p w14:paraId="1092BAF8" w14:textId="77777777" w:rsidR="006C4E4A" w:rsidRPr="00534C6C" w:rsidRDefault="006C4E4A" w:rsidP="0023319D">
                                  <w:pPr>
                                    <w:jc w:val="center"/>
                                    <w:rPr>
                                      <w:sz w:val="18"/>
                                    </w:rPr>
                                  </w:pPr>
                                  <w:r>
                                    <w:rPr>
                                      <w:sz w:val="18"/>
                                    </w:rPr>
                                    <w:t xml:space="preserve">Severe Weather </w:t>
                                  </w:r>
                                </w:p>
                              </w:tc>
                              <w:tc>
                                <w:tcPr>
                                  <w:tcW w:w="1846" w:type="dxa"/>
                                  <w:vAlign w:val="center"/>
                                </w:tcPr>
                                <w:p w14:paraId="681B6A06" w14:textId="77777777" w:rsidR="006C4E4A" w:rsidRPr="00534C6C" w:rsidRDefault="006C4E4A" w:rsidP="004255A2">
                                  <w:pPr>
                                    <w:jc w:val="center"/>
                                    <w:rPr>
                                      <w:sz w:val="18"/>
                                    </w:rPr>
                                  </w:pPr>
                                  <w:r>
                                    <w:rPr>
                                      <w:sz w:val="18"/>
                                    </w:rPr>
                                    <w:t>42</w:t>
                                  </w:r>
                                </w:p>
                              </w:tc>
                            </w:tr>
                            <w:tr w:rsidR="006C4E4A" w:rsidRPr="00534C6C" w14:paraId="4CA489FB" w14:textId="77777777" w:rsidTr="004255A2">
                              <w:trPr>
                                <w:trHeight w:val="258"/>
                              </w:trPr>
                              <w:tc>
                                <w:tcPr>
                                  <w:tcW w:w="902" w:type="dxa"/>
                                  <w:vAlign w:val="center"/>
                                </w:tcPr>
                                <w:p w14:paraId="0C51549A" w14:textId="77777777" w:rsidR="006C4E4A" w:rsidRPr="00534C6C" w:rsidRDefault="006C4E4A" w:rsidP="004255A2">
                                  <w:pPr>
                                    <w:jc w:val="center"/>
                                    <w:rPr>
                                      <w:sz w:val="18"/>
                                    </w:rPr>
                                  </w:pPr>
                                  <w:r>
                                    <w:rPr>
                                      <w:sz w:val="18"/>
                                    </w:rPr>
                                    <w:t>2</w:t>
                                  </w:r>
                                </w:p>
                              </w:tc>
                              <w:tc>
                                <w:tcPr>
                                  <w:tcW w:w="3870" w:type="dxa"/>
                                  <w:vAlign w:val="center"/>
                                </w:tcPr>
                                <w:p w14:paraId="27274A86" w14:textId="77777777" w:rsidR="006C4E4A" w:rsidRPr="00534C6C" w:rsidRDefault="006C4E4A" w:rsidP="004255A2">
                                  <w:pPr>
                                    <w:jc w:val="center"/>
                                    <w:rPr>
                                      <w:sz w:val="18"/>
                                    </w:rPr>
                                  </w:pPr>
                                  <w:r>
                                    <w:rPr>
                                      <w:sz w:val="18"/>
                                    </w:rPr>
                                    <w:t>Natural Disaster</w:t>
                                  </w:r>
                                </w:p>
                              </w:tc>
                              <w:tc>
                                <w:tcPr>
                                  <w:tcW w:w="1846" w:type="dxa"/>
                                  <w:vAlign w:val="center"/>
                                </w:tcPr>
                                <w:p w14:paraId="2962C176" w14:textId="77777777" w:rsidR="006C4E4A" w:rsidRPr="00534C6C" w:rsidRDefault="006C4E4A" w:rsidP="004255A2">
                                  <w:pPr>
                                    <w:jc w:val="center"/>
                                    <w:rPr>
                                      <w:sz w:val="18"/>
                                    </w:rPr>
                                  </w:pPr>
                                  <w:r>
                                    <w:rPr>
                                      <w:sz w:val="18"/>
                                    </w:rPr>
                                    <w:t>36</w:t>
                                  </w:r>
                                </w:p>
                              </w:tc>
                            </w:tr>
                            <w:tr w:rsidR="006C4E4A" w:rsidRPr="00534C6C" w14:paraId="661423F0" w14:textId="77777777" w:rsidTr="004255A2">
                              <w:trPr>
                                <w:trHeight w:val="268"/>
                              </w:trPr>
                              <w:tc>
                                <w:tcPr>
                                  <w:tcW w:w="902" w:type="dxa"/>
                                  <w:vAlign w:val="center"/>
                                </w:tcPr>
                                <w:p w14:paraId="5F4E5246" w14:textId="77777777" w:rsidR="006C4E4A" w:rsidRPr="00534C6C" w:rsidRDefault="006C4E4A" w:rsidP="004255A2">
                                  <w:pPr>
                                    <w:jc w:val="center"/>
                                    <w:rPr>
                                      <w:sz w:val="18"/>
                                    </w:rPr>
                                  </w:pPr>
                                  <w:r>
                                    <w:rPr>
                                      <w:sz w:val="18"/>
                                    </w:rPr>
                                    <w:t>3</w:t>
                                  </w:r>
                                </w:p>
                              </w:tc>
                              <w:tc>
                                <w:tcPr>
                                  <w:tcW w:w="3870" w:type="dxa"/>
                                  <w:vAlign w:val="center"/>
                                </w:tcPr>
                                <w:p w14:paraId="5AB73D71" w14:textId="77777777" w:rsidR="006C4E4A" w:rsidRPr="00534C6C" w:rsidRDefault="006C4E4A" w:rsidP="004255A2">
                                  <w:pPr>
                                    <w:jc w:val="center"/>
                                    <w:rPr>
                                      <w:sz w:val="18"/>
                                    </w:rPr>
                                  </w:pPr>
                                  <w:r>
                                    <w:rPr>
                                      <w:sz w:val="18"/>
                                    </w:rPr>
                                    <w:t>Wildfire</w:t>
                                  </w:r>
                                </w:p>
                              </w:tc>
                              <w:tc>
                                <w:tcPr>
                                  <w:tcW w:w="1846" w:type="dxa"/>
                                  <w:vAlign w:val="center"/>
                                </w:tcPr>
                                <w:p w14:paraId="42BCF51D" w14:textId="77777777" w:rsidR="006C4E4A" w:rsidRPr="00534C6C" w:rsidRDefault="006C4E4A" w:rsidP="004255A2">
                                  <w:pPr>
                                    <w:jc w:val="center"/>
                                    <w:rPr>
                                      <w:sz w:val="18"/>
                                    </w:rPr>
                                  </w:pPr>
                                  <w:r>
                                    <w:rPr>
                                      <w:sz w:val="18"/>
                                    </w:rPr>
                                    <w:t>33</w:t>
                                  </w:r>
                                </w:p>
                              </w:tc>
                            </w:tr>
                            <w:tr w:rsidR="006C4E4A" w:rsidRPr="00534C6C" w14:paraId="5E10920F" w14:textId="77777777" w:rsidTr="004255A2">
                              <w:trPr>
                                <w:trHeight w:val="258"/>
                              </w:trPr>
                              <w:tc>
                                <w:tcPr>
                                  <w:tcW w:w="902" w:type="dxa"/>
                                  <w:vAlign w:val="center"/>
                                </w:tcPr>
                                <w:p w14:paraId="2DB39630" w14:textId="77777777" w:rsidR="006C4E4A" w:rsidRPr="00534C6C" w:rsidRDefault="006C4E4A" w:rsidP="004255A2">
                                  <w:pPr>
                                    <w:jc w:val="center"/>
                                    <w:rPr>
                                      <w:sz w:val="18"/>
                                    </w:rPr>
                                  </w:pPr>
                                  <w:r>
                                    <w:rPr>
                                      <w:sz w:val="18"/>
                                    </w:rPr>
                                    <w:t>4</w:t>
                                  </w:r>
                                </w:p>
                              </w:tc>
                              <w:tc>
                                <w:tcPr>
                                  <w:tcW w:w="3870" w:type="dxa"/>
                                  <w:vAlign w:val="center"/>
                                </w:tcPr>
                                <w:p w14:paraId="5D958DC5" w14:textId="77777777" w:rsidR="006C4E4A" w:rsidRPr="00534C6C" w:rsidRDefault="006C4E4A" w:rsidP="004255A2">
                                  <w:pPr>
                                    <w:jc w:val="center"/>
                                    <w:rPr>
                                      <w:sz w:val="18"/>
                                    </w:rPr>
                                  </w:pPr>
                                  <w:r>
                                    <w:rPr>
                                      <w:sz w:val="18"/>
                                    </w:rPr>
                                    <w:t>Handford/Umatilla Chemical</w:t>
                                  </w:r>
                                </w:p>
                              </w:tc>
                              <w:tc>
                                <w:tcPr>
                                  <w:tcW w:w="1846" w:type="dxa"/>
                                  <w:vAlign w:val="center"/>
                                </w:tcPr>
                                <w:p w14:paraId="4D6CB2B4" w14:textId="77777777" w:rsidR="006C4E4A" w:rsidRPr="00534C6C" w:rsidRDefault="006C4E4A" w:rsidP="004255A2">
                                  <w:pPr>
                                    <w:jc w:val="center"/>
                                    <w:rPr>
                                      <w:sz w:val="18"/>
                                    </w:rPr>
                                  </w:pPr>
                                  <w:r>
                                    <w:rPr>
                                      <w:sz w:val="18"/>
                                    </w:rPr>
                                    <w:t>32</w:t>
                                  </w:r>
                                </w:p>
                              </w:tc>
                            </w:tr>
                            <w:tr w:rsidR="006C4E4A" w:rsidRPr="00534C6C" w14:paraId="0DB72973" w14:textId="77777777" w:rsidTr="004255A2">
                              <w:trPr>
                                <w:trHeight w:val="258"/>
                              </w:trPr>
                              <w:tc>
                                <w:tcPr>
                                  <w:tcW w:w="902" w:type="dxa"/>
                                  <w:vAlign w:val="center"/>
                                </w:tcPr>
                                <w:p w14:paraId="3CC02E27" w14:textId="77777777" w:rsidR="006C4E4A" w:rsidRPr="00534C6C" w:rsidRDefault="006C4E4A" w:rsidP="004255A2">
                                  <w:pPr>
                                    <w:jc w:val="center"/>
                                    <w:rPr>
                                      <w:sz w:val="18"/>
                                    </w:rPr>
                                  </w:pPr>
                                  <w:r>
                                    <w:rPr>
                                      <w:sz w:val="18"/>
                                    </w:rPr>
                                    <w:t>5</w:t>
                                  </w:r>
                                </w:p>
                              </w:tc>
                              <w:tc>
                                <w:tcPr>
                                  <w:tcW w:w="3870" w:type="dxa"/>
                                  <w:vAlign w:val="center"/>
                                </w:tcPr>
                                <w:p w14:paraId="33B76CCE" w14:textId="77777777" w:rsidR="006C4E4A" w:rsidRPr="00534C6C" w:rsidRDefault="006C4E4A" w:rsidP="004255A2">
                                  <w:pPr>
                                    <w:jc w:val="center"/>
                                    <w:rPr>
                                      <w:sz w:val="18"/>
                                    </w:rPr>
                                  </w:pPr>
                                  <w:r>
                                    <w:rPr>
                                      <w:sz w:val="18"/>
                                    </w:rPr>
                                    <w:t>Flood</w:t>
                                  </w:r>
                                </w:p>
                              </w:tc>
                              <w:tc>
                                <w:tcPr>
                                  <w:tcW w:w="1846" w:type="dxa"/>
                                  <w:vAlign w:val="center"/>
                                </w:tcPr>
                                <w:p w14:paraId="1ED5DE20" w14:textId="77777777" w:rsidR="006C4E4A" w:rsidRPr="00534C6C" w:rsidRDefault="006C4E4A" w:rsidP="004255A2">
                                  <w:pPr>
                                    <w:jc w:val="center"/>
                                    <w:rPr>
                                      <w:sz w:val="18"/>
                                    </w:rPr>
                                  </w:pPr>
                                  <w:r>
                                    <w:rPr>
                                      <w:sz w:val="18"/>
                                    </w:rPr>
                                    <w:t>18</w:t>
                                  </w:r>
                                </w:p>
                              </w:tc>
                            </w:tr>
                            <w:tr w:rsidR="006C4E4A" w:rsidRPr="00534C6C" w14:paraId="2377DA7A" w14:textId="77777777" w:rsidTr="004255A2">
                              <w:trPr>
                                <w:trHeight w:val="258"/>
                              </w:trPr>
                              <w:tc>
                                <w:tcPr>
                                  <w:tcW w:w="902" w:type="dxa"/>
                                  <w:vAlign w:val="center"/>
                                </w:tcPr>
                                <w:p w14:paraId="46BDE09E" w14:textId="77777777" w:rsidR="006C4E4A" w:rsidRPr="00534C6C" w:rsidRDefault="006C4E4A" w:rsidP="004255A2">
                                  <w:pPr>
                                    <w:jc w:val="center"/>
                                    <w:rPr>
                                      <w:sz w:val="18"/>
                                    </w:rPr>
                                  </w:pPr>
                                  <w:r>
                                    <w:rPr>
                                      <w:sz w:val="18"/>
                                    </w:rPr>
                                    <w:t>6</w:t>
                                  </w:r>
                                </w:p>
                              </w:tc>
                              <w:tc>
                                <w:tcPr>
                                  <w:tcW w:w="3870" w:type="dxa"/>
                                  <w:vAlign w:val="center"/>
                                </w:tcPr>
                                <w:p w14:paraId="7D5EDDF1" w14:textId="77777777" w:rsidR="006C4E4A" w:rsidRPr="00534C6C" w:rsidRDefault="006C4E4A" w:rsidP="004255A2">
                                  <w:pPr>
                                    <w:jc w:val="center"/>
                                    <w:rPr>
                                      <w:sz w:val="18"/>
                                    </w:rPr>
                                  </w:pPr>
                                  <w:r>
                                    <w:rPr>
                                      <w:sz w:val="18"/>
                                    </w:rPr>
                                    <w:t>Earthquake</w:t>
                                  </w:r>
                                </w:p>
                              </w:tc>
                              <w:tc>
                                <w:tcPr>
                                  <w:tcW w:w="1846" w:type="dxa"/>
                                  <w:vAlign w:val="center"/>
                                </w:tcPr>
                                <w:p w14:paraId="3B7570DE" w14:textId="77777777" w:rsidR="006C4E4A" w:rsidRPr="00534C6C" w:rsidRDefault="006C4E4A" w:rsidP="004255A2">
                                  <w:pPr>
                                    <w:jc w:val="center"/>
                                    <w:rPr>
                                      <w:sz w:val="18"/>
                                    </w:rPr>
                                  </w:pPr>
                                  <w:r>
                                    <w:rPr>
                                      <w:sz w:val="18"/>
                                    </w:rPr>
                                    <w:t>14</w:t>
                                  </w:r>
                                </w:p>
                              </w:tc>
                            </w:tr>
                            <w:tr w:rsidR="006C4E4A" w:rsidRPr="00534C6C" w14:paraId="33DEC8CA" w14:textId="77777777" w:rsidTr="004255A2">
                              <w:trPr>
                                <w:trHeight w:val="258"/>
                              </w:trPr>
                              <w:tc>
                                <w:tcPr>
                                  <w:tcW w:w="902" w:type="dxa"/>
                                  <w:vAlign w:val="center"/>
                                </w:tcPr>
                                <w:p w14:paraId="48054E64" w14:textId="77777777" w:rsidR="006C4E4A" w:rsidRPr="00534C6C" w:rsidRDefault="006C4E4A" w:rsidP="004255A2">
                                  <w:pPr>
                                    <w:jc w:val="center"/>
                                    <w:rPr>
                                      <w:sz w:val="18"/>
                                    </w:rPr>
                                  </w:pPr>
                                  <w:r>
                                    <w:rPr>
                                      <w:sz w:val="18"/>
                                    </w:rPr>
                                    <w:t>7</w:t>
                                  </w:r>
                                </w:p>
                              </w:tc>
                              <w:tc>
                                <w:tcPr>
                                  <w:tcW w:w="3870" w:type="dxa"/>
                                  <w:vAlign w:val="center"/>
                                </w:tcPr>
                                <w:p w14:paraId="0E9D2487" w14:textId="77777777" w:rsidR="006C4E4A" w:rsidRPr="00534C6C" w:rsidRDefault="006C4E4A" w:rsidP="004255A2">
                                  <w:pPr>
                                    <w:jc w:val="center"/>
                                    <w:rPr>
                                      <w:sz w:val="18"/>
                                    </w:rPr>
                                  </w:pPr>
                                  <w:r>
                                    <w:rPr>
                                      <w:sz w:val="18"/>
                                    </w:rPr>
                                    <w:t>Dam Failure</w:t>
                                  </w:r>
                                </w:p>
                              </w:tc>
                              <w:tc>
                                <w:tcPr>
                                  <w:tcW w:w="1846" w:type="dxa"/>
                                  <w:vAlign w:val="center"/>
                                </w:tcPr>
                                <w:p w14:paraId="3D8F0C7C" w14:textId="77777777" w:rsidR="006C4E4A" w:rsidRPr="00534C6C" w:rsidRDefault="006C4E4A" w:rsidP="004255A2">
                                  <w:pPr>
                                    <w:jc w:val="center"/>
                                    <w:rPr>
                                      <w:sz w:val="18"/>
                                    </w:rPr>
                                  </w:pPr>
                                  <w:r>
                                    <w:rPr>
                                      <w:sz w:val="18"/>
                                    </w:rPr>
                                    <w:t>12</w:t>
                                  </w:r>
                                </w:p>
                              </w:tc>
                            </w:tr>
                            <w:tr w:rsidR="006C4E4A" w:rsidRPr="00534C6C" w14:paraId="7921B8B0" w14:textId="77777777" w:rsidTr="004255A2">
                              <w:trPr>
                                <w:trHeight w:val="268"/>
                              </w:trPr>
                              <w:tc>
                                <w:tcPr>
                                  <w:tcW w:w="902" w:type="dxa"/>
                                  <w:vAlign w:val="center"/>
                                </w:tcPr>
                                <w:p w14:paraId="04C9BBC3" w14:textId="77777777" w:rsidR="006C4E4A" w:rsidRPr="00534C6C" w:rsidRDefault="006C4E4A" w:rsidP="004255A2">
                                  <w:pPr>
                                    <w:jc w:val="center"/>
                                    <w:rPr>
                                      <w:sz w:val="18"/>
                                    </w:rPr>
                                  </w:pPr>
                                  <w:r>
                                    <w:rPr>
                                      <w:sz w:val="18"/>
                                    </w:rPr>
                                    <w:t>8</w:t>
                                  </w:r>
                                </w:p>
                              </w:tc>
                              <w:tc>
                                <w:tcPr>
                                  <w:tcW w:w="3870" w:type="dxa"/>
                                  <w:vAlign w:val="center"/>
                                </w:tcPr>
                                <w:p w14:paraId="4A34DB2A" w14:textId="77777777" w:rsidR="006C4E4A" w:rsidRPr="00534C6C" w:rsidRDefault="006C4E4A" w:rsidP="004255A2">
                                  <w:pPr>
                                    <w:jc w:val="center"/>
                                    <w:rPr>
                                      <w:sz w:val="18"/>
                                    </w:rPr>
                                  </w:pPr>
                                  <w:r>
                                    <w:rPr>
                                      <w:sz w:val="18"/>
                                    </w:rPr>
                                    <w:t>Landslide</w:t>
                                  </w:r>
                                </w:p>
                              </w:tc>
                              <w:tc>
                                <w:tcPr>
                                  <w:tcW w:w="1846" w:type="dxa"/>
                                  <w:vAlign w:val="center"/>
                                </w:tcPr>
                                <w:p w14:paraId="68C8C45B" w14:textId="77777777" w:rsidR="006C4E4A" w:rsidRPr="00534C6C" w:rsidRDefault="006C4E4A" w:rsidP="004255A2">
                                  <w:pPr>
                                    <w:jc w:val="center"/>
                                    <w:rPr>
                                      <w:sz w:val="18"/>
                                    </w:rPr>
                                  </w:pPr>
                                  <w:r>
                                    <w:rPr>
                                      <w:sz w:val="18"/>
                                    </w:rPr>
                                    <w:t>6</w:t>
                                  </w:r>
                                </w:p>
                              </w:tc>
                            </w:tr>
                          </w:tbl>
                          <w:p w14:paraId="1DB72BC7" w14:textId="77777777" w:rsidR="006C4E4A" w:rsidRDefault="006C4E4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E0FF308" id="_x0000_t202" coordsize="21600,21600" o:spt="202" path="m,l,21600r21600,l21600,xe">
                <v:stroke joinstyle="miter"/>
                <v:path gradientshapeok="t" o:connecttype="rect"/>
              </v:shapetype>
              <v:shape id="Text Box 2" o:spid="_x0000_s1026" type="#_x0000_t202" style="position:absolute;margin-left:31.5pt;margin-top:6pt;width:390.2pt;height:177.7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xMf2ZgIAALAEAAAOAAAAZHJzL2Uyb0RvYy54bWysVNtu1DAQfUfiHyy/0+wuu7SNmq1KLwip&#10;QEXLB3htJ7FwPGbsblK+nrG93S7whsiDZXvGZ87MmcnZ+TRYttUYDLiGz49mnGknQRnXNfzbw82b&#10;E85CFE4JC043/EkHfr5+/eps9LVeQA9WaWQE4kI9+ob3Mfq6qoLs9SDCEXjtyNgCDiLSEbtKoRgJ&#10;fbDVYjZ7V42AyiNIHQLdXhUjX2f8ttUyfmnboCOzDSduMa+Y101aq/WZqDsUvjdyR0P8A4tBGEdB&#10;91BXIgr2iOYvqMFIhABtPJIwVNC2RuqcA2Uzn/2RzX0vvM65UHGC35cp/D9Y+Xl77++Qxek9TCRg&#10;TiL4W5DfA3Nw2QvX6QtEGHstFAWep5JVow/17mkqdahDAtmMn0CRyOIxQgaaWhxSVShPRugkwNO+&#10;6HqKTNLl8nS1Wi3JJMm2WKyOl4tVjiHq5+ceQ/ygYWBp03AkVTO82N6GmOiI+tklRXNwY6zNylrH&#10;RuK8OJ6lAINXDQ+uK0mCNSo5pie53/SlRbYV1ClxKmmS4dBrMJGa1Zqh4Sez9JX2SZW5dioHjMLY&#10;sidS1iVsnduQmOZAJP216jRDQVwKsZLB725SO/1WpRdSDBrFLnXA2MOuXW8QXCwMrOn6+NV0DA2N&#10;XexR67vImTLU6dmFyIQXyOAL9EZvtX0o4ctdFjZpWVSN02YicxJ4A+qJJEYoI0QjT5se8CdnI40P&#10;1fXHo0DNmf3oqE1O58ukacyH5ep4QQc8tGwOLcJJgkpcWdlexjyjKX8HF9ROrclCvzDZNSGNRdZ/&#10;V5M0d4fn7PXyo1n/AgAA//8DAFBLAwQUAAYACAAAACEAdbpGLuEAAAAJAQAADwAAAGRycy9kb3du&#10;cmV2LnhtbEyPQUvEMBCF74L/IYzgRdzUba1rbbqIixcVwV0RvGWbsS0mk9qk2/rvHU96Gmbe4833&#10;yvXsrDjgEDpPCi4WCQik2puOGgWvu/vzFYgQNRltPaGCbwywro6PSl0YP9ELHraxERxCodAK2hj7&#10;QspQt+h0WPgeibUPPzgdeR0aaQY9cbizcpkkuXS6I/7Q6h7vWqw/t6NTcG2nhyjfds+bp2wTvsb0&#10;7H18HJU6PZlvb0BEnOOfGX7xGR0qZtr7kUwQVkGecpXI9yVP1ldZmoHYK0jzq0uQVSn/N6h+AAAA&#10;//8DAFBLAQItABQABgAIAAAAIQC2gziS/gAAAOEBAAATAAAAAAAAAAAAAAAAAAAAAABbQ29udGVu&#10;dF9UeXBlc10ueG1sUEsBAi0AFAAGAAgAAAAhADj9If/WAAAAlAEAAAsAAAAAAAAAAAAAAAAALwEA&#10;AF9yZWxzLy5yZWxzUEsBAi0AFAAGAAgAAAAhADzEx/ZmAgAAsAQAAA4AAAAAAAAAAAAAAAAALgIA&#10;AGRycy9lMm9Eb2MueG1sUEsBAi0AFAAGAAgAAAAhAHW6Ri7hAAAACQEAAA8AAAAAAAAAAAAAAAAA&#10;wAQAAGRycy9kb3ducmV2LnhtbFBLBQYAAAAABAAEAPMAAADOBQAAAAA=&#10;" filled="f" strokecolor="black [3213]" strokeweight="1pt">
                <v:textbox>
                  <w:txbxContent>
                    <w:p w14:paraId="0396BB06" w14:textId="77777777" w:rsidR="006C4E4A" w:rsidRPr="00534C6C" w:rsidRDefault="006C4E4A" w:rsidP="00534C6C">
                      <w:pPr>
                        <w:spacing w:after="120"/>
                        <w:jc w:val="center"/>
                        <w:rPr>
                          <w:b/>
                          <w:sz w:val="18"/>
                        </w:rPr>
                      </w:pPr>
                      <w:r>
                        <w:rPr>
                          <w:b/>
                          <w:sz w:val="18"/>
                        </w:rPr>
                        <w:t xml:space="preserve">Chelan </w:t>
                      </w:r>
                      <w:r w:rsidRPr="00534C6C">
                        <w:rPr>
                          <w:b/>
                          <w:sz w:val="18"/>
                        </w:rPr>
                        <w:t>County List of Hazards</w:t>
                      </w:r>
                      <w:r w:rsidRPr="00534C6C">
                        <w:rPr>
                          <w:b/>
                          <w:sz w:val="18"/>
                        </w:rPr>
                        <w:br/>
                      </w:r>
                      <w:r>
                        <w:rPr>
                          <w:sz w:val="18"/>
                        </w:rPr>
                        <w:t>from the Chelan</w:t>
                      </w:r>
                      <w:r w:rsidRPr="00534C6C">
                        <w:rPr>
                          <w:sz w:val="18"/>
                        </w:rPr>
                        <w:t xml:space="preserve"> Co</w:t>
                      </w:r>
                      <w:r>
                        <w:rPr>
                          <w:sz w:val="18"/>
                        </w:rPr>
                        <w:t>unty</w:t>
                      </w:r>
                      <w:r w:rsidRPr="00534C6C">
                        <w:rPr>
                          <w:sz w:val="18"/>
                        </w:rPr>
                        <w:t xml:space="preserve"> Hazard Mitigation Plan </w:t>
                      </w:r>
                      <w:r>
                        <w:rPr>
                          <w:sz w:val="18"/>
                        </w:rPr>
                        <w:t xml:space="preserve">Update </w:t>
                      </w:r>
                      <w:r w:rsidRPr="00534C6C">
                        <w:rPr>
                          <w:sz w:val="18"/>
                        </w:rPr>
                        <w:t>20</w:t>
                      </w:r>
                      <w:r>
                        <w:rPr>
                          <w:sz w:val="18"/>
                        </w:rPr>
                        <w:t>13</w:t>
                      </w:r>
                    </w:p>
                    <w:tbl>
                      <w:tblPr>
                        <w:tblStyle w:val="TableGrid"/>
                        <w:tblW w:w="0" w:type="auto"/>
                        <w:tblInd w:w="443" w:type="dxa"/>
                        <w:tblLook w:val="04A0" w:firstRow="1" w:lastRow="0" w:firstColumn="1" w:lastColumn="0" w:noHBand="0" w:noVBand="1"/>
                      </w:tblPr>
                      <w:tblGrid>
                        <w:gridCol w:w="902"/>
                        <w:gridCol w:w="3870"/>
                        <w:gridCol w:w="1846"/>
                      </w:tblGrid>
                      <w:tr w:rsidR="006C4E4A" w:rsidRPr="00534C6C" w14:paraId="44D331D2" w14:textId="77777777" w:rsidTr="004255A2">
                        <w:trPr>
                          <w:trHeight w:val="258"/>
                        </w:trPr>
                        <w:tc>
                          <w:tcPr>
                            <w:tcW w:w="902" w:type="dxa"/>
                            <w:vAlign w:val="center"/>
                          </w:tcPr>
                          <w:p w14:paraId="4891765F" w14:textId="77777777" w:rsidR="006C4E4A" w:rsidRPr="00534C6C" w:rsidRDefault="006C4E4A" w:rsidP="004255A2">
                            <w:pPr>
                              <w:jc w:val="center"/>
                              <w:rPr>
                                <w:b/>
                                <w:sz w:val="18"/>
                              </w:rPr>
                            </w:pPr>
                            <w:r>
                              <w:rPr>
                                <w:b/>
                                <w:sz w:val="18"/>
                              </w:rPr>
                              <w:t>Rank</w:t>
                            </w:r>
                          </w:p>
                        </w:tc>
                        <w:tc>
                          <w:tcPr>
                            <w:tcW w:w="3870" w:type="dxa"/>
                            <w:vAlign w:val="center"/>
                          </w:tcPr>
                          <w:p w14:paraId="0F770643" w14:textId="77777777" w:rsidR="006C4E4A" w:rsidRPr="00534C6C" w:rsidRDefault="006C4E4A" w:rsidP="004255A2">
                            <w:pPr>
                              <w:jc w:val="center"/>
                              <w:rPr>
                                <w:b/>
                                <w:sz w:val="18"/>
                              </w:rPr>
                            </w:pPr>
                            <w:r>
                              <w:rPr>
                                <w:b/>
                                <w:sz w:val="18"/>
                              </w:rPr>
                              <w:t>Hazard Type</w:t>
                            </w:r>
                          </w:p>
                        </w:tc>
                        <w:tc>
                          <w:tcPr>
                            <w:tcW w:w="1846" w:type="dxa"/>
                            <w:vAlign w:val="center"/>
                          </w:tcPr>
                          <w:p w14:paraId="6437F375" w14:textId="77777777" w:rsidR="006C4E4A" w:rsidRDefault="006C4E4A" w:rsidP="004255A2">
                            <w:pPr>
                              <w:jc w:val="center"/>
                              <w:rPr>
                                <w:b/>
                                <w:sz w:val="18"/>
                              </w:rPr>
                            </w:pPr>
                            <w:r>
                              <w:rPr>
                                <w:b/>
                                <w:sz w:val="18"/>
                              </w:rPr>
                              <w:t>Risk Rating Score</w:t>
                            </w:r>
                          </w:p>
                          <w:p w14:paraId="5183B568" w14:textId="77777777" w:rsidR="006C4E4A" w:rsidRPr="004255A2" w:rsidRDefault="006C4E4A" w:rsidP="004255A2">
                            <w:pPr>
                              <w:jc w:val="center"/>
                              <w:rPr>
                                <w:i/>
                                <w:sz w:val="18"/>
                              </w:rPr>
                            </w:pPr>
                            <w:r w:rsidRPr="004255A2">
                              <w:rPr>
                                <w:i/>
                                <w:sz w:val="18"/>
                              </w:rPr>
                              <w:t>(Probability x Impact)</w:t>
                            </w:r>
                          </w:p>
                        </w:tc>
                      </w:tr>
                      <w:tr w:rsidR="006C4E4A" w:rsidRPr="00534C6C" w14:paraId="7EBF4F47" w14:textId="77777777" w:rsidTr="004255A2">
                        <w:trPr>
                          <w:trHeight w:val="258"/>
                        </w:trPr>
                        <w:tc>
                          <w:tcPr>
                            <w:tcW w:w="902" w:type="dxa"/>
                            <w:vAlign w:val="center"/>
                          </w:tcPr>
                          <w:p w14:paraId="752B135D" w14:textId="77777777" w:rsidR="006C4E4A" w:rsidRPr="00534C6C" w:rsidRDefault="006C4E4A" w:rsidP="004255A2">
                            <w:pPr>
                              <w:jc w:val="center"/>
                              <w:rPr>
                                <w:sz w:val="18"/>
                              </w:rPr>
                            </w:pPr>
                            <w:r>
                              <w:rPr>
                                <w:sz w:val="18"/>
                              </w:rPr>
                              <w:t>1</w:t>
                            </w:r>
                          </w:p>
                        </w:tc>
                        <w:tc>
                          <w:tcPr>
                            <w:tcW w:w="3870" w:type="dxa"/>
                            <w:vAlign w:val="center"/>
                          </w:tcPr>
                          <w:p w14:paraId="1092BAF8" w14:textId="77777777" w:rsidR="006C4E4A" w:rsidRPr="00534C6C" w:rsidRDefault="006C4E4A" w:rsidP="0023319D">
                            <w:pPr>
                              <w:jc w:val="center"/>
                              <w:rPr>
                                <w:sz w:val="18"/>
                              </w:rPr>
                            </w:pPr>
                            <w:r>
                              <w:rPr>
                                <w:sz w:val="18"/>
                              </w:rPr>
                              <w:t xml:space="preserve">Severe Weather </w:t>
                            </w:r>
                          </w:p>
                        </w:tc>
                        <w:tc>
                          <w:tcPr>
                            <w:tcW w:w="1846" w:type="dxa"/>
                            <w:vAlign w:val="center"/>
                          </w:tcPr>
                          <w:p w14:paraId="681B6A06" w14:textId="77777777" w:rsidR="006C4E4A" w:rsidRPr="00534C6C" w:rsidRDefault="006C4E4A" w:rsidP="004255A2">
                            <w:pPr>
                              <w:jc w:val="center"/>
                              <w:rPr>
                                <w:sz w:val="18"/>
                              </w:rPr>
                            </w:pPr>
                            <w:r>
                              <w:rPr>
                                <w:sz w:val="18"/>
                              </w:rPr>
                              <w:t>42</w:t>
                            </w:r>
                          </w:p>
                        </w:tc>
                      </w:tr>
                      <w:tr w:rsidR="006C4E4A" w:rsidRPr="00534C6C" w14:paraId="4CA489FB" w14:textId="77777777" w:rsidTr="004255A2">
                        <w:trPr>
                          <w:trHeight w:val="258"/>
                        </w:trPr>
                        <w:tc>
                          <w:tcPr>
                            <w:tcW w:w="902" w:type="dxa"/>
                            <w:vAlign w:val="center"/>
                          </w:tcPr>
                          <w:p w14:paraId="0C51549A" w14:textId="77777777" w:rsidR="006C4E4A" w:rsidRPr="00534C6C" w:rsidRDefault="006C4E4A" w:rsidP="004255A2">
                            <w:pPr>
                              <w:jc w:val="center"/>
                              <w:rPr>
                                <w:sz w:val="18"/>
                              </w:rPr>
                            </w:pPr>
                            <w:r>
                              <w:rPr>
                                <w:sz w:val="18"/>
                              </w:rPr>
                              <w:t>2</w:t>
                            </w:r>
                          </w:p>
                        </w:tc>
                        <w:tc>
                          <w:tcPr>
                            <w:tcW w:w="3870" w:type="dxa"/>
                            <w:vAlign w:val="center"/>
                          </w:tcPr>
                          <w:p w14:paraId="27274A86" w14:textId="77777777" w:rsidR="006C4E4A" w:rsidRPr="00534C6C" w:rsidRDefault="006C4E4A" w:rsidP="004255A2">
                            <w:pPr>
                              <w:jc w:val="center"/>
                              <w:rPr>
                                <w:sz w:val="18"/>
                              </w:rPr>
                            </w:pPr>
                            <w:r>
                              <w:rPr>
                                <w:sz w:val="18"/>
                              </w:rPr>
                              <w:t>Natural Disaster</w:t>
                            </w:r>
                          </w:p>
                        </w:tc>
                        <w:tc>
                          <w:tcPr>
                            <w:tcW w:w="1846" w:type="dxa"/>
                            <w:vAlign w:val="center"/>
                          </w:tcPr>
                          <w:p w14:paraId="2962C176" w14:textId="77777777" w:rsidR="006C4E4A" w:rsidRPr="00534C6C" w:rsidRDefault="006C4E4A" w:rsidP="004255A2">
                            <w:pPr>
                              <w:jc w:val="center"/>
                              <w:rPr>
                                <w:sz w:val="18"/>
                              </w:rPr>
                            </w:pPr>
                            <w:r>
                              <w:rPr>
                                <w:sz w:val="18"/>
                              </w:rPr>
                              <w:t>36</w:t>
                            </w:r>
                          </w:p>
                        </w:tc>
                      </w:tr>
                      <w:tr w:rsidR="006C4E4A" w:rsidRPr="00534C6C" w14:paraId="661423F0" w14:textId="77777777" w:rsidTr="004255A2">
                        <w:trPr>
                          <w:trHeight w:val="268"/>
                        </w:trPr>
                        <w:tc>
                          <w:tcPr>
                            <w:tcW w:w="902" w:type="dxa"/>
                            <w:vAlign w:val="center"/>
                          </w:tcPr>
                          <w:p w14:paraId="5F4E5246" w14:textId="77777777" w:rsidR="006C4E4A" w:rsidRPr="00534C6C" w:rsidRDefault="006C4E4A" w:rsidP="004255A2">
                            <w:pPr>
                              <w:jc w:val="center"/>
                              <w:rPr>
                                <w:sz w:val="18"/>
                              </w:rPr>
                            </w:pPr>
                            <w:r>
                              <w:rPr>
                                <w:sz w:val="18"/>
                              </w:rPr>
                              <w:t>3</w:t>
                            </w:r>
                          </w:p>
                        </w:tc>
                        <w:tc>
                          <w:tcPr>
                            <w:tcW w:w="3870" w:type="dxa"/>
                            <w:vAlign w:val="center"/>
                          </w:tcPr>
                          <w:p w14:paraId="5AB73D71" w14:textId="77777777" w:rsidR="006C4E4A" w:rsidRPr="00534C6C" w:rsidRDefault="006C4E4A" w:rsidP="004255A2">
                            <w:pPr>
                              <w:jc w:val="center"/>
                              <w:rPr>
                                <w:sz w:val="18"/>
                              </w:rPr>
                            </w:pPr>
                            <w:r>
                              <w:rPr>
                                <w:sz w:val="18"/>
                              </w:rPr>
                              <w:t>Wildfire</w:t>
                            </w:r>
                          </w:p>
                        </w:tc>
                        <w:tc>
                          <w:tcPr>
                            <w:tcW w:w="1846" w:type="dxa"/>
                            <w:vAlign w:val="center"/>
                          </w:tcPr>
                          <w:p w14:paraId="42BCF51D" w14:textId="77777777" w:rsidR="006C4E4A" w:rsidRPr="00534C6C" w:rsidRDefault="006C4E4A" w:rsidP="004255A2">
                            <w:pPr>
                              <w:jc w:val="center"/>
                              <w:rPr>
                                <w:sz w:val="18"/>
                              </w:rPr>
                            </w:pPr>
                            <w:r>
                              <w:rPr>
                                <w:sz w:val="18"/>
                              </w:rPr>
                              <w:t>33</w:t>
                            </w:r>
                          </w:p>
                        </w:tc>
                      </w:tr>
                      <w:tr w:rsidR="006C4E4A" w:rsidRPr="00534C6C" w14:paraId="5E10920F" w14:textId="77777777" w:rsidTr="004255A2">
                        <w:trPr>
                          <w:trHeight w:val="258"/>
                        </w:trPr>
                        <w:tc>
                          <w:tcPr>
                            <w:tcW w:w="902" w:type="dxa"/>
                            <w:vAlign w:val="center"/>
                          </w:tcPr>
                          <w:p w14:paraId="2DB39630" w14:textId="77777777" w:rsidR="006C4E4A" w:rsidRPr="00534C6C" w:rsidRDefault="006C4E4A" w:rsidP="004255A2">
                            <w:pPr>
                              <w:jc w:val="center"/>
                              <w:rPr>
                                <w:sz w:val="18"/>
                              </w:rPr>
                            </w:pPr>
                            <w:r>
                              <w:rPr>
                                <w:sz w:val="18"/>
                              </w:rPr>
                              <w:t>4</w:t>
                            </w:r>
                          </w:p>
                        </w:tc>
                        <w:tc>
                          <w:tcPr>
                            <w:tcW w:w="3870" w:type="dxa"/>
                            <w:vAlign w:val="center"/>
                          </w:tcPr>
                          <w:p w14:paraId="5D958DC5" w14:textId="77777777" w:rsidR="006C4E4A" w:rsidRPr="00534C6C" w:rsidRDefault="006C4E4A" w:rsidP="004255A2">
                            <w:pPr>
                              <w:jc w:val="center"/>
                              <w:rPr>
                                <w:sz w:val="18"/>
                              </w:rPr>
                            </w:pPr>
                            <w:r>
                              <w:rPr>
                                <w:sz w:val="18"/>
                              </w:rPr>
                              <w:t>Handford/Umatilla Chemical</w:t>
                            </w:r>
                          </w:p>
                        </w:tc>
                        <w:tc>
                          <w:tcPr>
                            <w:tcW w:w="1846" w:type="dxa"/>
                            <w:vAlign w:val="center"/>
                          </w:tcPr>
                          <w:p w14:paraId="4D6CB2B4" w14:textId="77777777" w:rsidR="006C4E4A" w:rsidRPr="00534C6C" w:rsidRDefault="006C4E4A" w:rsidP="004255A2">
                            <w:pPr>
                              <w:jc w:val="center"/>
                              <w:rPr>
                                <w:sz w:val="18"/>
                              </w:rPr>
                            </w:pPr>
                            <w:r>
                              <w:rPr>
                                <w:sz w:val="18"/>
                              </w:rPr>
                              <w:t>32</w:t>
                            </w:r>
                          </w:p>
                        </w:tc>
                      </w:tr>
                      <w:tr w:rsidR="006C4E4A" w:rsidRPr="00534C6C" w14:paraId="0DB72973" w14:textId="77777777" w:rsidTr="004255A2">
                        <w:trPr>
                          <w:trHeight w:val="258"/>
                        </w:trPr>
                        <w:tc>
                          <w:tcPr>
                            <w:tcW w:w="902" w:type="dxa"/>
                            <w:vAlign w:val="center"/>
                          </w:tcPr>
                          <w:p w14:paraId="3CC02E27" w14:textId="77777777" w:rsidR="006C4E4A" w:rsidRPr="00534C6C" w:rsidRDefault="006C4E4A" w:rsidP="004255A2">
                            <w:pPr>
                              <w:jc w:val="center"/>
                              <w:rPr>
                                <w:sz w:val="18"/>
                              </w:rPr>
                            </w:pPr>
                            <w:r>
                              <w:rPr>
                                <w:sz w:val="18"/>
                              </w:rPr>
                              <w:t>5</w:t>
                            </w:r>
                          </w:p>
                        </w:tc>
                        <w:tc>
                          <w:tcPr>
                            <w:tcW w:w="3870" w:type="dxa"/>
                            <w:vAlign w:val="center"/>
                          </w:tcPr>
                          <w:p w14:paraId="33B76CCE" w14:textId="77777777" w:rsidR="006C4E4A" w:rsidRPr="00534C6C" w:rsidRDefault="006C4E4A" w:rsidP="004255A2">
                            <w:pPr>
                              <w:jc w:val="center"/>
                              <w:rPr>
                                <w:sz w:val="18"/>
                              </w:rPr>
                            </w:pPr>
                            <w:r>
                              <w:rPr>
                                <w:sz w:val="18"/>
                              </w:rPr>
                              <w:t>Flood</w:t>
                            </w:r>
                          </w:p>
                        </w:tc>
                        <w:tc>
                          <w:tcPr>
                            <w:tcW w:w="1846" w:type="dxa"/>
                            <w:vAlign w:val="center"/>
                          </w:tcPr>
                          <w:p w14:paraId="1ED5DE20" w14:textId="77777777" w:rsidR="006C4E4A" w:rsidRPr="00534C6C" w:rsidRDefault="006C4E4A" w:rsidP="004255A2">
                            <w:pPr>
                              <w:jc w:val="center"/>
                              <w:rPr>
                                <w:sz w:val="18"/>
                              </w:rPr>
                            </w:pPr>
                            <w:r>
                              <w:rPr>
                                <w:sz w:val="18"/>
                              </w:rPr>
                              <w:t>18</w:t>
                            </w:r>
                          </w:p>
                        </w:tc>
                      </w:tr>
                      <w:tr w:rsidR="006C4E4A" w:rsidRPr="00534C6C" w14:paraId="2377DA7A" w14:textId="77777777" w:rsidTr="004255A2">
                        <w:trPr>
                          <w:trHeight w:val="258"/>
                        </w:trPr>
                        <w:tc>
                          <w:tcPr>
                            <w:tcW w:w="902" w:type="dxa"/>
                            <w:vAlign w:val="center"/>
                          </w:tcPr>
                          <w:p w14:paraId="46BDE09E" w14:textId="77777777" w:rsidR="006C4E4A" w:rsidRPr="00534C6C" w:rsidRDefault="006C4E4A" w:rsidP="004255A2">
                            <w:pPr>
                              <w:jc w:val="center"/>
                              <w:rPr>
                                <w:sz w:val="18"/>
                              </w:rPr>
                            </w:pPr>
                            <w:r>
                              <w:rPr>
                                <w:sz w:val="18"/>
                              </w:rPr>
                              <w:t>6</w:t>
                            </w:r>
                          </w:p>
                        </w:tc>
                        <w:tc>
                          <w:tcPr>
                            <w:tcW w:w="3870" w:type="dxa"/>
                            <w:vAlign w:val="center"/>
                          </w:tcPr>
                          <w:p w14:paraId="7D5EDDF1" w14:textId="77777777" w:rsidR="006C4E4A" w:rsidRPr="00534C6C" w:rsidRDefault="006C4E4A" w:rsidP="004255A2">
                            <w:pPr>
                              <w:jc w:val="center"/>
                              <w:rPr>
                                <w:sz w:val="18"/>
                              </w:rPr>
                            </w:pPr>
                            <w:r>
                              <w:rPr>
                                <w:sz w:val="18"/>
                              </w:rPr>
                              <w:t>Earthquake</w:t>
                            </w:r>
                          </w:p>
                        </w:tc>
                        <w:tc>
                          <w:tcPr>
                            <w:tcW w:w="1846" w:type="dxa"/>
                            <w:vAlign w:val="center"/>
                          </w:tcPr>
                          <w:p w14:paraId="3B7570DE" w14:textId="77777777" w:rsidR="006C4E4A" w:rsidRPr="00534C6C" w:rsidRDefault="006C4E4A" w:rsidP="004255A2">
                            <w:pPr>
                              <w:jc w:val="center"/>
                              <w:rPr>
                                <w:sz w:val="18"/>
                              </w:rPr>
                            </w:pPr>
                            <w:r>
                              <w:rPr>
                                <w:sz w:val="18"/>
                              </w:rPr>
                              <w:t>14</w:t>
                            </w:r>
                          </w:p>
                        </w:tc>
                      </w:tr>
                      <w:tr w:rsidR="006C4E4A" w:rsidRPr="00534C6C" w14:paraId="33DEC8CA" w14:textId="77777777" w:rsidTr="004255A2">
                        <w:trPr>
                          <w:trHeight w:val="258"/>
                        </w:trPr>
                        <w:tc>
                          <w:tcPr>
                            <w:tcW w:w="902" w:type="dxa"/>
                            <w:vAlign w:val="center"/>
                          </w:tcPr>
                          <w:p w14:paraId="48054E64" w14:textId="77777777" w:rsidR="006C4E4A" w:rsidRPr="00534C6C" w:rsidRDefault="006C4E4A" w:rsidP="004255A2">
                            <w:pPr>
                              <w:jc w:val="center"/>
                              <w:rPr>
                                <w:sz w:val="18"/>
                              </w:rPr>
                            </w:pPr>
                            <w:r>
                              <w:rPr>
                                <w:sz w:val="18"/>
                              </w:rPr>
                              <w:t>7</w:t>
                            </w:r>
                          </w:p>
                        </w:tc>
                        <w:tc>
                          <w:tcPr>
                            <w:tcW w:w="3870" w:type="dxa"/>
                            <w:vAlign w:val="center"/>
                          </w:tcPr>
                          <w:p w14:paraId="0E9D2487" w14:textId="77777777" w:rsidR="006C4E4A" w:rsidRPr="00534C6C" w:rsidRDefault="006C4E4A" w:rsidP="004255A2">
                            <w:pPr>
                              <w:jc w:val="center"/>
                              <w:rPr>
                                <w:sz w:val="18"/>
                              </w:rPr>
                            </w:pPr>
                            <w:r>
                              <w:rPr>
                                <w:sz w:val="18"/>
                              </w:rPr>
                              <w:t>Dam Failure</w:t>
                            </w:r>
                          </w:p>
                        </w:tc>
                        <w:tc>
                          <w:tcPr>
                            <w:tcW w:w="1846" w:type="dxa"/>
                            <w:vAlign w:val="center"/>
                          </w:tcPr>
                          <w:p w14:paraId="3D8F0C7C" w14:textId="77777777" w:rsidR="006C4E4A" w:rsidRPr="00534C6C" w:rsidRDefault="006C4E4A" w:rsidP="004255A2">
                            <w:pPr>
                              <w:jc w:val="center"/>
                              <w:rPr>
                                <w:sz w:val="18"/>
                              </w:rPr>
                            </w:pPr>
                            <w:r>
                              <w:rPr>
                                <w:sz w:val="18"/>
                              </w:rPr>
                              <w:t>12</w:t>
                            </w:r>
                          </w:p>
                        </w:tc>
                      </w:tr>
                      <w:tr w:rsidR="006C4E4A" w:rsidRPr="00534C6C" w14:paraId="7921B8B0" w14:textId="77777777" w:rsidTr="004255A2">
                        <w:trPr>
                          <w:trHeight w:val="268"/>
                        </w:trPr>
                        <w:tc>
                          <w:tcPr>
                            <w:tcW w:w="902" w:type="dxa"/>
                            <w:vAlign w:val="center"/>
                          </w:tcPr>
                          <w:p w14:paraId="04C9BBC3" w14:textId="77777777" w:rsidR="006C4E4A" w:rsidRPr="00534C6C" w:rsidRDefault="006C4E4A" w:rsidP="004255A2">
                            <w:pPr>
                              <w:jc w:val="center"/>
                              <w:rPr>
                                <w:sz w:val="18"/>
                              </w:rPr>
                            </w:pPr>
                            <w:r>
                              <w:rPr>
                                <w:sz w:val="18"/>
                              </w:rPr>
                              <w:t>8</w:t>
                            </w:r>
                          </w:p>
                        </w:tc>
                        <w:tc>
                          <w:tcPr>
                            <w:tcW w:w="3870" w:type="dxa"/>
                            <w:vAlign w:val="center"/>
                          </w:tcPr>
                          <w:p w14:paraId="4A34DB2A" w14:textId="77777777" w:rsidR="006C4E4A" w:rsidRPr="00534C6C" w:rsidRDefault="006C4E4A" w:rsidP="004255A2">
                            <w:pPr>
                              <w:jc w:val="center"/>
                              <w:rPr>
                                <w:sz w:val="18"/>
                              </w:rPr>
                            </w:pPr>
                            <w:r>
                              <w:rPr>
                                <w:sz w:val="18"/>
                              </w:rPr>
                              <w:t>Landslide</w:t>
                            </w:r>
                          </w:p>
                        </w:tc>
                        <w:tc>
                          <w:tcPr>
                            <w:tcW w:w="1846" w:type="dxa"/>
                            <w:vAlign w:val="center"/>
                          </w:tcPr>
                          <w:p w14:paraId="68C8C45B" w14:textId="77777777" w:rsidR="006C4E4A" w:rsidRPr="00534C6C" w:rsidRDefault="006C4E4A" w:rsidP="004255A2">
                            <w:pPr>
                              <w:jc w:val="center"/>
                              <w:rPr>
                                <w:sz w:val="18"/>
                              </w:rPr>
                            </w:pPr>
                            <w:r>
                              <w:rPr>
                                <w:sz w:val="18"/>
                              </w:rPr>
                              <w:t>6</w:t>
                            </w:r>
                          </w:p>
                        </w:tc>
                      </w:tr>
                    </w:tbl>
                    <w:p w14:paraId="1DB72BC7" w14:textId="77777777" w:rsidR="006C4E4A" w:rsidRDefault="006C4E4A"/>
                  </w:txbxContent>
                </v:textbox>
                <w10:wrap type="square"/>
              </v:shape>
            </w:pict>
          </mc:Fallback>
        </mc:AlternateContent>
      </w:r>
    </w:p>
    <w:p w14:paraId="2B1F922A" w14:textId="77777777" w:rsidR="00534C6C" w:rsidRPr="00C31003" w:rsidRDefault="00534C6C" w:rsidP="00526B35">
      <w:pPr>
        <w:spacing w:before="120" w:after="120"/>
        <w:rPr>
          <w:rFonts w:asciiTheme="majorHAnsi" w:hAnsiTheme="majorHAnsi" w:cstheme="majorHAnsi"/>
          <w:color w:val="000000" w:themeColor="text1"/>
        </w:rPr>
      </w:pPr>
    </w:p>
    <w:p w14:paraId="75371B9D" w14:textId="77777777" w:rsidR="00534C6C" w:rsidRPr="00C31003" w:rsidRDefault="00534C6C" w:rsidP="00526B35">
      <w:pPr>
        <w:spacing w:before="120" w:after="120"/>
        <w:rPr>
          <w:rFonts w:asciiTheme="majorHAnsi" w:hAnsiTheme="majorHAnsi" w:cstheme="majorHAnsi"/>
          <w:color w:val="000000" w:themeColor="text1"/>
        </w:rPr>
      </w:pPr>
    </w:p>
    <w:p w14:paraId="5E2B4561" w14:textId="77777777" w:rsidR="00534C6C" w:rsidRPr="00C31003" w:rsidRDefault="00534C6C" w:rsidP="00526B35">
      <w:pPr>
        <w:spacing w:before="120" w:after="120"/>
        <w:rPr>
          <w:rFonts w:asciiTheme="majorHAnsi" w:hAnsiTheme="majorHAnsi" w:cstheme="majorHAnsi"/>
          <w:color w:val="000000" w:themeColor="text1"/>
        </w:rPr>
      </w:pPr>
    </w:p>
    <w:p w14:paraId="3D117115" w14:textId="77777777" w:rsidR="00534C6C" w:rsidRPr="00C31003" w:rsidRDefault="00534C6C" w:rsidP="00526B35">
      <w:pPr>
        <w:spacing w:before="120" w:after="120"/>
        <w:rPr>
          <w:rFonts w:asciiTheme="majorHAnsi" w:hAnsiTheme="majorHAnsi" w:cstheme="majorHAnsi"/>
          <w:color w:val="000000" w:themeColor="text1"/>
        </w:rPr>
      </w:pPr>
    </w:p>
    <w:p w14:paraId="612BFA1C" w14:textId="77777777" w:rsidR="00E82013" w:rsidRPr="00C31003" w:rsidRDefault="00E82013" w:rsidP="00526B35">
      <w:pPr>
        <w:spacing w:before="120" w:after="120"/>
        <w:rPr>
          <w:rFonts w:asciiTheme="majorHAnsi" w:hAnsiTheme="majorHAnsi" w:cstheme="majorHAnsi"/>
          <w:color w:val="000000" w:themeColor="text1"/>
        </w:rPr>
      </w:pPr>
    </w:p>
    <w:p w14:paraId="6F26E8F3" w14:textId="77777777" w:rsidR="00E82013" w:rsidRPr="00C31003" w:rsidRDefault="00E82013" w:rsidP="00526B35">
      <w:pPr>
        <w:spacing w:before="120" w:after="120"/>
        <w:rPr>
          <w:rFonts w:asciiTheme="majorHAnsi" w:hAnsiTheme="majorHAnsi" w:cstheme="majorHAnsi"/>
          <w:color w:val="000000" w:themeColor="text1"/>
        </w:rPr>
      </w:pPr>
    </w:p>
    <w:p w14:paraId="42C397E1" w14:textId="77777777" w:rsidR="00E82013" w:rsidRPr="00C31003" w:rsidRDefault="00E82013" w:rsidP="00526B35">
      <w:pPr>
        <w:spacing w:before="120" w:after="120"/>
        <w:rPr>
          <w:rFonts w:asciiTheme="majorHAnsi" w:hAnsiTheme="majorHAnsi" w:cstheme="majorHAnsi"/>
          <w:color w:val="000000" w:themeColor="text1"/>
        </w:rPr>
      </w:pPr>
    </w:p>
    <w:p w14:paraId="64A67844" w14:textId="77777777" w:rsidR="00E82013" w:rsidRPr="00C31003" w:rsidRDefault="00E82013" w:rsidP="00526B35">
      <w:pPr>
        <w:spacing w:before="120" w:after="120"/>
        <w:rPr>
          <w:rFonts w:asciiTheme="majorHAnsi" w:hAnsiTheme="majorHAnsi" w:cstheme="majorHAnsi"/>
          <w:color w:val="000000" w:themeColor="text1"/>
        </w:rPr>
      </w:pPr>
    </w:p>
    <w:p w14:paraId="6160A743" w14:textId="77777777" w:rsidR="00E82013" w:rsidRPr="00C31003" w:rsidRDefault="00E82013" w:rsidP="00526B35">
      <w:pPr>
        <w:spacing w:before="120" w:after="120"/>
        <w:rPr>
          <w:rFonts w:asciiTheme="majorHAnsi" w:hAnsiTheme="majorHAnsi" w:cstheme="majorHAnsi"/>
          <w:color w:val="000000" w:themeColor="text1"/>
        </w:rPr>
      </w:pPr>
    </w:p>
    <w:p w14:paraId="53FD9805" w14:textId="77777777" w:rsidR="00E82013" w:rsidRDefault="00E82013" w:rsidP="00526B35">
      <w:pPr>
        <w:spacing w:before="120" w:after="120"/>
        <w:rPr>
          <w:rFonts w:asciiTheme="majorHAnsi" w:hAnsiTheme="majorHAnsi" w:cstheme="majorHAnsi"/>
          <w:color w:val="000000" w:themeColor="text1"/>
        </w:rPr>
      </w:pPr>
    </w:p>
    <w:p w14:paraId="42BDDA1F" w14:textId="41011713" w:rsidR="002F1AC3" w:rsidRPr="002F1AC3" w:rsidRDefault="002F1AC3" w:rsidP="00526B35">
      <w:pPr>
        <w:spacing w:before="120" w:after="120"/>
        <w:rPr>
          <w:rFonts w:asciiTheme="majorHAnsi" w:hAnsiTheme="majorHAnsi" w:cstheme="majorHAnsi"/>
          <w:color w:val="000000" w:themeColor="text1"/>
        </w:rPr>
      </w:pPr>
      <w:r w:rsidRPr="00247B34">
        <w:rPr>
          <w:rFonts w:asciiTheme="majorHAnsi" w:hAnsiTheme="majorHAnsi" w:cstheme="majorHAnsi"/>
          <w:color w:val="000000" w:themeColor="text1"/>
        </w:rPr>
        <w:t>(This section above is consistent with the Chelan County Comprehensive Emergency Management Plan (CEMP)</w:t>
      </w:r>
      <w:r w:rsidR="000905ED" w:rsidRPr="00247B34">
        <w:rPr>
          <w:rFonts w:asciiTheme="majorHAnsi" w:hAnsiTheme="majorHAnsi" w:cstheme="majorHAnsi"/>
          <w:color w:val="000000" w:themeColor="text1"/>
        </w:rPr>
        <w:t xml:space="preserve">. </w:t>
      </w:r>
      <w:r w:rsidRPr="00247B34">
        <w:rPr>
          <w:rFonts w:asciiTheme="majorHAnsi" w:hAnsiTheme="majorHAnsi" w:cstheme="majorHAnsi"/>
          <w:color w:val="000000" w:themeColor="text1"/>
        </w:rPr>
        <w:t>This is only the top 8 of this plan).</w:t>
      </w:r>
    </w:p>
    <w:p w14:paraId="0865BD18" w14:textId="77777777" w:rsidR="009B5A5E"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 plan is needed to ensure the protection of the students, faculty, staff</w:t>
      </w:r>
      <w:r w:rsidR="000510A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the public from the effects of crisis incidents. This plan guides preparedness, response, recovery</w:t>
      </w:r>
      <w:r w:rsidR="000510A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mitigation actions and may be activated at the direction of authorized </w:t>
      </w:r>
      <w:r w:rsidR="005E2501" w:rsidRPr="00C31003">
        <w:rPr>
          <w:rFonts w:asciiTheme="majorHAnsi" w:hAnsiTheme="majorHAnsi" w:cstheme="majorHAnsi"/>
          <w:color w:val="000000" w:themeColor="text1"/>
        </w:rPr>
        <w:t>personnel. In</w:t>
      </w:r>
      <w:r w:rsidRPr="00C31003">
        <w:rPr>
          <w:rFonts w:asciiTheme="majorHAnsi" w:hAnsiTheme="majorHAnsi" w:cstheme="majorHAnsi"/>
          <w:color w:val="000000" w:themeColor="text1"/>
        </w:rPr>
        <w:t xml:space="preserve"> addition, the </w:t>
      </w:r>
      <w:r w:rsidR="00137F2C"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defines a concept of operations spanning the direction and control of an emergency from initial monitoring through post-disaster response and recovery. The </w:t>
      </w:r>
      <w:r w:rsidR="00137F2C"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also defines emergency roles and responsibilities of </w:t>
      </w:r>
      <w:r w:rsidR="00137F2C"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leadership and identifies actions to be taken by departments.</w:t>
      </w:r>
      <w:r w:rsidR="009B5A5E" w:rsidRPr="00C31003">
        <w:rPr>
          <w:rFonts w:asciiTheme="majorHAnsi" w:hAnsiTheme="majorHAnsi" w:cstheme="majorHAnsi"/>
          <w:color w:val="000000" w:themeColor="text1"/>
        </w:rPr>
        <w:t xml:space="preserve"> </w:t>
      </w:r>
    </w:p>
    <w:p w14:paraId="4213EF6D" w14:textId="77777777" w:rsidR="002F1AC3" w:rsidRPr="00C31003" w:rsidRDefault="002F1AC3"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Please see appendix for Campus Security Authorities (CSA’s).</w:t>
      </w:r>
    </w:p>
    <w:p w14:paraId="11D4FACC" w14:textId="77777777" w:rsidR="001E21BB" w:rsidRPr="00C31003" w:rsidRDefault="001E21BB" w:rsidP="00526B35">
      <w:pPr>
        <w:spacing w:before="120" w:after="120"/>
        <w:rPr>
          <w:rFonts w:asciiTheme="majorHAnsi" w:hAnsiTheme="majorHAnsi" w:cstheme="majorHAnsi"/>
          <w:b/>
          <w:color w:val="000000" w:themeColor="text1"/>
        </w:rPr>
      </w:pPr>
      <w:bookmarkStart w:id="12" w:name="_Toc332283666"/>
      <w:r w:rsidRPr="00C31003">
        <w:rPr>
          <w:rFonts w:asciiTheme="majorHAnsi" w:hAnsiTheme="majorHAnsi" w:cstheme="majorHAnsi"/>
          <w:b/>
          <w:color w:val="000000" w:themeColor="text1"/>
        </w:rPr>
        <w:t>PLANNING ASSUMPTIONS:</w:t>
      </w:r>
    </w:p>
    <w:p w14:paraId="32A6218D" w14:textId="77777777" w:rsidR="001E21BB"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Emergency planning requires a commonly accepted set of assumed operational conditions </w:t>
      </w:r>
      <w:r w:rsidR="00FA387E"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 xml:space="preserve">provide a foundation for establishing protocols and procedures. These are called </w:t>
      </w:r>
      <w:r w:rsidRPr="00C31003">
        <w:rPr>
          <w:rFonts w:asciiTheme="majorHAnsi" w:hAnsiTheme="majorHAnsi" w:cstheme="majorHAnsi"/>
          <w:i/>
          <w:color w:val="000000" w:themeColor="text1"/>
        </w:rPr>
        <w:t xml:space="preserve">planning </w:t>
      </w:r>
      <w:proofErr w:type="gramStart"/>
      <w:r w:rsidR="001F452A" w:rsidRPr="00C31003">
        <w:rPr>
          <w:rFonts w:asciiTheme="majorHAnsi" w:hAnsiTheme="majorHAnsi" w:cstheme="majorHAnsi"/>
          <w:i/>
          <w:color w:val="000000" w:themeColor="text1"/>
        </w:rPr>
        <w:t>assumptions</w:t>
      </w:r>
      <w:proofErr w:type="gramEnd"/>
      <w:r w:rsidRPr="00C31003">
        <w:rPr>
          <w:rFonts w:asciiTheme="majorHAnsi" w:hAnsiTheme="majorHAnsi" w:cstheme="majorHAnsi"/>
          <w:color w:val="000000" w:themeColor="text1"/>
        </w:rPr>
        <w:t xml:space="preserve"> and the standard practice is to base planning on the worst-case conditions. For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they are:</w:t>
      </w:r>
    </w:p>
    <w:p w14:paraId="2A61F5F7"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Critical utilities may be interrupted</w:t>
      </w:r>
      <w:r w:rsidR="00936A2E"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including electrical power, potable water delivery, voice communications, data communications, information systems, and repeater-based radio systems.</w:t>
      </w:r>
    </w:p>
    <w:p w14:paraId="0B25D31C"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Regional and local services may not be available.</w:t>
      </w:r>
    </w:p>
    <w:p w14:paraId="45208C7F"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Buildings and structures, including homes, may be destroyed or heavily damaged.</w:t>
      </w:r>
    </w:p>
    <w:p w14:paraId="0CBACE3D" w14:textId="77777777" w:rsidR="001E21BB" w:rsidRPr="00C31003" w:rsidRDefault="00F539E0"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Regular day-to-day</w:t>
      </w:r>
      <w:r w:rsidR="001E21BB" w:rsidRPr="00C31003">
        <w:rPr>
          <w:rFonts w:asciiTheme="majorHAnsi" w:hAnsiTheme="majorHAnsi" w:cstheme="majorHAnsi"/>
          <w:color w:val="000000" w:themeColor="text1"/>
        </w:rPr>
        <w:t xml:space="preserve"> supply streams may not be available.</w:t>
      </w:r>
    </w:p>
    <w:p w14:paraId="7586B56D"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with family and home may be interrupted.</w:t>
      </w:r>
    </w:p>
    <w:p w14:paraId="4BEB0A70"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We</w:t>
      </w:r>
      <w:r w:rsidR="00ED0280">
        <w:rPr>
          <w:rFonts w:asciiTheme="majorHAnsi" w:hAnsiTheme="majorHAnsi" w:cstheme="majorHAnsi"/>
          <w:color w:val="000000" w:themeColor="text1"/>
        </w:rPr>
        <w:t xml:space="preserve">ather conditions may not allow RAVE ALERT to campus or RAVE ALERT </w:t>
      </w:r>
      <w:r w:rsidRPr="00C31003">
        <w:rPr>
          <w:rFonts w:asciiTheme="majorHAnsi" w:hAnsiTheme="majorHAnsi" w:cstheme="majorHAnsi"/>
          <w:color w:val="000000" w:themeColor="text1"/>
        </w:rPr>
        <w:t>from campus.</w:t>
      </w:r>
    </w:p>
    <w:p w14:paraId="12FC3DA3"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Access routes to and from campus may be inaccessible.</w:t>
      </w:r>
    </w:p>
    <w:p w14:paraId="71D54C9C"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Essential campus functions may be covered by atypical staff</w:t>
      </w:r>
      <w:r w:rsidR="00936A2E" w:rsidRPr="00C31003">
        <w:rPr>
          <w:rFonts w:asciiTheme="majorHAnsi" w:hAnsiTheme="majorHAnsi" w:cstheme="majorHAnsi"/>
          <w:color w:val="000000" w:themeColor="text1"/>
        </w:rPr>
        <w:t xml:space="preserve"> members</w:t>
      </w:r>
      <w:r w:rsidRPr="00C31003">
        <w:rPr>
          <w:rFonts w:asciiTheme="majorHAnsi" w:hAnsiTheme="majorHAnsi" w:cstheme="majorHAnsi"/>
          <w:color w:val="000000" w:themeColor="text1"/>
        </w:rPr>
        <w:t>.</w:t>
      </w:r>
    </w:p>
    <w:p w14:paraId="1EE8F7EE"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with the support of key departmental staff, will need to conduct its own rapid assessment and situation analysis within the first hour of an incident.</w:t>
      </w:r>
    </w:p>
    <w:p w14:paraId="6A7C37A8"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proofErr w:type="gramStart"/>
      <w:r w:rsidRPr="00C31003">
        <w:rPr>
          <w:rFonts w:asciiTheme="majorHAnsi" w:hAnsiTheme="majorHAnsi" w:cstheme="majorHAnsi"/>
          <w:color w:val="000000" w:themeColor="text1"/>
        </w:rPr>
        <w:t>All of</w:t>
      </w:r>
      <w:proofErr w:type="gramEnd"/>
      <w:r w:rsidRPr="00C31003">
        <w:rPr>
          <w:rFonts w:asciiTheme="majorHAnsi" w:hAnsiTheme="majorHAnsi" w:cstheme="majorHAnsi"/>
          <w:color w:val="000000" w:themeColor="text1"/>
        </w:rPr>
        <w:t xml:space="preserve"> the Crisis Communication Channels may not be available.</w:t>
      </w:r>
    </w:p>
    <w:p w14:paraId="3A700BD6" w14:textId="77777777" w:rsidR="001E21BB" w:rsidRPr="00C31003" w:rsidRDefault="001E21BB" w:rsidP="00763265">
      <w:pPr>
        <w:pStyle w:val="ListParagraph"/>
        <w:numPr>
          <w:ilvl w:val="0"/>
          <w:numId w:val="46"/>
        </w:numPr>
        <w:spacing w:before="120" w:after="120"/>
        <w:contextualSpacing w:val="0"/>
        <w:rPr>
          <w:rFonts w:asciiTheme="majorHAnsi" w:eastAsia="Adobe Gothic Std B" w:hAnsiTheme="majorHAnsi" w:cstheme="majorHAnsi"/>
          <w:b/>
          <w:bCs/>
          <w:color w:val="000000" w:themeColor="text1"/>
        </w:rPr>
      </w:pPr>
      <w:r w:rsidRPr="00C31003">
        <w:rPr>
          <w:rFonts w:asciiTheme="majorHAnsi" w:hAnsiTheme="majorHAnsi" w:cstheme="majorHAnsi"/>
          <w:color w:val="000000" w:themeColor="text1"/>
        </w:rPr>
        <w:t xml:space="preserve">Members of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may need to cover more than one responsibility of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w:t>
      </w:r>
    </w:p>
    <w:p w14:paraId="7782E87B" w14:textId="77777777" w:rsidR="00710C56" w:rsidRPr="00C31003" w:rsidRDefault="00710C56" w:rsidP="00526B35">
      <w:pPr>
        <w:spacing w:before="120" w:after="120"/>
        <w:rPr>
          <w:rFonts w:asciiTheme="majorHAnsi" w:hAnsiTheme="majorHAnsi" w:cstheme="majorHAnsi"/>
          <w:b/>
          <w:color w:val="000000" w:themeColor="text1"/>
        </w:rPr>
      </w:pPr>
    </w:p>
    <w:p w14:paraId="741DAB6B" w14:textId="77777777" w:rsidR="001E21BB"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CONCEPT OF OPERATIONS:</w:t>
      </w:r>
    </w:p>
    <w:p w14:paraId="31462813" w14:textId="263340F6" w:rsidR="001E21BB"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Wenatchee Valley College</w:t>
      </w:r>
      <w:r w:rsidR="00137F2C" w:rsidRPr="00C31003">
        <w:rPr>
          <w:rFonts w:asciiTheme="majorHAnsi" w:hAnsiTheme="majorHAnsi" w:cstheme="majorHAnsi"/>
          <w:color w:val="000000" w:themeColor="text1"/>
        </w:rPr>
        <w:t xml:space="preserve"> Multi-Hazard </w:t>
      </w:r>
      <w:r w:rsidRPr="00C31003">
        <w:rPr>
          <w:rFonts w:asciiTheme="majorHAnsi" w:hAnsiTheme="majorHAnsi" w:cstheme="majorHAnsi"/>
          <w:color w:val="000000" w:themeColor="text1"/>
        </w:rPr>
        <w:t xml:space="preserve">Plan is designed to provide a framework and guidance for a coordinated response to crisis incidents with impacts </w:t>
      </w:r>
      <w:r w:rsidR="00D25A77"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 xml:space="preserve">range from minimal to moderate and moderate to serious. The plan does not replace the procedures for safety, hazardous material response, or other emergency measures already established at </w:t>
      </w:r>
      <w:r w:rsidR="00F901EC">
        <w:rPr>
          <w:rFonts w:asciiTheme="majorHAnsi" w:hAnsiTheme="majorHAnsi" w:cstheme="majorHAnsi"/>
          <w:color w:val="000000" w:themeColor="text1"/>
        </w:rPr>
        <w:t>WVC</w:t>
      </w:r>
      <w:r w:rsidR="00D25A7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Instead, it supplements the existing procedures with a crisis management structure, which provides for a focus on preserving human life and the safety of students, </w:t>
      </w:r>
      <w:r w:rsidR="0045743E" w:rsidRPr="00C31003">
        <w:rPr>
          <w:rFonts w:asciiTheme="majorHAnsi" w:hAnsiTheme="majorHAnsi" w:cstheme="majorHAnsi"/>
          <w:color w:val="000000" w:themeColor="text1"/>
        </w:rPr>
        <w:t>employees,</w:t>
      </w:r>
      <w:r w:rsidRPr="00C31003">
        <w:rPr>
          <w:rFonts w:asciiTheme="majorHAnsi" w:hAnsiTheme="majorHAnsi" w:cstheme="majorHAnsi"/>
          <w:color w:val="000000" w:themeColor="text1"/>
        </w:rPr>
        <w:t xml:space="preserve"> and the public</w:t>
      </w:r>
      <w:r w:rsidR="00D25A77"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minimizing the environmental impact</w:t>
      </w:r>
      <w:r w:rsidR="0045743E">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minimizing property damage and disruption of operations.</w:t>
      </w:r>
    </w:p>
    <w:p w14:paraId="6B7C32A6" w14:textId="77777777" w:rsidR="001E21BB"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D63458" w:rsidRPr="00C31003">
        <w:rPr>
          <w:rFonts w:asciiTheme="majorHAnsi" w:hAnsiTheme="majorHAnsi" w:cstheme="majorHAnsi"/>
          <w:color w:val="000000" w:themeColor="text1"/>
        </w:rPr>
        <w:t>College President</w:t>
      </w:r>
      <w:r w:rsidRPr="00C31003">
        <w:rPr>
          <w:rFonts w:asciiTheme="majorHAnsi" w:hAnsiTheme="majorHAnsi" w:cstheme="majorHAnsi"/>
          <w:color w:val="000000" w:themeColor="text1"/>
        </w:rPr>
        <w:t>, or his/her designee, may declare a campus state of emergency. The effect of the declaration is to activate response, mitigation</w:t>
      </w:r>
      <w:r w:rsidR="00D63458"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recovery aspects of the plan. When the needs of the emergency exceed the </w:t>
      </w:r>
      <w:r w:rsidR="00137F2C"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’s capabilities, external assistance will be requested. In addition, when the nature of the emergency exceeds the authority of the </w:t>
      </w:r>
      <w:r w:rsidR="00137F2C"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external governance will prevail.</w:t>
      </w:r>
    </w:p>
    <w:p w14:paraId="16AFEAAA" w14:textId="77777777" w:rsidR="00BC28DE"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Because this plan is designed as a flexible management system, part or all of it may be activated as appropriate to an incident. </w:t>
      </w:r>
    </w:p>
    <w:p w14:paraId="75CA4602" w14:textId="77777777" w:rsidR="00BC28DE" w:rsidRPr="00C31003" w:rsidRDefault="00BC28DE" w:rsidP="00526B35">
      <w:pPr>
        <w:spacing w:before="120" w:after="120"/>
        <w:rPr>
          <w:rFonts w:asciiTheme="majorHAnsi" w:hAnsiTheme="majorHAnsi" w:cstheme="majorHAnsi"/>
          <w:color w:val="000000" w:themeColor="text1"/>
        </w:rPr>
      </w:pPr>
    </w:p>
    <w:p w14:paraId="6BECBB27" w14:textId="77777777" w:rsidR="00BC28DE" w:rsidRPr="00247B34" w:rsidRDefault="00BC28DE" w:rsidP="00BC28DE">
      <w:pPr>
        <w:autoSpaceDE w:val="0"/>
        <w:autoSpaceDN w:val="0"/>
        <w:adjustRightInd w:val="0"/>
        <w:spacing w:after="0"/>
        <w:rPr>
          <w:rFonts w:asciiTheme="majorHAnsi" w:hAnsiTheme="majorHAnsi" w:cstheme="majorHAnsi"/>
          <w:b/>
          <w:bCs/>
          <w:color w:val="000000" w:themeColor="text1"/>
          <w:sz w:val="24"/>
          <w:szCs w:val="24"/>
        </w:rPr>
      </w:pPr>
      <w:r w:rsidRPr="00247B34">
        <w:rPr>
          <w:rFonts w:asciiTheme="majorHAnsi" w:hAnsiTheme="majorHAnsi" w:cstheme="majorHAnsi"/>
          <w:b/>
          <w:bCs/>
          <w:color w:val="000000" w:themeColor="text1"/>
          <w:sz w:val="24"/>
          <w:szCs w:val="24"/>
        </w:rPr>
        <w:t>Concept of Operations</w:t>
      </w:r>
    </w:p>
    <w:p w14:paraId="73D4ADE4" w14:textId="77777777" w:rsidR="0004541F" w:rsidRPr="00247B34" w:rsidRDefault="0004541F" w:rsidP="00BC28DE">
      <w:pPr>
        <w:autoSpaceDE w:val="0"/>
        <w:autoSpaceDN w:val="0"/>
        <w:adjustRightInd w:val="0"/>
        <w:spacing w:after="0"/>
        <w:rPr>
          <w:rFonts w:asciiTheme="majorHAnsi" w:hAnsiTheme="majorHAnsi" w:cstheme="majorHAnsi"/>
          <w:b/>
          <w:bCs/>
          <w:color w:val="000000" w:themeColor="text1"/>
          <w:sz w:val="24"/>
          <w:szCs w:val="24"/>
        </w:rPr>
      </w:pPr>
    </w:p>
    <w:p w14:paraId="4120053B" w14:textId="77777777" w:rsidR="00BC28DE" w:rsidRPr="00247B34" w:rsidRDefault="00BC28DE" w:rsidP="00F956AC">
      <w:pPr>
        <w:rPr>
          <w:rFonts w:asciiTheme="majorHAnsi" w:hAnsiTheme="majorHAnsi" w:cstheme="majorHAnsi"/>
          <w:b/>
          <w:color w:val="000000" w:themeColor="text1"/>
        </w:rPr>
      </w:pPr>
      <w:r w:rsidRPr="00247B34">
        <w:rPr>
          <w:rFonts w:asciiTheme="majorHAnsi" w:hAnsiTheme="majorHAnsi" w:cstheme="majorHAnsi"/>
          <w:b/>
          <w:color w:val="000000" w:themeColor="text1"/>
        </w:rPr>
        <w:t>A. General</w:t>
      </w:r>
    </w:p>
    <w:p w14:paraId="04757696" w14:textId="46ADB86B"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 xml:space="preserve">This EOP will be activated upon noticeable threat of an impending emergency or disaster on the </w:t>
      </w:r>
      <w:r w:rsidR="00F901EC" w:rsidRPr="00247B34">
        <w:rPr>
          <w:rFonts w:asciiTheme="majorHAnsi" w:hAnsiTheme="majorHAnsi" w:cstheme="majorHAnsi"/>
          <w:color w:val="000000" w:themeColor="text1"/>
        </w:rPr>
        <w:t>WVC</w:t>
      </w:r>
      <w:r w:rsidRPr="00247B34">
        <w:rPr>
          <w:rFonts w:asciiTheme="majorHAnsi" w:hAnsiTheme="majorHAnsi" w:cstheme="majorHAnsi"/>
          <w:color w:val="000000" w:themeColor="text1"/>
        </w:rPr>
        <w:t xml:space="preserve"> campus or surrounding areas. It will be used as a </w:t>
      </w:r>
      <w:r w:rsidR="00F5222E" w:rsidRPr="00247B34">
        <w:rPr>
          <w:rFonts w:asciiTheme="majorHAnsi" w:hAnsiTheme="majorHAnsi" w:cstheme="majorHAnsi"/>
          <w:color w:val="000000" w:themeColor="text1"/>
        </w:rPr>
        <w:t>decision-making</w:t>
      </w:r>
      <w:r w:rsidRPr="00247B34">
        <w:rPr>
          <w:rFonts w:asciiTheme="majorHAnsi" w:hAnsiTheme="majorHAnsi" w:cstheme="majorHAnsi"/>
          <w:color w:val="000000" w:themeColor="text1"/>
        </w:rPr>
        <w:t xml:space="preserve"> tool and a guide for information collection and dissemination during an emergency.</w:t>
      </w:r>
    </w:p>
    <w:p w14:paraId="29531D47"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 xml:space="preserve">Upon notification of an actual or impending disaster, the Director of </w:t>
      </w:r>
      <w:r w:rsidR="002F1AC3" w:rsidRPr="00247B34">
        <w:rPr>
          <w:rFonts w:asciiTheme="majorHAnsi" w:hAnsiTheme="majorHAnsi" w:cstheme="majorHAnsi"/>
          <w:color w:val="000000" w:themeColor="text1"/>
        </w:rPr>
        <w:t>Campus Safety</w:t>
      </w:r>
      <w:r w:rsidRPr="00247B34">
        <w:rPr>
          <w:rFonts w:asciiTheme="majorHAnsi" w:hAnsiTheme="majorHAnsi" w:cstheme="majorHAnsi"/>
          <w:color w:val="000000" w:themeColor="text1"/>
        </w:rPr>
        <w:t xml:space="preserve"> and Security (whose responsibilities include emergency management for the college</w:t>
      </w:r>
      <w:proofErr w:type="gramStart"/>
      <w:r w:rsidR="00B16AB6" w:rsidRPr="00247B34">
        <w:rPr>
          <w:rFonts w:asciiTheme="majorHAnsi" w:hAnsiTheme="majorHAnsi" w:cstheme="majorHAnsi"/>
          <w:color w:val="000000" w:themeColor="text1"/>
        </w:rPr>
        <w:t>)</w:t>
      </w:r>
      <w:proofErr w:type="gramEnd"/>
      <w:r w:rsidR="00B16AB6" w:rsidRPr="00247B34">
        <w:rPr>
          <w:rFonts w:asciiTheme="majorHAnsi" w:hAnsiTheme="majorHAnsi" w:cstheme="majorHAnsi"/>
          <w:color w:val="000000" w:themeColor="text1"/>
        </w:rPr>
        <w:t xml:space="preserve"> or</w:t>
      </w:r>
      <w:r w:rsidRPr="00247B34">
        <w:rPr>
          <w:rFonts w:asciiTheme="majorHAnsi" w:hAnsiTheme="majorHAnsi" w:cstheme="majorHAnsi"/>
          <w:color w:val="000000" w:themeColor="text1"/>
        </w:rPr>
        <w:t xml:space="preserve"> their designee will activate the EOP and utilize the specific emergency response phase of operations. They may also activate the EOC and take other appropriate actions.</w:t>
      </w:r>
    </w:p>
    <w:p w14:paraId="7496FCE3"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All departments and offices will contribute to the emergency response and will assist each other in creating a seamless preparatory period and response to an emergency under the authority of the Incident Commander and Emergency Operations Coordinator.</w:t>
      </w:r>
    </w:p>
    <w:p w14:paraId="5F709756"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College emergency operations will be conducted according to the National Incident Management System (NIMS) and the Incident Command System (ICS) and using the emergency management cycle of mitigation, preparedness, response, and recovery.</w:t>
      </w:r>
    </w:p>
    <w:p w14:paraId="7D6A9648" w14:textId="77777777" w:rsidR="00B16AB6"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 xml:space="preserve">The Emergency Operations Center will be staffed and operated as the situation dictates. </w:t>
      </w:r>
      <w:r w:rsidR="00B16AB6" w:rsidRPr="00247B34">
        <w:rPr>
          <w:rFonts w:asciiTheme="majorHAnsi" w:hAnsiTheme="majorHAnsi" w:cstheme="majorHAnsi"/>
          <w:color w:val="000000" w:themeColor="text1"/>
        </w:rPr>
        <w:t>Those involved in the management of the emergency will be trained to the ICS level appropriate for their role. (See Key Personnel list at end of this section).</w:t>
      </w:r>
    </w:p>
    <w:p w14:paraId="7D143267"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lastRenderedPageBreak/>
        <w:t>When activated, operations are supported by repres</w:t>
      </w:r>
      <w:r w:rsidR="002F1AC3" w:rsidRPr="00247B34">
        <w:rPr>
          <w:rFonts w:asciiTheme="majorHAnsi" w:hAnsiTheme="majorHAnsi" w:cstheme="majorHAnsi"/>
          <w:color w:val="000000" w:themeColor="text1"/>
        </w:rPr>
        <w:t>entatives from Wenatchee Valley College (WVC)</w:t>
      </w:r>
      <w:r w:rsidRPr="00247B34">
        <w:rPr>
          <w:rFonts w:asciiTheme="majorHAnsi" w:hAnsiTheme="majorHAnsi" w:cstheme="majorHAnsi"/>
          <w:color w:val="000000" w:themeColor="text1"/>
        </w:rPr>
        <w:t xml:space="preserve"> departments, who will provide information, data, resources, and recommendations regarding actions needed to cope with emergency and disaster situations.</w:t>
      </w:r>
    </w:p>
    <w:p w14:paraId="0ADE8924"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 xml:space="preserve">The Emergency Operations Coordinator or his/her </w:t>
      </w:r>
      <w:proofErr w:type="gramStart"/>
      <w:r w:rsidRPr="00247B34">
        <w:rPr>
          <w:rFonts w:asciiTheme="majorHAnsi" w:hAnsiTheme="majorHAnsi" w:cstheme="majorHAnsi"/>
          <w:color w:val="000000" w:themeColor="text1"/>
        </w:rPr>
        <w:t>designee</w:t>
      </w:r>
      <w:proofErr w:type="gramEnd"/>
      <w:r w:rsidRPr="00247B34">
        <w:rPr>
          <w:rFonts w:asciiTheme="majorHAnsi" w:hAnsiTheme="majorHAnsi" w:cstheme="majorHAnsi"/>
          <w:color w:val="000000" w:themeColor="text1"/>
        </w:rPr>
        <w:t xml:space="preserve"> will coordinate and control ECSU response and rec</w:t>
      </w:r>
      <w:r w:rsidR="002F1AC3" w:rsidRPr="00247B34">
        <w:rPr>
          <w:rFonts w:asciiTheme="majorHAnsi" w:hAnsiTheme="majorHAnsi" w:cstheme="majorHAnsi"/>
          <w:color w:val="000000" w:themeColor="text1"/>
        </w:rPr>
        <w:t>overy resources through the WVC</w:t>
      </w:r>
      <w:r w:rsidRPr="00247B34">
        <w:rPr>
          <w:rFonts w:asciiTheme="majorHAnsi" w:hAnsiTheme="majorHAnsi" w:cstheme="majorHAnsi"/>
          <w:color w:val="000000" w:themeColor="text1"/>
        </w:rPr>
        <w:t xml:space="preserve"> EOC.</w:t>
      </w:r>
    </w:p>
    <w:p w14:paraId="163FD6F7" w14:textId="77777777" w:rsidR="00B16AB6" w:rsidRPr="00247B34" w:rsidRDefault="00BC28DE" w:rsidP="00F956AC">
      <w:pPr>
        <w:rPr>
          <w:rFonts w:asciiTheme="majorHAnsi" w:eastAsia="Adobe Gothic Std B" w:hAnsiTheme="majorHAnsi" w:cstheme="majorHAnsi"/>
          <w:color w:val="000000" w:themeColor="text1"/>
        </w:rPr>
      </w:pPr>
      <w:r w:rsidRPr="00247B34">
        <w:rPr>
          <w:rFonts w:asciiTheme="majorHAnsi" w:hAnsiTheme="majorHAnsi" w:cstheme="majorHAnsi"/>
          <w:color w:val="000000" w:themeColor="text1"/>
        </w:rPr>
        <w:t>The Public Informat</w:t>
      </w:r>
      <w:r w:rsidR="002F1AC3" w:rsidRPr="00247B34">
        <w:rPr>
          <w:rFonts w:asciiTheme="majorHAnsi" w:hAnsiTheme="majorHAnsi" w:cstheme="majorHAnsi"/>
          <w:color w:val="000000" w:themeColor="text1"/>
        </w:rPr>
        <w:t>ion Officer, located in the WVC</w:t>
      </w:r>
      <w:r w:rsidRPr="00247B34">
        <w:rPr>
          <w:rFonts w:asciiTheme="majorHAnsi" w:hAnsiTheme="majorHAnsi" w:cstheme="majorHAnsi"/>
          <w:color w:val="000000" w:themeColor="text1"/>
        </w:rPr>
        <w:t xml:space="preserve"> EOC, will disseminate emergency public information through </w:t>
      </w:r>
      <w:proofErr w:type="gramStart"/>
      <w:r w:rsidRPr="00247B34">
        <w:rPr>
          <w:rFonts w:asciiTheme="majorHAnsi" w:hAnsiTheme="majorHAnsi" w:cstheme="majorHAnsi"/>
          <w:color w:val="000000" w:themeColor="text1"/>
        </w:rPr>
        <w:t>any and all</w:t>
      </w:r>
      <w:proofErr w:type="gramEnd"/>
      <w:r w:rsidRPr="00247B34">
        <w:rPr>
          <w:rFonts w:asciiTheme="majorHAnsi" w:hAnsiTheme="majorHAnsi" w:cstheme="majorHAnsi"/>
          <w:color w:val="000000" w:themeColor="text1"/>
        </w:rPr>
        <w:t xml:space="preserve"> available media outlets during a disaster or emergency.</w:t>
      </w:r>
    </w:p>
    <w:p w14:paraId="2A266DA4" w14:textId="77777777" w:rsidR="0004541F" w:rsidRPr="00247B34" w:rsidRDefault="0004541F" w:rsidP="00F956AC">
      <w:pPr>
        <w:rPr>
          <w:rFonts w:asciiTheme="majorHAnsi" w:hAnsiTheme="majorHAnsi" w:cstheme="majorHAnsi"/>
          <w:color w:val="000000" w:themeColor="text1"/>
        </w:rPr>
      </w:pPr>
    </w:p>
    <w:p w14:paraId="1F48F0FD" w14:textId="77777777" w:rsidR="00B16AB6" w:rsidRPr="00247B34" w:rsidRDefault="00F956AC" w:rsidP="00F956AC">
      <w:pPr>
        <w:rPr>
          <w:rFonts w:asciiTheme="majorHAnsi" w:hAnsiTheme="majorHAnsi" w:cstheme="majorHAnsi"/>
          <w:b/>
          <w:color w:val="000000" w:themeColor="text1"/>
        </w:rPr>
      </w:pPr>
      <w:r w:rsidRPr="00247B34">
        <w:rPr>
          <w:rFonts w:asciiTheme="majorHAnsi" w:hAnsiTheme="majorHAnsi" w:cstheme="majorHAnsi"/>
          <w:b/>
          <w:color w:val="000000" w:themeColor="text1"/>
        </w:rPr>
        <w:t xml:space="preserve">B. </w:t>
      </w:r>
      <w:r w:rsidR="00B16AB6" w:rsidRPr="00247B34">
        <w:rPr>
          <w:rFonts w:asciiTheme="majorHAnsi" w:hAnsiTheme="majorHAnsi" w:cstheme="majorHAnsi"/>
          <w:b/>
          <w:color w:val="000000" w:themeColor="text1"/>
        </w:rPr>
        <w:t>Key Personnel and Training Requirements</w:t>
      </w:r>
    </w:p>
    <w:p w14:paraId="4C51ED88" w14:textId="77777777" w:rsidR="00787291" w:rsidRPr="00247B34" w:rsidRDefault="00787291"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Though schools and Higher Education Institution (HEI) officials are not typically tasked to be highly trained, first-response emergency management personnel, they play a vital role in the process. Emergency management teams should determine which personnel need to</w:t>
      </w:r>
      <w:r w:rsidR="00BA4BD1" w:rsidRPr="00247B34">
        <w:rPr>
          <w:rFonts w:asciiTheme="majorHAnsi" w:hAnsiTheme="majorHAnsi" w:cstheme="majorHAnsi"/>
          <w:color w:val="000000" w:themeColor="text1"/>
        </w:rPr>
        <w:t xml:space="preserve"> receive training based on their</w:t>
      </w:r>
      <w:r w:rsidRPr="00247B34">
        <w:rPr>
          <w:rFonts w:asciiTheme="majorHAnsi" w:hAnsiTheme="majorHAnsi" w:cstheme="majorHAnsi"/>
          <w:color w:val="000000" w:themeColor="text1"/>
        </w:rPr>
        <w:t xml:space="preserve"> role(s) in the overall school or HEIs emergency management program. In accordance with guidance as provided by the U.S. Department of Education, “key personnel” are required to complete the following four courses in order for an individual or organization to be considered NIMS compliant: 1) ICS-100 Introduction to the Incident Command System, 2) ICS-200 ICS for Single Resources and Initial Action Incidents, 3) IS-700 NIMS, An Introduction, and 4) IS-800.B National Response Framework, An Introduction.</w:t>
      </w:r>
    </w:p>
    <w:p w14:paraId="7E124927" w14:textId="392AB8C7" w:rsidR="00F956AC" w:rsidRPr="00247B34" w:rsidRDefault="00F956AC"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 xml:space="preserve">“Key personnel” </w:t>
      </w:r>
      <w:r w:rsidR="001802E6" w:rsidRPr="00247B34">
        <w:rPr>
          <w:rFonts w:asciiTheme="majorHAnsi" w:hAnsiTheme="majorHAnsi" w:cstheme="majorHAnsi"/>
          <w:color w:val="000000" w:themeColor="text1"/>
        </w:rPr>
        <w:t xml:space="preserve">each have certain recommended minimum training level requirements as established by the Washington CTC’s Safety, Security and Emergency Management Council in </w:t>
      </w:r>
      <w:r w:rsidR="00536345" w:rsidRPr="00247B34">
        <w:rPr>
          <w:rFonts w:asciiTheme="majorHAnsi" w:hAnsiTheme="majorHAnsi" w:cstheme="majorHAnsi"/>
          <w:color w:val="000000" w:themeColor="text1"/>
        </w:rPr>
        <w:t>February</w:t>
      </w:r>
      <w:r w:rsidR="001802E6" w:rsidRPr="00247B34">
        <w:rPr>
          <w:rFonts w:asciiTheme="majorHAnsi" w:hAnsiTheme="majorHAnsi" w:cstheme="majorHAnsi"/>
          <w:color w:val="000000" w:themeColor="text1"/>
        </w:rPr>
        <w:t xml:space="preserve"> 2014:</w:t>
      </w:r>
    </w:p>
    <w:p w14:paraId="1E8D59B3" w14:textId="77777777" w:rsidR="00787291" w:rsidRPr="00C31003" w:rsidRDefault="00787291" w:rsidP="00787291">
      <w:pPr>
        <w:rPr>
          <w:rFonts w:asciiTheme="majorHAnsi" w:hAnsiTheme="majorHAnsi" w:cstheme="majorHAnsi"/>
          <w:color w:val="C00000"/>
        </w:rPr>
      </w:pPr>
    </w:p>
    <w:tbl>
      <w:tblPr>
        <w:tblW w:w="12792" w:type="dxa"/>
        <w:tblLook w:val="04A0" w:firstRow="1" w:lastRow="0" w:firstColumn="1" w:lastColumn="0" w:noHBand="0" w:noVBand="1"/>
      </w:tblPr>
      <w:tblGrid>
        <w:gridCol w:w="3618"/>
        <w:gridCol w:w="1162"/>
        <w:gridCol w:w="940"/>
        <w:gridCol w:w="1156"/>
        <w:gridCol w:w="940"/>
        <w:gridCol w:w="940"/>
        <w:gridCol w:w="940"/>
        <w:gridCol w:w="960"/>
        <w:gridCol w:w="1176"/>
        <w:gridCol w:w="960"/>
      </w:tblGrid>
      <w:tr w:rsidR="001802E6" w:rsidRPr="00C31003" w14:paraId="16B9FD59" w14:textId="77777777" w:rsidTr="00372865">
        <w:trPr>
          <w:trHeight w:val="289"/>
        </w:trPr>
        <w:tc>
          <w:tcPr>
            <w:tcW w:w="3618" w:type="dxa"/>
            <w:tcBorders>
              <w:top w:val="single" w:sz="8" w:space="0" w:color="auto"/>
              <w:left w:val="single" w:sz="8" w:space="0" w:color="auto"/>
              <w:bottom w:val="single" w:sz="4" w:space="0" w:color="auto"/>
              <w:right w:val="single" w:sz="4" w:space="0" w:color="auto"/>
            </w:tcBorders>
            <w:shd w:val="clear" w:color="auto" w:fill="auto"/>
            <w:noWrap/>
            <w:vAlign w:val="bottom"/>
            <w:hideMark/>
          </w:tcPr>
          <w:p w14:paraId="2FB6FDAC"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Title</w:t>
            </w:r>
          </w:p>
        </w:tc>
        <w:tc>
          <w:tcPr>
            <w:tcW w:w="1162" w:type="dxa"/>
            <w:tcBorders>
              <w:top w:val="single" w:sz="8" w:space="0" w:color="auto"/>
              <w:left w:val="nil"/>
              <w:bottom w:val="single" w:sz="4" w:space="0" w:color="auto"/>
              <w:right w:val="single" w:sz="4" w:space="0" w:color="auto"/>
            </w:tcBorders>
            <w:shd w:val="clear" w:color="auto" w:fill="auto"/>
            <w:noWrap/>
            <w:vAlign w:val="bottom"/>
            <w:hideMark/>
          </w:tcPr>
          <w:p w14:paraId="1A2E7A91"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ICS100</w:t>
            </w:r>
          </w:p>
        </w:tc>
        <w:tc>
          <w:tcPr>
            <w:tcW w:w="940" w:type="dxa"/>
            <w:tcBorders>
              <w:top w:val="single" w:sz="8" w:space="0" w:color="auto"/>
              <w:left w:val="nil"/>
              <w:bottom w:val="single" w:sz="4" w:space="0" w:color="auto"/>
              <w:right w:val="single" w:sz="4" w:space="0" w:color="auto"/>
            </w:tcBorders>
            <w:shd w:val="clear" w:color="auto" w:fill="auto"/>
            <w:noWrap/>
            <w:vAlign w:val="bottom"/>
            <w:hideMark/>
          </w:tcPr>
          <w:p w14:paraId="0420C04E"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ICS200</w:t>
            </w:r>
          </w:p>
        </w:tc>
        <w:tc>
          <w:tcPr>
            <w:tcW w:w="1156" w:type="dxa"/>
            <w:tcBorders>
              <w:top w:val="single" w:sz="8" w:space="0" w:color="auto"/>
              <w:left w:val="nil"/>
              <w:bottom w:val="single" w:sz="4" w:space="0" w:color="auto"/>
              <w:right w:val="single" w:sz="4" w:space="0" w:color="auto"/>
            </w:tcBorders>
            <w:shd w:val="clear" w:color="auto" w:fill="auto"/>
            <w:noWrap/>
            <w:vAlign w:val="bottom"/>
            <w:hideMark/>
          </w:tcPr>
          <w:p w14:paraId="777E2994"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ICS300</w:t>
            </w:r>
          </w:p>
        </w:tc>
        <w:tc>
          <w:tcPr>
            <w:tcW w:w="940" w:type="dxa"/>
            <w:tcBorders>
              <w:top w:val="single" w:sz="8" w:space="0" w:color="auto"/>
              <w:left w:val="nil"/>
              <w:bottom w:val="single" w:sz="4" w:space="0" w:color="auto"/>
              <w:right w:val="single" w:sz="4" w:space="0" w:color="auto"/>
            </w:tcBorders>
            <w:shd w:val="clear" w:color="auto" w:fill="auto"/>
            <w:noWrap/>
            <w:vAlign w:val="center"/>
            <w:hideMark/>
          </w:tcPr>
          <w:p w14:paraId="3E0E0A47"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ICS 400</w:t>
            </w:r>
          </w:p>
        </w:tc>
        <w:tc>
          <w:tcPr>
            <w:tcW w:w="940" w:type="dxa"/>
            <w:tcBorders>
              <w:top w:val="single" w:sz="8" w:space="0" w:color="auto"/>
              <w:left w:val="nil"/>
              <w:bottom w:val="single" w:sz="4" w:space="0" w:color="auto"/>
              <w:right w:val="single" w:sz="4" w:space="0" w:color="auto"/>
            </w:tcBorders>
            <w:shd w:val="clear" w:color="auto" w:fill="auto"/>
            <w:noWrap/>
            <w:vAlign w:val="bottom"/>
            <w:hideMark/>
          </w:tcPr>
          <w:p w14:paraId="3BAD14D8"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IS 700</w:t>
            </w:r>
          </w:p>
        </w:tc>
        <w:tc>
          <w:tcPr>
            <w:tcW w:w="940" w:type="dxa"/>
            <w:tcBorders>
              <w:top w:val="single" w:sz="8" w:space="0" w:color="auto"/>
              <w:left w:val="nil"/>
              <w:bottom w:val="single" w:sz="4" w:space="0" w:color="auto"/>
              <w:right w:val="single" w:sz="8" w:space="0" w:color="auto"/>
            </w:tcBorders>
            <w:shd w:val="clear" w:color="auto" w:fill="auto"/>
            <w:noWrap/>
            <w:vAlign w:val="bottom"/>
            <w:hideMark/>
          </w:tcPr>
          <w:p w14:paraId="7A056E25"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IS 800</w:t>
            </w:r>
          </w:p>
        </w:tc>
        <w:tc>
          <w:tcPr>
            <w:tcW w:w="960" w:type="dxa"/>
            <w:tcBorders>
              <w:top w:val="nil"/>
              <w:left w:val="nil"/>
              <w:bottom w:val="nil"/>
              <w:right w:val="nil"/>
            </w:tcBorders>
            <w:shd w:val="clear" w:color="auto" w:fill="auto"/>
            <w:noWrap/>
            <w:vAlign w:val="bottom"/>
            <w:hideMark/>
          </w:tcPr>
          <w:p w14:paraId="3D5F6CD0"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p>
        </w:tc>
        <w:tc>
          <w:tcPr>
            <w:tcW w:w="1176" w:type="dxa"/>
            <w:tcBorders>
              <w:top w:val="nil"/>
              <w:left w:val="nil"/>
              <w:bottom w:val="nil"/>
              <w:right w:val="nil"/>
            </w:tcBorders>
            <w:shd w:val="clear" w:color="auto" w:fill="auto"/>
            <w:noWrap/>
            <w:vAlign w:val="bottom"/>
            <w:hideMark/>
          </w:tcPr>
          <w:p w14:paraId="10DE4CA5"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3B2F0AB1"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39A8AEA8"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7838F906"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HR Director</w:t>
            </w:r>
          </w:p>
        </w:tc>
        <w:tc>
          <w:tcPr>
            <w:tcW w:w="1162" w:type="dxa"/>
            <w:tcBorders>
              <w:top w:val="nil"/>
              <w:left w:val="nil"/>
              <w:bottom w:val="single" w:sz="4" w:space="0" w:color="auto"/>
              <w:right w:val="single" w:sz="4" w:space="0" w:color="auto"/>
            </w:tcBorders>
            <w:shd w:val="clear" w:color="auto" w:fill="auto"/>
            <w:noWrap/>
            <w:vAlign w:val="bottom"/>
            <w:hideMark/>
          </w:tcPr>
          <w:p w14:paraId="3CB6562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3A135967"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13599259"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E50103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108AC41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369112CD"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768B0CA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4F7135C3"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528649D"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0938E4E0"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174131C9"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PIO</w:t>
            </w:r>
          </w:p>
        </w:tc>
        <w:tc>
          <w:tcPr>
            <w:tcW w:w="1162" w:type="dxa"/>
            <w:tcBorders>
              <w:top w:val="nil"/>
              <w:left w:val="nil"/>
              <w:bottom w:val="single" w:sz="4" w:space="0" w:color="auto"/>
              <w:right w:val="single" w:sz="4" w:space="0" w:color="auto"/>
            </w:tcBorders>
            <w:shd w:val="clear" w:color="auto" w:fill="auto"/>
            <w:noWrap/>
            <w:vAlign w:val="bottom"/>
            <w:hideMark/>
          </w:tcPr>
          <w:p w14:paraId="3B1F9BD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46A9C32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79B045F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7A78372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70E8655F"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1E85F31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13CC4DE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1FD5F48F"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6E13D0A9" w14:textId="77777777" w:rsidR="001802E6" w:rsidRPr="00C31003" w:rsidRDefault="001802E6" w:rsidP="001802E6">
            <w:pPr>
              <w:spacing w:after="0"/>
              <w:rPr>
                <w:rFonts w:asciiTheme="majorHAnsi" w:eastAsia="Times New Roman" w:hAnsiTheme="majorHAnsi" w:cstheme="majorHAnsi"/>
                <w:sz w:val="20"/>
                <w:szCs w:val="20"/>
              </w:rPr>
            </w:pPr>
          </w:p>
        </w:tc>
      </w:tr>
      <w:tr w:rsidR="00886493" w:rsidRPr="00C31003" w14:paraId="6077383E"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tcPr>
          <w:p w14:paraId="66B1140E" w14:textId="77777777" w:rsidR="00886493" w:rsidRPr="00C31003" w:rsidRDefault="00FC6EB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President</w:t>
            </w:r>
          </w:p>
        </w:tc>
        <w:tc>
          <w:tcPr>
            <w:tcW w:w="1162" w:type="dxa"/>
            <w:tcBorders>
              <w:top w:val="nil"/>
              <w:left w:val="nil"/>
              <w:bottom w:val="single" w:sz="4" w:space="0" w:color="auto"/>
              <w:right w:val="single" w:sz="4" w:space="0" w:color="auto"/>
            </w:tcBorders>
            <w:shd w:val="clear" w:color="auto" w:fill="auto"/>
            <w:noWrap/>
            <w:vAlign w:val="bottom"/>
          </w:tcPr>
          <w:p w14:paraId="325B3D25" w14:textId="77777777" w:rsidR="00886493" w:rsidRPr="00C31003" w:rsidRDefault="00FC6EB5" w:rsidP="001802E6">
            <w:pPr>
              <w:spacing w:after="0"/>
              <w:jc w:val="center"/>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tcPr>
          <w:p w14:paraId="71458908" w14:textId="77777777" w:rsidR="00886493" w:rsidRPr="00C31003" w:rsidRDefault="00FC6EB5" w:rsidP="001802E6">
            <w:pPr>
              <w:spacing w:after="0"/>
              <w:jc w:val="center"/>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tcPr>
          <w:p w14:paraId="13A6FAE2" w14:textId="77777777" w:rsidR="00886493" w:rsidRPr="00C31003" w:rsidRDefault="00886493" w:rsidP="001802E6">
            <w:pPr>
              <w:spacing w:after="0"/>
              <w:jc w:val="center"/>
              <w:rPr>
                <w:rFonts w:asciiTheme="majorHAnsi" w:eastAsia="Times New Roman" w:hAnsiTheme="majorHAnsi" w:cstheme="majorHAnsi"/>
                <w:color w:val="000000"/>
                <w:sz w:val="18"/>
                <w:szCs w:val="18"/>
              </w:rPr>
            </w:pPr>
          </w:p>
        </w:tc>
        <w:tc>
          <w:tcPr>
            <w:tcW w:w="940" w:type="dxa"/>
            <w:tcBorders>
              <w:top w:val="nil"/>
              <w:left w:val="nil"/>
              <w:bottom w:val="single" w:sz="4" w:space="0" w:color="auto"/>
              <w:right w:val="single" w:sz="4" w:space="0" w:color="auto"/>
            </w:tcBorders>
            <w:shd w:val="clear" w:color="auto" w:fill="auto"/>
            <w:noWrap/>
            <w:vAlign w:val="bottom"/>
          </w:tcPr>
          <w:p w14:paraId="07F37710" w14:textId="77777777" w:rsidR="00886493" w:rsidRPr="00C31003" w:rsidRDefault="00886493" w:rsidP="001802E6">
            <w:pPr>
              <w:spacing w:after="0"/>
              <w:jc w:val="center"/>
              <w:rPr>
                <w:rFonts w:asciiTheme="majorHAnsi" w:eastAsia="Times New Roman" w:hAnsiTheme="majorHAnsi" w:cstheme="majorHAnsi"/>
                <w:color w:val="000000"/>
                <w:sz w:val="18"/>
                <w:szCs w:val="18"/>
              </w:rPr>
            </w:pPr>
          </w:p>
        </w:tc>
        <w:tc>
          <w:tcPr>
            <w:tcW w:w="940" w:type="dxa"/>
            <w:tcBorders>
              <w:top w:val="nil"/>
              <w:left w:val="nil"/>
              <w:bottom w:val="single" w:sz="4" w:space="0" w:color="auto"/>
              <w:right w:val="single" w:sz="4" w:space="0" w:color="auto"/>
            </w:tcBorders>
            <w:shd w:val="clear" w:color="auto" w:fill="auto"/>
            <w:noWrap/>
            <w:vAlign w:val="bottom"/>
          </w:tcPr>
          <w:p w14:paraId="222B54D1" w14:textId="77777777" w:rsidR="00886493" w:rsidRPr="00C31003" w:rsidRDefault="00886493" w:rsidP="001802E6">
            <w:pPr>
              <w:spacing w:after="0"/>
              <w:jc w:val="center"/>
              <w:rPr>
                <w:rFonts w:asciiTheme="majorHAnsi" w:eastAsia="Times New Roman" w:hAnsiTheme="majorHAnsi" w:cstheme="majorHAnsi"/>
                <w:color w:val="000000"/>
                <w:sz w:val="18"/>
                <w:szCs w:val="18"/>
              </w:rPr>
            </w:pPr>
          </w:p>
        </w:tc>
        <w:tc>
          <w:tcPr>
            <w:tcW w:w="940" w:type="dxa"/>
            <w:tcBorders>
              <w:top w:val="nil"/>
              <w:left w:val="nil"/>
              <w:bottom w:val="single" w:sz="4" w:space="0" w:color="auto"/>
              <w:right w:val="single" w:sz="8" w:space="0" w:color="auto"/>
            </w:tcBorders>
            <w:shd w:val="clear" w:color="auto" w:fill="auto"/>
            <w:noWrap/>
            <w:vAlign w:val="bottom"/>
          </w:tcPr>
          <w:p w14:paraId="73618BA6" w14:textId="77777777" w:rsidR="00886493" w:rsidRPr="00C31003" w:rsidRDefault="00FC6EB5" w:rsidP="001802E6">
            <w:pPr>
              <w:spacing w:after="0"/>
              <w:jc w:val="center"/>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tcPr>
          <w:p w14:paraId="00374237" w14:textId="77777777" w:rsidR="00886493" w:rsidRPr="00C31003" w:rsidRDefault="00886493"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tcPr>
          <w:p w14:paraId="62F3E277" w14:textId="77777777" w:rsidR="00886493" w:rsidRPr="00C31003" w:rsidRDefault="00886493"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tcPr>
          <w:p w14:paraId="4143C8B2" w14:textId="77777777" w:rsidR="00886493" w:rsidRPr="00C31003" w:rsidRDefault="00886493" w:rsidP="001802E6">
            <w:pPr>
              <w:spacing w:after="0"/>
              <w:rPr>
                <w:rFonts w:asciiTheme="majorHAnsi" w:eastAsia="Times New Roman" w:hAnsiTheme="majorHAnsi" w:cstheme="majorHAnsi"/>
                <w:sz w:val="20"/>
                <w:szCs w:val="20"/>
              </w:rPr>
            </w:pPr>
          </w:p>
        </w:tc>
      </w:tr>
      <w:tr w:rsidR="001802E6" w:rsidRPr="00C31003" w14:paraId="3A75DA3E"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58B58BB9" w14:textId="77777777" w:rsidR="001802E6" w:rsidRPr="00C31003" w:rsidRDefault="00FC6EB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VP of Administration Services</w:t>
            </w:r>
          </w:p>
        </w:tc>
        <w:tc>
          <w:tcPr>
            <w:tcW w:w="1162" w:type="dxa"/>
            <w:tcBorders>
              <w:top w:val="nil"/>
              <w:left w:val="nil"/>
              <w:bottom w:val="single" w:sz="4" w:space="0" w:color="auto"/>
              <w:right w:val="single" w:sz="4" w:space="0" w:color="auto"/>
            </w:tcBorders>
            <w:shd w:val="clear" w:color="auto" w:fill="auto"/>
            <w:noWrap/>
            <w:vAlign w:val="bottom"/>
            <w:hideMark/>
          </w:tcPr>
          <w:p w14:paraId="47BE12F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61E9A67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5BA48AF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5274B84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2CDF6E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12869CFF"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51418D4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AD57777"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A55038B"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0315BA4D"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564241D5" w14:textId="77777777" w:rsidR="001802E6" w:rsidRPr="00C31003" w:rsidRDefault="00FC6EB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VP of Student Services</w:t>
            </w:r>
          </w:p>
        </w:tc>
        <w:tc>
          <w:tcPr>
            <w:tcW w:w="1162" w:type="dxa"/>
            <w:tcBorders>
              <w:top w:val="nil"/>
              <w:left w:val="nil"/>
              <w:bottom w:val="single" w:sz="4" w:space="0" w:color="auto"/>
              <w:right w:val="single" w:sz="4" w:space="0" w:color="auto"/>
            </w:tcBorders>
            <w:shd w:val="clear" w:color="auto" w:fill="auto"/>
            <w:noWrap/>
            <w:vAlign w:val="bottom"/>
            <w:hideMark/>
          </w:tcPr>
          <w:p w14:paraId="46E462E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42B2AED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5BEABBD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735B88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42F498BD"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3C945D0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22C0E11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C88984E"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7F47DDD2"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146198D8"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7398DCEF" w14:textId="77777777" w:rsidR="001802E6" w:rsidRPr="00C31003" w:rsidRDefault="00FC6EB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VP of Instruction</w:t>
            </w:r>
          </w:p>
        </w:tc>
        <w:tc>
          <w:tcPr>
            <w:tcW w:w="1162" w:type="dxa"/>
            <w:tcBorders>
              <w:top w:val="nil"/>
              <w:left w:val="nil"/>
              <w:bottom w:val="single" w:sz="4" w:space="0" w:color="auto"/>
              <w:right w:val="single" w:sz="4" w:space="0" w:color="auto"/>
            </w:tcBorders>
            <w:shd w:val="clear" w:color="auto" w:fill="auto"/>
            <w:noWrap/>
            <w:vAlign w:val="bottom"/>
            <w:hideMark/>
          </w:tcPr>
          <w:p w14:paraId="4A60A92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7946E09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2F21DD8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413BC55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2D0E001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0D25F3EF"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040BC43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27206EE"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7B80B9B7"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5DA2DF1E"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7F315794" w14:textId="77777777" w:rsidR="001802E6" w:rsidRPr="00C31003" w:rsidRDefault="007147AB"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Deans</w:t>
            </w:r>
          </w:p>
        </w:tc>
        <w:tc>
          <w:tcPr>
            <w:tcW w:w="1162" w:type="dxa"/>
            <w:tcBorders>
              <w:top w:val="nil"/>
              <w:left w:val="nil"/>
              <w:bottom w:val="single" w:sz="4" w:space="0" w:color="auto"/>
              <w:right w:val="single" w:sz="4" w:space="0" w:color="auto"/>
            </w:tcBorders>
            <w:shd w:val="clear" w:color="auto" w:fill="auto"/>
            <w:noWrap/>
            <w:vAlign w:val="bottom"/>
            <w:hideMark/>
          </w:tcPr>
          <w:p w14:paraId="22F9C30D"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62BC8DF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769FC23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9EB286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7D7AB31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67355CD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05384628"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AE82507"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16E155BD"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4875E776"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4C566939"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Associate Dean/Chair</w:t>
            </w:r>
          </w:p>
        </w:tc>
        <w:tc>
          <w:tcPr>
            <w:tcW w:w="1162" w:type="dxa"/>
            <w:tcBorders>
              <w:top w:val="nil"/>
              <w:left w:val="nil"/>
              <w:bottom w:val="single" w:sz="4" w:space="0" w:color="auto"/>
              <w:right w:val="single" w:sz="4" w:space="0" w:color="auto"/>
            </w:tcBorders>
            <w:shd w:val="clear" w:color="auto" w:fill="auto"/>
            <w:noWrap/>
            <w:vAlign w:val="bottom"/>
            <w:hideMark/>
          </w:tcPr>
          <w:p w14:paraId="2A0F9C0E"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33E29197"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15F812C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8F5AD6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340ABA2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1A93A98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2DDA9D1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36C881E6"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52C1D89"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7EC09E5E"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6E3D79C6"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Associate Dean of Student Services</w:t>
            </w:r>
          </w:p>
        </w:tc>
        <w:tc>
          <w:tcPr>
            <w:tcW w:w="1162" w:type="dxa"/>
            <w:tcBorders>
              <w:top w:val="nil"/>
              <w:left w:val="nil"/>
              <w:bottom w:val="single" w:sz="4" w:space="0" w:color="auto"/>
              <w:right w:val="single" w:sz="4" w:space="0" w:color="auto"/>
            </w:tcBorders>
            <w:shd w:val="clear" w:color="auto" w:fill="auto"/>
            <w:noWrap/>
            <w:vAlign w:val="bottom"/>
            <w:hideMark/>
          </w:tcPr>
          <w:p w14:paraId="47758DF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03D3883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651D266E"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2A58274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12E67B3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2F1108CD"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3B8B7FEF"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71B7B708"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2FF5AB7D"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4CDCA07B"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3E8872AF"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Staff/Faculty</w:t>
            </w:r>
          </w:p>
        </w:tc>
        <w:tc>
          <w:tcPr>
            <w:tcW w:w="1162" w:type="dxa"/>
            <w:tcBorders>
              <w:top w:val="nil"/>
              <w:left w:val="nil"/>
              <w:bottom w:val="single" w:sz="4" w:space="0" w:color="auto"/>
              <w:right w:val="single" w:sz="4" w:space="0" w:color="auto"/>
            </w:tcBorders>
            <w:shd w:val="clear" w:color="auto" w:fill="auto"/>
            <w:noWrap/>
            <w:vAlign w:val="bottom"/>
            <w:hideMark/>
          </w:tcPr>
          <w:p w14:paraId="13A48B3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2A7D056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194462F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F9623F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DEF242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0A49FF0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53C863F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49AFC0B7"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7680F8FB"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139F7C84"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47056CB8"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xml:space="preserve">Director Of </w:t>
            </w:r>
            <w:r w:rsidR="00CA45E5">
              <w:rPr>
                <w:rFonts w:asciiTheme="majorHAnsi" w:eastAsia="Times New Roman" w:hAnsiTheme="majorHAnsi" w:cstheme="majorHAnsi"/>
                <w:color w:val="000000"/>
                <w:sz w:val="18"/>
                <w:szCs w:val="18"/>
              </w:rPr>
              <w:t>Facilities</w:t>
            </w:r>
            <w:r w:rsidR="00886493">
              <w:rPr>
                <w:rFonts w:asciiTheme="majorHAnsi" w:eastAsia="Times New Roman" w:hAnsiTheme="majorHAnsi" w:cstheme="majorHAnsi"/>
                <w:color w:val="000000"/>
                <w:sz w:val="18"/>
                <w:szCs w:val="18"/>
              </w:rPr>
              <w:t xml:space="preserve"> &amp; Operations</w:t>
            </w:r>
          </w:p>
        </w:tc>
        <w:tc>
          <w:tcPr>
            <w:tcW w:w="1162" w:type="dxa"/>
            <w:tcBorders>
              <w:top w:val="nil"/>
              <w:left w:val="nil"/>
              <w:bottom w:val="single" w:sz="4" w:space="0" w:color="auto"/>
              <w:right w:val="single" w:sz="4" w:space="0" w:color="auto"/>
            </w:tcBorders>
            <w:shd w:val="clear" w:color="auto" w:fill="auto"/>
            <w:noWrap/>
            <w:vAlign w:val="bottom"/>
            <w:hideMark/>
          </w:tcPr>
          <w:p w14:paraId="3628A71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09FB5F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1A14819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1FBBAAC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7D92C3D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026F25F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7D10EE2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0D8DB541"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106F29B3"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0DCDEDD4"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6878882D" w14:textId="77777777" w:rsidR="001802E6" w:rsidRPr="00C31003" w:rsidRDefault="00CA45E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Facilities</w:t>
            </w:r>
            <w:r w:rsidR="00BA4BD1">
              <w:rPr>
                <w:rFonts w:asciiTheme="majorHAnsi" w:eastAsia="Times New Roman" w:hAnsiTheme="majorHAnsi" w:cstheme="majorHAnsi"/>
                <w:color w:val="000000"/>
                <w:sz w:val="18"/>
                <w:szCs w:val="18"/>
              </w:rPr>
              <w:t xml:space="preserve"> Manager/ Supervisors</w:t>
            </w:r>
          </w:p>
        </w:tc>
        <w:tc>
          <w:tcPr>
            <w:tcW w:w="1162" w:type="dxa"/>
            <w:tcBorders>
              <w:top w:val="nil"/>
              <w:left w:val="nil"/>
              <w:bottom w:val="single" w:sz="4" w:space="0" w:color="auto"/>
              <w:right w:val="single" w:sz="4" w:space="0" w:color="auto"/>
            </w:tcBorders>
            <w:shd w:val="clear" w:color="auto" w:fill="auto"/>
            <w:noWrap/>
            <w:vAlign w:val="bottom"/>
            <w:hideMark/>
          </w:tcPr>
          <w:p w14:paraId="730D175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8453B2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72FAF2D9"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20436B1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56F24F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23E9337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4468A7D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7DFA9DE4"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12883109"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208AA9FC"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3029A367"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Custodian</w:t>
            </w:r>
          </w:p>
        </w:tc>
        <w:tc>
          <w:tcPr>
            <w:tcW w:w="1162" w:type="dxa"/>
            <w:tcBorders>
              <w:top w:val="nil"/>
              <w:left w:val="nil"/>
              <w:bottom w:val="single" w:sz="4" w:space="0" w:color="auto"/>
              <w:right w:val="single" w:sz="4" w:space="0" w:color="auto"/>
            </w:tcBorders>
            <w:shd w:val="clear" w:color="auto" w:fill="auto"/>
            <w:noWrap/>
            <w:vAlign w:val="bottom"/>
            <w:hideMark/>
          </w:tcPr>
          <w:p w14:paraId="486E6189"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4DA0AAA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27C0638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1AB6D9C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73CCA54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0CEE0278"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21E16F5E"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607A1E59"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7EB14D2"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48AE96E8"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02A7FF65" w14:textId="77777777" w:rsidR="001802E6" w:rsidRPr="00C31003" w:rsidRDefault="00886493"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SSEM</w:t>
            </w:r>
            <w:r w:rsidR="00372865">
              <w:rPr>
                <w:rFonts w:asciiTheme="majorHAnsi" w:eastAsia="Times New Roman" w:hAnsiTheme="majorHAnsi" w:cstheme="majorHAnsi"/>
                <w:color w:val="000000"/>
                <w:sz w:val="18"/>
                <w:szCs w:val="18"/>
              </w:rPr>
              <w:t xml:space="preserve"> (Safety, Security &amp; Emergency Manager</w:t>
            </w:r>
          </w:p>
        </w:tc>
        <w:tc>
          <w:tcPr>
            <w:tcW w:w="1162" w:type="dxa"/>
            <w:tcBorders>
              <w:top w:val="nil"/>
              <w:left w:val="nil"/>
              <w:bottom w:val="single" w:sz="4" w:space="0" w:color="auto"/>
              <w:right w:val="single" w:sz="4" w:space="0" w:color="auto"/>
            </w:tcBorders>
            <w:shd w:val="clear" w:color="auto" w:fill="auto"/>
            <w:noWrap/>
            <w:vAlign w:val="bottom"/>
            <w:hideMark/>
          </w:tcPr>
          <w:p w14:paraId="01FD66D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715DF7F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 </w:t>
            </w:r>
          </w:p>
        </w:tc>
        <w:tc>
          <w:tcPr>
            <w:tcW w:w="1156" w:type="dxa"/>
            <w:tcBorders>
              <w:top w:val="nil"/>
              <w:left w:val="nil"/>
              <w:bottom w:val="single" w:sz="4" w:space="0" w:color="auto"/>
              <w:right w:val="single" w:sz="4" w:space="0" w:color="auto"/>
            </w:tcBorders>
            <w:shd w:val="clear" w:color="auto" w:fill="auto"/>
            <w:noWrap/>
            <w:vAlign w:val="bottom"/>
            <w:hideMark/>
          </w:tcPr>
          <w:p w14:paraId="3CFF2E6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24A4BA2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E85561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3C454D0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49A82197"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21D6BDB"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DBF8DC5"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55612710" w14:textId="77777777" w:rsidTr="00372865">
        <w:trPr>
          <w:trHeight w:val="289"/>
        </w:trPr>
        <w:tc>
          <w:tcPr>
            <w:tcW w:w="3618" w:type="dxa"/>
            <w:tcBorders>
              <w:top w:val="nil"/>
              <w:left w:val="single" w:sz="8" w:space="0" w:color="auto"/>
              <w:bottom w:val="single" w:sz="8" w:space="0" w:color="auto"/>
              <w:right w:val="single" w:sz="4" w:space="0" w:color="auto"/>
            </w:tcBorders>
            <w:shd w:val="clear" w:color="auto" w:fill="auto"/>
            <w:noWrap/>
            <w:vAlign w:val="bottom"/>
            <w:hideMark/>
          </w:tcPr>
          <w:p w14:paraId="6CE0220A" w14:textId="77777777" w:rsidR="001802E6" w:rsidRPr="00C31003" w:rsidRDefault="00886493"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Security Guard</w:t>
            </w:r>
          </w:p>
        </w:tc>
        <w:tc>
          <w:tcPr>
            <w:tcW w:w="1162" w:type="dxa"/>
            <w:tcBorders>
              <w:top w:val="nil"/>
              <w:left w:val="nil"/>
              <w:bottom w:val="single" w:sz="8" w:space="0" w:color="auto"/>
              <w:right w:val="single" w:sz="4" w:space="0" w:color="auto"/>
            </w:tcBorders>
            <w:shd w:val="clear" w:color="auto" w:fill="auto"/>
            <w:noWrap/>
            <w:vAlign w:val="bottom"/>
            <w:hideMark/>
          </w:tcPr>
          <w:p w14:paraId="6D86B8B7"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8" w:space="0" w:color="auto"/>
              <w:right w:val="single" w:sz="4" w:space="0" w:color="auto"/>
            </w:tcBorders>
            <w:shd w:val="clear" w:color="auto" w:fill="auto"/>
            <w:noWrap/>
            <w:vAlign w:val="bottom"/>
            <w:hideMark/>
          </w:tcPr>
          <w:p w14:paraId="646931A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8" w:space="0" w:color="auto"/>
              <w:right w:val="single" w:sz="4" w:space="0" w:color="auto"/>
            </w:tcBorders>
            <w:shd w:val="clear" w:color="auto" w:fill="auto"/>
            <w:noWrap/>
            <w:vAlign w:val="bottom"/>
            <w:hideMark/>
          </w:tcPr>
          <w:p w14:paraId="32A2A02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8" w:space="0" w:color="auto"/>
              <w:right w:val="single" w:sz="4" w:space="0" w:color="auto"/>
            </w:tcBorders>
            <w:shd w:val="clear" w:color="auto" w:fill="auto"/>
            <w:noWrap/>
            <w:vAlign w:val="bottom"/>
            <w:hideMark/>
          </w:tcPr>
          <w:p w14:paraId="23E77CE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8" w:space="0" w:color="auto"/>
              <w:right w:val="single" w:sz="4" w:space="0" w:color="auto"/>
            </w:tcBorders>
            <w:shd w:val="clear" w:color="auto" w:fill="auto"/>
            <w:noWrap/>
            <w:vAlign w:val="bottom"/>
            <w:hideMark/>
          </w:tcPr>
          <w:p w14:paraId="02B02169"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8" w:space="0" w:color="auto"/>
              <w:right w:val="single" w:sz="8" w:space="0" w:color="auto"/>
            </w:tcBorders>
            <w:shd w:val="clear" w:color="auto" w:fill="auto"/>
            <w:noWrap/>
            <w:vAlign w:val="bottom"/>
            <w:hideMark/>
          </w:tcPr>
          <w:p w14:paraId="39FE6B0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705D842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4EA3A003"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763E76D1"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795A9475" w14:textId="77777777" w:rsidTr="00372865">
        <w:trPr>
          <w:trHeight w:val="289"/>
        </w:trPr>
        <w:tc>
          <w:tcPr>
            <w:tcW w:w="3618" w:type="dxa"/>
            <w:tcBorders>
              <w:top w:val="nil"/>
              <w:left w:val="single" w:sz="8" w:space="0" w:color="auto"/>
              <w:bottom w:val="single" w:sz="4" w:space="0" w:color="auto"/>
              <w:right w:val="nil"/>
            </w:tcBorders>
            <w:shd w:val="clear" w:color="auto" w:fill="auto"/>
            <w:noWrap/>
            <w:vAlign w:val="bottom"/>
            <w:hideMark/>
          </w:tcPr>
          <w:p w14:paraId="0B246376" w14:textId="77777777" w:rsidR="001802E6" w:rsidRPr="00C31003" w:rsidRDefault="001802E6" w:rsidP="001802E6">
            <w:pPr>
              <w:spacing w:after="0"/>
              <w:rPr>
                <w:rFonts w:asciiTheme="majorHAnsi" w:eastAsia="Times New Roman" w:hAnsiTheme="majorHAnsi" w:cstheme="majorHAnsi"/>
                <w:b/>
                <w:color w:val="000000"/>
                <w:sz w:val="18"/>
                <w:szCs w:val="18"/>
              </w:rPr>
            </w:pPr>
            <w:r w:rsidRPr="00C31003">
              <w:rPr>
                <w:rFonts w:asciiTheme="majorHAnsi" w:eastAsia="Times New Roman" w:hAnsiTheme="majorHAnsi" w:cstheme="majorHAnsi"/>
                <w:b/>
                <w:color w:val="000000"/>
                <w:sz w:val="18"/>
                <w:szCs w:val="18"/>
              </w:rPr>
              <w:t>Other Recommended EMP Courses</w:t>
            </w:r>
          </w:p>
        </w:tc>
        <w:tc>
          <w:tcPr>
            <w:tcW w:w="1162" w:type="dxa"/>
            <w:tcBorders>
              <w:top w:val="nil"/>
              <w:left w:val="nil"/>
              <w:bottom w:val="single" w:sz="4" w:space="0" w:color="auto"/>
              <w:right w:val="nil"/>
            </w:tcBorders>
            <w:shd w:val="clear" w:color="auto" w:fill="auto"/>
            <w:noWrap/>
            <w:vAlign w:val="bottom"/>
            <w:hideMark/>
          </w:tcPr>
          <w:p w14:paraId="0E0866C2"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nil"/>
            </w:tcBorders>
            <w:shd w:val="clear" w:color="auto" w:fill="auto"/>
            <w:noWrap/>
            <w:vAlign w:val="bottom"/>
            <w:hideMark/>
          </w:tcPr>
          <w:p w14:paraId="735ADF7D"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nil"/>
            </w:tcBorders>
            <w:shd w:val="clear" w:color="auto" w:fill="auto"/>
            <w:noWrap/>
            <w:vAlign w:val="bottom"/>
            <w:hideMark/>
          </w:tcPr>
          <w:p w14:paraId="003CB567"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nil"/>
            </w:tcBorders>
            <w:shd w:val="clear" w:color="auto" w:fill="auto"/>
            <w:noWrap/>
            <w:vAlign w:val="bottom"/>
            <w:hideMark/>
          </w:tcPr>
          <w:p w14:paraId="3407CE9D"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8" w:space="0" w:color="auto"/>
            </w:tcBorders>
            <w:shd w:val="clear" w:color="auto" w:fill="auto"/>
            <w:noWrap/>
            <w:vAlign w:val="bottom"/>
            <w:hideMark/>
          </w:tcPr>
          <w:p w14:paraId="2A8E3E98"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nil"/>
              <w:right w:val="nil"/>
            </w:tcBorders>
            <w:shd w:val="clear" w:color="auto" w:fill="auto"/>
            <w:noWrap/>
            <w:vAlign w:val="bottom"/>
            <w:hideMark/>
          </w:tcPr>
          <w:p w14:paraId="2E04221D" w14:textId="77777777" w:rsidR="001802E6" w:rsidRPr="00C31003" w:rsidRDefault="001802E6" w:rsidP="001802E6">
            <w:pPr>
              <w:spacing w:after="0"/>
              <w:rPr>
                <w:rFonts w:asciiTheme="majorHAnsi" w:eastAsia="Times New Roman" w:hAnsiTheme="majorHAnsi" w:cstheme="majorHAnsi"/>
                <w:color w:val="000000"/>
                <w:sz w:val="18"/>
                <w:szCs w:val="18"/>
              </w:rPr>
            </w:pPr>
          </w:p>
        </w:tc>
        <w:tc>
          <w:tcPr>
            <w:tcW w:w="960" w:type="dxa"/>
            <w:tcBorders>
              <w:top w:val="nil"/>
              <w:left w:val="nil"/>
              <w:bottom w:val="nil"/>
              <w:right w:val="nil"/>
            </w:tcBorders>
            <w:shd w:val="clear" w:color="auto" w:fill="auto"/>
            <w:noWrap/>
            <w:vAlign w:val="bottom"/>
            <w:hideMark/>
          </w:tcPr>
          <w:p w14:paraId="6F9D84A7" w14:textId="77777777" w:rsidR="001802E6" w:rsidRPr="00C31003" w:rsidRDefault="001802E6" w:rsidP="001802E6">
            <w:pPr>
              <w:spacing w:after="0"/>
              <w:rPr>
                <w:rFonts w:asciiTheme="majorHAnsi" w:eastAsia="Times New Roman" w:hAnsiTheme="majorHAnsi" w:cstheme="majorHAnsi"/>
                <w:sz w:val="18"/>
                <w:szCs w:val="18"/>
              </w:rPr>
            </w:pPr>
          </w:p>
        </w:tc>
        <w:tc>
          <w:tcPr>
            <w:tcW w:w="1176" w:type="dxa"/>
            <w:tcBorders>
              <w:top w:val="nil"/>
              <w:left w:val="nil"/>
              <w:bottom w:val="nil"/>
              <w:right w:val="nil"/>
            </w:tcBorders>
            <w:shd w:val="clear" w:color="auto" w:fill="auto"/>
            <w:noWrap/>
            <w:vAlign w:val="bottom"/>
            <w:hideMark/>
          </w:tcPr>
          <w:p w14:paraId="08F6FDDF"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06760997"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1670522E" w14:textId="77777777" w:rsidTr="00372865">
        <w:trPr>
          <w:trHeight w:val="289"/>
        </w:trPr>
        <w:tc>
          <w:tcPr>
            <w:tcW w:w="3618" w:type="dxa"/>
            <w:tcBorders>
              <w:top w:val="nil"/>
              <w:left w:val="single" w:sz="4" w:space="0" w:color="auto"/>
              <w:bottom w:val="single" w:sz="4" w:space="0" w:color="auto"/>
              <w:right w:val="single" w:sz="4" w:space="0" w:color="auto"/>
            </w:tcBorders>
            <w:shd w:val="clear" w:color="auto" w:fill="auto"/>
            <w:noWrap/>
            <w:vAlign w:val="center"/>
            <w:hideMark/>
          </w:tcPr>
          <w:p w14:paraId="22FE4BF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IS-546.A</w:t>
            </w:r>
          </w:p>
        </w:tc>
        <w:tc>
          <w:tcPr>
            <w:tcW w:w="4198" w:type="dxa"/>
            <w:gridSpan w:val="4"/>
            <w:tcBorders>
              <w:top w:val="single" w:sz="4" w:space="0" w:color="auto"/>
              <w:left w:val="single" w:sz="4" w:space="0" w:color="auto"/>
              <w:bottom w:val="single" w:sz="4" w:space="0" w:color="auto"/>
              <w:right w:val="nil"/>
            </w:tcBorders>
            <w:shd w:val="clear" w:color="auto" w:fill="auto"/>
            <w:noWrap/>
            <w:vAlign w:val="bottom"/>
            <w:hideMark/>
          </w:tcPr>
          <w:p w14:paraId="10B4CECC"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Continuity of Operations (COOP) Awareness</w:t>
            </w:r>
          </w:p>
        </w:tc>
        <w:tc>
          <w:tcPr>
            <w:tcW w:w="940" w:type="dxa"/>
            <w:tcBorders>
              <w:top w:val="nil"/>
              <w:left w:val="nil"/>
              <w:bottom w:val="single" w:sz="4" w:space="0" w:color="auto"/>
              <w:right w:val="single" w:sz="8" w:space="0" w:color="auto"/>
            </w:tcBorders>
            <w:shd w:val="clear" w:color="auto" w:fill="auto"/>
            <w:noWrap/>
            <w:vAlign w:val="bottom"/>
            <w:hideMark/>
          </w:tcPr>
          <w:p w14:paraId="036E24F5"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nil"/>
              <w:right w:val="nil"/>
            </w:tcBorders>
            <w:shd w:val="clear" w:color="auto" w:fill="auto"/>
            <w:noWrap/>
            <w:vAlign w:val="bottom"/>
            <w:hideMark/>
          </w:tcPr>
          <w:p w14:paraId="338C6B00" w14:textId="77777777" w:rsidR="001802E6" w:rsidRPr="00C31003" w:rsidRDefault="001802E6" w:rsidP="001802E6">
            <w:pPr>
              <w:spacing w:after="0"/>
              <w:rPr>
                <w:rFonts w:asciiTheme="majorHAnsi" w:eastAsia="Times New Roman" w:hAnsiTheme="majorHAnsi" w:cstheme="majorHAnsi"/>
                <w:color w:val="000000"/>
                <w:sz w:val="18"/>
                <w:szCs w:val="18"/>
              </w:rPr>
            </w:pPr>
          </w:p>
        </w:tc>
        <w:tc>
          <w:tcPr>
            <w:tcW w:w="960" w:type="dxa"/>
            <w:tcBorders>
              <w:top w:val="nil"/>
              <w:left w:val="nil"/>
              <w:bottom w:val="nil"/>
              <w:right w:val="nil"/>
            </w:tcBorders>
            <w:shd w:val="clear" w:color="auto" w:fill="auto"/>
            <w:noWrap/>
            <w:vAlign w:val="bottom"/>
            <w:hideMark/>
          </w:tcPr>
          <w:p w14:paraId="2CF1A7FB" w14:textId="77777777" w:rsidR="001802E6" w:rsidRPr="00C31003" w:rsidRDefault="001802E6" w:rsidP="001802E6">
            <w:pPr>
              <w:spacing w:after="0"/>
              <w:rPr>
                <w:rFonts w:asciiTheme="majorHAnsi" w:eastAsia="Times New Roman" w:hAnsiTheme="majorHAnsi" w:cstheme="majorHAnsi"/>
                <w:sz w:val="18"/>
                <w:szCs w:val="18"/>
              </w:rPr>
            </w:pPr>
          </w:p>
        </w:tc>
        <w:tc>
          <w:tcPr>
            <w:tcW w:w="1176" w:type="dxa"/>
            <w:tcBorders>
              <w:top w:val="nil"/>
              <w:left w:val="nil"/>
              <w:bottom w:val="nil"/>
              <w:right w:val="nil"/>
            </w:tcBorders>
            <w:shd w:val="clear" w:color="auto" w:fill="auto"/>
            <w:noWrap/>
            <w:vAlign w:val="bottom"/>
            <w:hideMark/>
          </w:tcPr>
          <w:p w14:paraId="4DC61EE0"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49B5749"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51E27D54" w14:textId="77777777" w:rsidTr="00372865">
        <w:trPr>
          <w:trHeight w:val="289"/>
        </w:trPr>
        <w:tc>
          <w:tcPr>
            <w:tcW w:w="3618" w:type="dxa"/>
            <w:tcBorders>
              <w:top w:val="nil"/>
              <w:left w:val="single" w:sz="4" w:space="0" w:color="auto"/>
              <w:bottom w:val="single" w:sz="4" w:space="0" w:color="auto"/>
              <w:right w:val="single" w:sz="4" w:space="0" w:color="auto"/>
            </w:tcBorders>
            <w:shd w:val="clear" w:color="auto" w:fill="auto"/>
            <w:noWrap/>
            <w:vAlign w:val="center"/>
            <w:hideMark/>
          </w:tcPr>
          <w:p w14:paraId="6E0D6D3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IS-702A</w:t>
            </w:r>
          </w:p>
        </w:tc>
        <w:tc>
          <w:tcPr>
            <w:tcW w:w="2102" w:type="dxa"/>
            <w:gridSpan w:val="2"/>
            <w:tcBorders>
              <w:top w:val="single" w:sz="4" w:space="0" w:color="auto"/>
              <w:left w:val="single" w:sz="4" w:space="0" w:color="auto"/>
              <w:bottom w:val="single" w:sz="4" w:space="0" w:color="auto"/>
              <w:right w:val="nil"/>
            </w:tcBorders>
            <w:shd w:val="clear" w:color="auto" w:fill="auto"/>
            <w:noWrap/>
            <w:vAlign w:val="bottom"/>
            <w:hideMark/>
          </w:tcPr>
          <w:p w14:paraId="14232A1A"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NIMS Public Information</w:t>
            </w:r>
          </w:p>
        </w:tc>
        <w:tc>
          <w:tcPr>
            <w:tcW w:w="1156" w:type="dxa"/>
            <w:tcBorders>
              <w:top w:val="nil"/>
              <w:left w:val="nil"/>
              <w:bottom w:val="single" w:sz="4" w:space="0" w:color="auto"/>
              <w:right w:val="nil"/>
            </w:tcBorders>
            <w:shd w:val="clear" w:color="auto" w:fill="auto"/>
            <w:noWrap/>
            <w:vAlign w:val="bottom"/>
            <w:hideMark/>
          </w:tcPr>
          <w:p w14:paraId="2412E291"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nil"/>
            </w:tcBorders>
            <w:shd w:val="clear" w:color="auto" w:fill="auto"/>
            <w:noWrap/>
            <w:vAlign w:val="bottom"/>
            <w:hideMark/>
          </w:tcPr>
          <w:p w14:paraId="038A9438"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8" w:space="0" w:color="auto"/>
            </w:tcBorders>
            <w:shd w:val="clear" w:color="auto" w:fill="auto"/>
            <w:noWrap/>
            <w:vAlign w:val="bottom"/>
            <w:hideMark/>
          </w:tcPr>
          <w:p w14:paraId="7664DD04"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nil"/>
              <w:right w:val="nil"/>
            </w:tcBorders>
            <w:shd w:val="clear" w:color="auto" w:fill="auto"/>
            <w:noWrap/>
            <w:vAlign w:val="bottom"/>
            <w:hideMark/>
          </w:tcPr>
          <w:p w14:paraId="167FD6E5" w14:textId="77777777" w:rsidR="001802E6" w:rsidRPr="00C31003" w:rsidRDefault="001802E6" w:rsidP="001802E6">
            <w:pPr>
              <w:spacing w:after="0"/>
              <w:rPr>
                <w:rFonts w:asciiTheme="majorHAnsi" w:eastAsia="Times New Roman" w:hAnsiTheme="majorHAnsi" w:cstheme="majorHAnsi"/>
                <w:color w:val="000000"/>
                <w:sz w:val="18"/>
                <w:szCs w:val="18"/>
              </w:rPr>
            </w:pPr>
          </w:p>
        </w:tc>
        <w:tc>
          <w:tcPr>
            <w:tcW w:w="960" w:type="dxa"/>
            <w:tcBorders>
              <w:top w:val="nil"/>
              <w:left w:val="nil"/>
              <w:bottom w:val="nil"/>
              <w:right w:val="nil"/>
            </w:tcBorders>
            <w:shd w:val="clear" w:color="auto" w:fill="auto"/>
            <w:noWrap/>
            <w:vAlign w:val="bottom"/>
            <w:hideMark/>
          </w:tcPr>
          <w:p w14:paraId="4163CD28" w14:textId="77777777" w:rsidR="001802E6" w:rsidRPr="00C31003" w:rsidRDefault="001802E6" w:rsidP="001802E6">
            <w:pPr>
              <w:spacing w:after="0"/>
              <w:rPr>
                <w:rFonts w:asciiTheme="majorHAnsi" w:eastAsia="Times New Roman" w:hAnsiTheme="majorHAnsi" w:cstheme="majorHAnsi"/>
                <w:sz w:val="18"/>
                <w:szCs w:val="18"/>
              </w:rPr>
            </w:pPr>
          </w:p>
        </w:tc>
        <w:tc>
          <w:tcPr>
            <w:tcW w:w="1176" w:type="dxa"/>
            <w:tcBorders>
              <w:top w:val="nil"/>
              <w:left w:val="nil"/>
              <w:bottom w:val="nil"/>
              <w:right w:val="nil"/>
            </w:tcBorders>
            <w:shd w:val="clear" w:color="auto" w:fill="auto"/>
            <w:noWrap/>
            <w:vAlign w:val="bottom"/>
            <w:hideMark/>
          </w:tcPr>
          <w:p w14:paraId="2CC259B0"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36F78CD4"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33811FC6" w14:textId="77777777" w:rsidTr="00372865">
        <w:trPr>
          <w:trHeight w:val="289"/>
        </w:trPr>
        <w:tc>
          <w:tcPr>
            <w:tcW w:w="3618" w:type="dxa"/>
            <w:tcBorders>
              <w:top w:val="nil"/>
              <w:left w:val="single" w:sz="4" w:space="0" w:color="auto"/>
              <w:bottom w:val="single" w:sz="4" w:space="0" w:color="auto"/>
              <w:right w:val="single" w:sz="4" w:space="0" w:color="auto"/>
            </w:tcBorders>
            <w:shd w:val="clear" w:color="auto" w:fill="auto"/>
            <w:noWrap/>
            <w:vAlign w:val="center"/>
            <w:hideMark/>
          </w:tcPr>
          <w:p w14:paraId="78EED0F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L-0363</w:t>
            </w:r>
          </w:p>
        </w:tc>
        <w:tc>
          <w:tcPr>
            <w:tcW w:w="5138" w:type="dxa"/>
            <w:gridSpan w:val="5"/>
            <w:tcBorders>
              <w:top w:val="nil"/>
              <w:left w:val="nil"/>
              <w:bottom w:val="single" w:sz="8" w:space="0" w:color="auto"/>
              <w:right w:val="single" w:sz="8" w:space="0" w:color="000000"/>
            </w:tcBorders>
            <w:shd w:val="clear" w:color="auto" w:fill="auto"/>
            <w:noWrap/>
            <w:vAlign w:val="bottom"/>
            <w:hideMark/>
          </w:tcPr>
          <w:p w14:paraId="7CD35836"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Multi-Hazard Emergency Planning for Higher Education</w:t>
            </w:r>
          </w:p>
        </w:tc>
        <w:tc>
          <w:tcPr>
            <w:tcW w:w="940" w:type="dxa"/>
            <w:tcBorders>
              <w:top w:val="nil"/>
              <w:left w:val="nil"/>
              <w:bottom w:val="nil"/>
              <w:right w:val="nil"/>
            </w:tcBorders>
            <w:shd w:val="clear" w:color="auto" w:fill="auto"/>
            <w:noWrap/>
            <w:vAlign w:val="bottom"/>
            <w:hideMark/>
          </w:tcPr>
          <w:p w14:paraId="52EC10B8" w14:textId="77777777" w:rsidR="001802E6" w:rsidRPr="00C31003" w:rsidRDefault="001802E6" w:rsidP="001802E6">
            <w:pPr>
              <w:spacing w:after="0"/>
              <w:rPr>
                <w:rFonts w:asciiTheme="majorHAnsi" w:eastAsia="Times New Roman" w:hAnsiTheme="majorHAnsi" w:cstheme="majorHAnsi"/>
                <w:color w:val="000000"/>
                <w:sz w:val="18"/>
                <w:szCs w:val="18"/>
              </w:rPr>
            </w:pPr>
          </w:p>
        </w:tc>
        <w:tc>
          <w:tcPr>
            <w:tcW w:w="960" w:type="dxa"/>
            <w:tcBorders>
              <w:top w:val="nil"/>
              <w:left w:val="nil"/>
              <w:bottom w:val="nil"/>
              <w:right w:val="nil"/>
            </w:tcBorders>
            <w:shd w:val="clear" w:color="auto" w:fill="auto"/>
            <w:noWrap/>
            <w:vAlign w:val="bottom"/>
            <w:hideMark/>
          </w:tcPr>
          <w:p w14:paraId="454A3B7C" w14:textId="77777777" w:rsidR="001802E6" w:rsidRPr="00C31003" w:rsidRDefault="001802E6" w:rsidP="001802E6">
            <w:pPr>
              <w:spacing w:after="0"/>
              <w:rPr>
                <w:rFonts w:asciiTheme="majorHAnsi" w:eastAsia="Times New Roman" w:hAnsiTheme="majorHAnsi" w:cstheme="majorHAnsi"/>
                <w:sz w:val="18"/>
                <w:szCs w:val="18"/>
              </w:rPr>
            </w:pPr>
          </w:p>
        </w:tc>
        <w:tc>
          <w:tcPr>
            <w:tcW w:w="1176" w:type="dxa"/>
            <w:tcBorders>
              <w:top w:val="nil"/>
              <w:left w:val="nil"/>
              <w:bottom w:val="nil"/>
              <w:right w:val="nil"/>
            </w:tcBorders>
            <w:shd w:val="clear" w:color="auto" w:fill="auto"/>
            <w:noWrap/>
            <w:vAlign w:val="bottom"/>
            <w:hideMark/>
          </w:tcPr>
          <w:p w14:paraId="4BD8D951"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5915C706" w14:textId="77777777" w:rsidR="001802E6" w:rsidRPr="00C31003" w:rsidRDefault="001802E6" w:rsidP="001802E6">
            <w:pPr>
              <w:spacing w:after="0"/>
              <w:rPr>
                <w:rFonts w:asciiTheme="majorHAnsi" w:eastAsia="Times New Roman" w:hAnsiTheme="majorHAnsi" w:cstheme="majorHAnsi"/>
                <w:sz w:val="20"/>
                <w:szCs w:val="20"/>
              </w:rPr>
            </w:pPr>
          </w:p>
        </w:tc>
      </w:tr>
    </w:tbl>
    <w:p w14:paraId="7BACCCA9" w14:textId="77777777" w:rsidR="006451E3" w:rsidRPr="00C31003" w:rsidRDefault="008C6861" w:rsidP="00526B35">
      <w:pPr>
        <w:pStyle w:val="Heading1"/>
        <w:spacing w:before="120" w:after="120"/>
        <w:rPr>
          <w:rFonts w:asciiTheme="majorHAnsi" w:hAnsiTheme="majorHAnsi" w:cstheme="majorHAnsi"/>
          <w:color w:val="000000" w:themeColor="text1"/>
        </w:rPr>
      </w:pPr>
      <w:bookmarkStart w:id="13" w:name="_Toc391996230"/>
      <w:bookmarkStart w:id="14" w:name="_Toc393273227"/>
      <w:bookmarkStart w:id="15" w:name="_Toc393274169"/>
      <w:bookmarkStart w:id="16" w:name="_Toc393285359"/>
      <w:bookmarkStart w:id="17" w:name="_Toc514685127"/>
      <w:r w:rsidRPr="00C31003">
        <w:rPr>
          <w:rFonts w:asciiTheme="majorHAnsi" w:hAnsiTheme="majorHAnsi" w:cstheme="majorHAnsi"/>
          <w:color w:val="000000" w:themeColor="text1"/>
        </w:rPr>
        <w:lastRenderedPageBreak/>
        <w:t>2.0 Emergency</w:t>
      </w:r>
      <w:r w:rsidR="006451E3" w:rsidRPr="00C31003">
        <w:rPr>
          <w:rFonts w:asciiTheme="majorHAnsi" w:hAnsiTheme="majorHAnsi" w:cstheme="majorHAnsi"/>
          <w:color w:val="000000" w:themeColor="text1"/>
        </w:rPr>
        <w:t xml:space="preserve"> Response Priorities</w:t>
      </w:r>
      <w:bookmarkEnd w:id="12"/>
      <w:bookmarkEnd w:id="13"/>
      <w:bookmarkEnd w:id="14"/>
      <w:bookmarkEnd w:id="15"/>
      <w:bookmarkEnd w:id="16"/>
      <w:bookmarkEnd w:id="17"/>
    </w:p>
    <w:p w14:paraId="2F347884" w14:textId="77777777" w:rsidR="00D40B77" w:rsidRDefault="00D40B77" w:rsidP="00526B35">
      <w:pPr>
        <w:spacing w:before="120" w:after="120"/>
        <w:rPr>
          <w:rFonts w:asciiTheme="majorHAnsi" w:hAnsiTheme="majorHAnsi" w:cstheme="majorHAnsi"/>
          <w:color w:val="000000" w:themeColor="text1"/>
        </w:rPr>
      </w:pPr>
    </w:p>
    <w:p w14:paraId="0B002304"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any </w:t>
      </w:r>
      <w:proofErr w:type="gramStart"/>
      <w:r w:rsidRPr="00C31003">
        <w:rPr>
          <w:rFonts w:asciiTheme="majorHAnsi" w:hAnsiTheme="majorHAnsi" w:cstheme="majorHAnsi"/>
          <w:color w:val="000000" w:themeColor="text1"/>
        </w:rPr>
        <w:t>emergency situation</w:t>
      </w:r>
      <w:proofErr w:type="gramEnd"/>
      <w:r w:rsidRPr="00C31003">
        <w:rPr>
          <w:rFonts w:asciiTheme="majorHAnsi" w:hAnsiTheme="majorHAnsi" w:cstheme="majorHAnsi"/>
          <w:color w:val="000000" w:themeColor="text1"/>
        </w:rPr>
        <w:t xml:space="preserve">,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’s emergency response will be guided by the following priorities:</w:t>
      </w:r>
    </w:p>
    <w:p w14:paraId="1F4C19BC" w14:textId="77777777" w:rsidR="006451E3" w:rsidRPr="00C31003" w:rsidRDefault="006451E3" w:rsidP="00526B35">
      <w:pPr>
        <w:pStyle w:val="ListParagraph"/>
        <w:numPr>
          <w:ilvl w:val="0"/>
          <w:numId w:val="2"/>
        </w:numPr>
        <w:spacing w:before="120" w:after="120"/>
        <w:ind w:left="450" w:hanging="45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People</w:t>
      </w:r>
      <w:r w:rsidRPr="00C31003">
        <w:rPr>
          <w:rFonts w:asciiTheme="majorHAnsi" w:hAnsiTheme="majorHAnsi" w:cstheme="majorHAnsi"/>
          <w:color w:val="000000" w:themeColor="text1"/>
        </w:rPr>
        <w:t xml:space="preserve"> –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’s highest priority is the safety and well-being of those who live, work</w:t>
      </w:r>
      <w:r w:rsidR="00E073B4"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study within the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community.</w:t>
      </w:r>
    </w:p>
    <w:p w14:paraId="45840D80" w14:textId="77777777" w:rsidR="006451E3" w:rsidRPr="00C31003" w:rsidRDefault="006451E3" w:rsidP="00526B35">
      <w:pPr>
        <w:pStyle w:val="ListParagraph"/>
        <w:numPr>
          <w:ilvl w:val="0"/>
          <w:numId w:val="2"/>
        </w:numPr>
        <w:spacing w:before="120" w:after="120"/>
        <w:ind w:left="450" w:hanging="45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 xml:space="preserve">Residential and Occupied </w:t>
      </w:r>
      <w:r w:rsidR="00CA45E5">
        <w:rPr>
          <w:rFonts w:asciiTheme="majorHAnsi" w:hAnsiTheme="majorHAnsi" w:cstheme="majorHAnsi"/>
          <w:b/>
          <w:color w:val="000000" w:themeColor="text1"/>
        </w:rPr>
        <w:t>Facilities</w:t>
      </w:r>
      <w:r w:rsidRPr="00C31003">
        <w:rPr>
          <w:rFonts w:asciiTheme="majorHAnsi" w:hAnsiTheme="majorHAnsi" w:cstheme="majorHAnsi"/>
          <w:color w:val="000000" w:themeColor="text1"/>
        </w:rPr>
        <w:t xml:space="preserve"> – Residence halls </w:t>
      </w:r>
      <w:r w:rsidR="00D25A77"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house students, faculty and staff, occupied classrooms, offices, labs, auditoriums, arenas</w:t>
      </w:r>
      <w:r w:rsidR="000510A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special event venues</w:t>
      </w:r>
    </w:p>
    <w:p w14:paraId="7606B6EC" w14:textId="77777777" w:rsidR="006451E3" w:rsidRPr="00C31003" w:rsidRDefault="00CA45E5" w:rsidP="00526B35">
      <w:pPr>
        <w:pStyle w:val="ListParagraph"/>
        <w:numPr>
          <w:ilvl w:val="0"/>
          <w:numId w:val="2"/>
        </w:numPr>
        <w:spacing w:before="120" w:after="120"/>
        <w:ind w:left="450" w:hanging="450"/>
        <w:contextualSpacing w:val="0"/>
        <w:rPr>
          <w:rFonts w:asciiTheme="majorHAnsi" w:hAnsiTheme="majorHAnsi" w:cstheme="majorHAnsi"/>
          <w:color w:val="000000" w:themeColor="text1"/>
        </w:rPr>
      </w:pPr>
      <w:r>
        <w:rPr>
          <w:rFonts w:asciiTheme="majorHAnsi" w:hAnsiTheme="majorHAnsi" w:cstheme="majorHAnsi"/>
          <w:b/>
          <w:color w:val="000000" w:themeColor="text1"/>
        </w:rPr>
        <w:t>Facilities</w:t>
      </w:r>
      <w:r w:rsidR="006451E3" w:rsidRPr="00C31003">
        <w:rPr>
          <w:rFonts w:asciiTheme="majorHAnsi" w:hAnsiTheme="majorHAnsi" w:cstheme="majorHAnsi"/>
          <w:b/>
          <w:color w:val="000000" w:themeColor="text1"/>
        </w:rPr>
        <w:t xml:space="preserve"> that Sustain Emergency Response</w:t>
      </w:r>
      <w:r w:rsidR="006451E3" w:rsidRPr="00C31003">
        <w:rPr>
          <w:rFonts w:asciiTheme="majorHAnsi" w:hAnsiTheme="majorHAnsi" w:cstheme="majorHAnsi"/>
          <w:color w:val="000000" w:themeColor="text1"/>
        </w:rPr>
        <w:t xml:space="preserve"> – Energy systems and utilities, communication systems, computer installations</w:t>
      </w:r>
      <w:r w:rsidR="000510A3" w:rsidRPr="00C31003">
        <w:rPr>
          <w:rFonts w:asciiTheme="majorHAnsi" w:hAnsiTheme="majorHAnsi" w:cstheme="majorHAnsi"/>
          <w:color w:val="000000" w:themeColor="text1"/>
        </w:rPr>
        <w:t>,</w:t>
      </w:r>
      <w:r w:rsidR="006451E3" w:rsidRPr="00C31003">
        <w:rPr>
          <w:rFonts w:asciiTheme="majorHAnsi" w:hAnsiTheme="majorHAnsi" w:cstheme="majorHAnsi"/>
          <w:color w:val="000000" w:themeColor="text1"/>
        </w:rPr>
        <w:t xml:space="preserve"> and potential sites of emergency shelter and operations</w:t>
      </w:r>
    </w:p>
    <w:p w14:paraId="7AA46A40" w14:textId="77777777" w:rsidR="006451E3" w:rsidRPr="00C31003" w:rsidRDefault="006451E3" w:rsidP="00526B35">
      <w:pPr>
        <w:pStyle w:val="ListParagraph"/>
        <w:numPr>
          <w:ilvl w:val="0"/>
          <w:numId w:val="2"/>
        </w:numPr>
        <w:spacing w:before="120" w:after="120"/>
        <w:ind w:left="450" w:hanging="45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 xml:space="preserve">Unoccupied </w:t>
      </w:r>
      <w:r w:rsidR="00CA45E5">
        <w:rPr>
          <w:rFonts w:asciiTheme="majorHAnsi" w:hAnsiTheme="majorHAnsi" w:cstheme="majorHAnsi"/>
          <w:b/>
          <w:color w:val="000000" w:themeColor="text1"/>
        </w:rPr>
        <w:t>Facilities</w:t>
      </w:r>
      <w:r w:rsidRPr="00C31003">
        <w:rPr>
          <w:rFonts w:asciiTheme="majorHAnsi" w:hAnsiTheme="majorHAnsi" w:cstheme="majorHAnsi"/>
          <w:color w:val="000000" w:themeColor="text1"/>
        </w:rPr>
        <w:t xml:space="preserve"> – Unoccupied offices, </w:t>
      </w:r>
      <w:r w:rsidR="00CA45E5">
        <w:rPr>
          <w:rFonts w:asciiTheme="majorHAnsi" w:hAnsiTheme="majorHAnsi" w:cstheme="majorHAnsi"/>
          <w:color w:val="000000" w:themeColor="text1"/>
        </w:rPr>
        <w:t>Facilities</w:t>
      </w:r>
      <w:r w:rsidR="00E073B4"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buildings should be protected by means </w:t>
      </w:r>
      <w:r w:rsidR="00D25A77"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 xml:space="preserve">do not require members of the </w:t>
      </w:r>
      <w:r w:rsidR="00F901EC">
        <w:rPr>
          <w:rFonts w:asciiTheme="majorHAnsi" w:hAnsiTheme="majorHAnsi" w:cstheme="majorHAnsi"/>
          <w:color w:val="000000" w:themeColor="text1"/>
        </w:rPr>
        <w:t>WVC</w:t>
      </w:r>
      <w:r w:rsidR="00F539E0"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community to assume </w:t>
      </w:r>
      <w:r w:rsidR="00E073B4" w:rsidRPr="00C31003">
        <w:rPr>
          <w:rFonts w:asciiTheme="majorHAnsi" w:hAnsiTheme="majorHAnsi" w:cstheme="majorHAnsi"/>
          <w:color w:val="000000" w:themeColor="text1"/>
        </w:rPr>
        <w:t>undue</w:t>
      </w:r>
      <w:r w:rsidRPr="00C31003">
        <w:rPr>
          <w:rFonts w:asciiTheme="majorHAnsi" w:hAnsiTheme="majorHAnsi" w:cstheme="majorHAnsi"/>
          <w:color w:val="000000" w:themeColor="text1"/>
        </w:rPr>
        <w:t xml:space="preserve"> risks to their own safety.</w:t>
      </w:r>
    </w:p>
    <w:p w14:paraId="108D1675"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w:t>
      </w:r>
    </w:p>
    <w:p w14:paraId="0FA34E10" w14:textId="77777777" w:rsidR="006451E3" w:rsidRPr="00C31003" w:rsidRDefault="006451E3" w:rsidP="00526B35">
      <w:pPr>
        <w:spacing w:before="120" w:after="120"/>
        <w:rPr>
          <w:rFonts w:asciiTheme="majorHAnsi" w:hAnsiTheme="majorHAnsi" w:cstheme="majorHAnsi"/>
          <w:color w:val="000000" w:themeColor="text1"/>
        </w:rPr>
      </w:pPr>
    </w:p>
    <w:p w14:paraId="06F68133" w14:textId="77777777" w:rsidR="000E51CE" w:rsidRPr="00C31003" w:rsidRDefault="000E51CE" w:rsidP="00526B35">
      <w:pPr>
        <w:spacing w:before="120" w:after="120"/>
        <w:rPr>
          <w:rFonts w:asciiTheme="majorHAnsi" w:eastAsiaTheme="majorEastAsia" w:hAnsiTheme="majorHAnsi" w:cstheme="majorHAnsi"/>
          <w:b/>
          <w:bCs/>
          <w:color w:val="000000" w:themeColor="text1"/>
        </w:rPr>
      </w:pPr>
    </w:p>
    <w:p w14:paraId="39C73CA5" w14:textId="77777777" w:rsidR="000F563F" w:rsidRPr="00C31003" w:rsidRDefault="000F563F"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2B6E6BD8" w14:textId="77777777" w:rsidR="006451E3" w:rsidRPr="00C31003" w:rsidRDefault="008C6861" w:rsidP="00526B35">
      <w:pPr>
        <w:pStyle w:val="Heading1"/>
        <w:spacing w:before="120" w:after="120"/>
        <w:rPr>
          <w:rFonts w:asciiTheme="majorHAnsi" w:hAnsiTheme="majorHAnsi" w:cstheme="majorHAnsi"/>
          <w:color w:val="000000" w:themeColor="text1"/>
        </w:rPr>
      </w:pPr>
      <w:bookmarkStart w:id="18" w:name="_Toc332283667"/>
      <w:bookmarkStart w:id="19" w:name="_Toc391996231"/>
      <w:bookmarkStart w:id="20" w:name="_Toc393273228"/>
      <w:bookmarkStart w:id="21" w:name="_Toc393274170"/>
      <w:bookmarkStart w:id="22" w:name="_Toc393285360"/>
      <w:bookmarkStart w:id="23" w:name="_Toc514685128"/>
      <w:r w:rsidRPr="00C31003">
        <w:rPr>
          <w:rFonts w:asciiTheme="majorHAnsi" w:hAnsiTheme="majorHAnsi" w:cstheme="majorHAnsi"/>
          <w:color w:val="000000" w:themeColor="text1"/>
        </w:rPr>
        <w:lastRenderedPageBreak/>
        <w:t>3.0 Declaration</w:t>
      </w:r>
      <w:r w:rsidR="006451E3" w:rsidRPr="00C31003">
        <w:rPr>
          <w:rFonts w:asciiTheme="majorHAnsi" w:hAnsiTheme="majorHAnsi" w:cstheme="majorHAnsi"/>
          <w:color w:val="000000" w:themeColor="text1"/>
        </w:rPr>
        <w:t xml:space="preserve"> of Campus Emergency</w:t>
      </w:r>
      <w:bookmarkEnd w:id="18"/>
      <w:bookmarkEnd w:id="19"/>
      <w:bookmarkEnd w:id="20"/>
      <w:bookmarkEnd w:id="21"/>
      <w:bookmarkEnd w:id="22"/>
      <w:bookmarkEnd w:id="23"/>
    </w:p>
    <w:p w14:paraId="462C1882" w14:textId="77777777" w:rsidR="0005494A" w:rsidRPr="00C31003" w:rsidRDefault="0005494A" w:rsidP="00526B35">
      <w:pPr>
        <w:spacing w:before="120" w:after="120"/>
        <w:rPr>
          <w:rFonts w:asciiTheme="majorHAnsi" w:hAnsiTheme="majorHAnsi" w:cstheme="majorHAnsi"/>
          <w:b/>
          <w:color w:val="000000" w:themeColor="text1"/>
        </w:rPr>
      </w:pPr>
    </w:p>
    <w:p w14:paraId="24B5014E" w14:textId="77777777" w:rsidR="00F62BC3" w:rsidRPr="00C31003" w:rsidRDefault="00F62BC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AUTHORIZATION TO ACTIVATE MULTI-HAZARD PLAN: </w:t>
      </w:r>
    </w:p>
    <w:p w14:paraId="4EFFCB27" w14:textId="77777777" w:rsidR="00F62BC3" w:rsidRPr="00C31003" w:rsidRDefault="00F62BC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authority to declare a </w:t>
      </w:r>
      <w:proofErr w:type="gramStart"/>
      <w:r w:rsidRPr="00C31003">
        <w:rPr>
          <w:rFonts w:asciiTheme="majorHAnsi" w:hAnsiTheme="majorHAnsi" w:cstheme="majorHAnsi"/>
          <w:color w:val="000000" w:themeColor="text1"/>
        </w:rPr>
        <w:t>College</w:t>
      </w:r>
      <w:proofErr w:type="gramEnd"/>
      <w:r w:rsidRPr="00C31003">
        <w:rPr>
          <w:rFonts w:asciiTheme="majorHAnsi" w:hAnsiTheme="majorHAnsi" w:cstheme="majorHAnsi"/>
          <w:color w:val="000000" w:themeColor="text1"/>
        </w:rPr>
        <w:t xml:space="preserve"> state of emergency lies with the highest ranking, trained College Administrator on site. Administrators authorized to declare a State of Emergency include: </w:t>
      </w:r>
    </w:p>
    <w:p w14:paraId="46216B63" w14:textId="77777777" w:rsidR="00F62BC3" w:rsidRPr="00C31003" w:rsidRDefault="00F62BC3" w:rsidP="00763265">
      <w:pPr>
        <w:pStyle w:val="ListParagraph"/>
        <w:numPr>
          <w:ilvl w:val="0"/>
          <w:numId w:val="4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President  </w:t>
      </w:r>
    </w:p>
    <w:p w14:paraId="0B21951A" w14:textId="77777777" w:rsidR="00F62BC3" w:rsidRPr="00C31003" w:rsidRDefault="00F62BC3" w:rsidP="00763265">
      <w:pPr>
        <w:pStyle w:val="ListParagraph"/>
        <w:numPr>
          <w:ilvl w:val="0"/>
          <w:numId w:val="4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Vice President of </w:t>
      </w:r>
      <w:r w:rsidR="00942165">
        <w:rPr>
          <w:rFonts w:asciiTheme="majorHAnsi" w:hAnsiTheme="majorHAnsi" w:cstheme="majorHAnsi"/>
          <w:color w:val="000000" w:themeColor="text1"/>
        </w:rPr>
        <w:t>Administrative Services</w:t>
      </w:r>
      <w:r w:rsidRPr="00C31003">
        <w:rPr>
          <w:rFonts w:asciiTheme="majorHAnsi" w:hAnsiTheme="majorHAnsi" w:cstheme="majorHAnsi"/>
          <w:color w:val="000000" w:themeColor="text1"/>
        </w:rPr>
        <w:t xml:space="preserve"> </w:t>
      </w:r>
    </w:p>
    <w:p w14:paraId="2261BBA6" w14:textId="77777777" w:rsidR="00F62BC3" w:rsidRPr="00C31003" w:rsidRDefault="0020066E" w:rsidP="00763265">
      <w:pPr>
        <w:pStyle w:val="ListParagraph"/>
        <w:numPr>
          <w:ilvl w:val="0"/>
          <w:numId w:val="4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Vice President of Instruction and S</w:t>
      </w:r>
      <w:r w:rsidR="00F62BC3" w:rsidRPr="00C31003">
        <w:rPr>
          <w:rFonts w:asciiTheme="majorHAnsi" w:hAnsiTheme="majorHAnsi" w:cstheme="majorHAnsi"/>
          <w:color w:val="000000" w:themeColor="text1"/>
        </w:rPr>
        <w:t xml:space="preserve">tudent Services </w:t>
      </w:r>
    </w:p>
    <w:p w14:paraId="1A68816F" w14:textId="77777777" w:rsidR="00F62BC3" w:rsidRPr="00C31003" w:rsidRDefault="00942165" w:rsidP="00763265">
      <w:pPr>
        <w:pStyle w:val="ListParagraph"/>
        <w:numPr>
          <w:ilvl w:val="0"/>
          <w:numId w:val="47"/>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Executive Director</w:t>
      </w:r>
      <w:r w:rsidR="00F62BC3" w:rsidRPr="00C31003">
        <w:rPr>
          <w:rFonts w:asciiTheme="majorHAnsi" w:hAnsiTheme="majorHAnsi" w:cstheme="majorHAnsi"/>
          <w:color w:val="000000" w:themeColor="text1"/>
        </w:rPr>
        <w:t xml:space="preserve"> of Human Resources </w:t>
      </w:r>
    </w:p>
    <w:p w14:paraId="363A46A8" w14:textId="77777777" w:rsidR="00F62BC3" w:rsidRPr="00C31003" w:rsidRDefault="00F62BC3" w:rsidP="00763265">
      <w:pPr>
        <w:pStyle w:val="ListParagraph"/>
        <w:numPr>
          <w:ilvl w:val="0"/>
          <w:numId w:val="4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Director of </w:t>
      </w:r>
      <w:r w:rsidR="00CA45E5">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and Operations </w:t>
      </w:r>
    </w:p>
    <w:p w14:paraId="74B571DF" w14:textId="77777777" w:rsidR="00F62BC3" w:rsidRPr="00C31003" w:rsidRDefault="00942165" w:rsidP="00763265">
      <w:pPr>
        <w:pStyle w:val="ListParagraph"/>
        <w:numPr>
          <w:ilvl w:val="0"/>
          <w:numId w:val="47"/>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Safety, </w:t>
      </w:r>
      <w:r w:rsidR="00F62BC3" w:rsidRPr="00C31003">
        <w:rPr>
          <w:rFonts w:asciiTheme="majorHAnsi" w:hAnsiTheme="majorHAnsi" w:cstheme="majorHAnsi"/>
          <w:color w:val="000000" w:themeColor="text1"/>
        </w:rPr>
        <w:t>Security</w:t>
      </w:r>
      <w:r>
        <w:rPr>
          <w:rFonts w:asciiTheme="majorHAnsi" w:hAnsiTheme="majorHAnsi" w:cstheme="majorHAnsi"/>
          <w:color w:val="000000" w:themeColor="text1"/>
        </w:rPr>
        <w:t xml:space="preserve"> and Emergency Manager</w:t>
      </w:r>
    </w:p>
    <w:p w14:paraId="6FDE65DB" w14:textId="77777777" w:rsidR="00244228" w:rsidRPr="00C31003" w:rsidRDefault="00244228"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An emergency is defined as </w:t>
      </w:r>
      <w:r w:rsidRPr="00C31003">
        <w:rPr>
          <w:rFonts w:asciiTheme="majorHAnsi" w:hAnsiTheme="majorHAnsi" w:cstheme="majorHAnsi"/>
          <w:i/>
          <w:color w:val="000000" w:themeColor="text1"/>
        </w:rPr>
        <w:t>“Unforeseen circumstances beyond the control of the client agency that either: (a) present a real, immediate threat to the proper performance of essential functions; or (b) will likely result in material loss or damage to property, bodily injury, or loss of life if immediate action is not taken.”</w:t>
      </w:r>
      <w:r w:rsidRPr="00C31003">
        <w:rPr>
          <w:rFonts w:asciiTheme="majorHAnsi" w:hAnsiTheme="majorHAnsi" w:cstheme="majorHAnsi"/>
          <w:color w:val="000000" w:themeColor="text1"/>
        </w:rPr>
        <w:t xml:space="preserve"> (RCW 39.04.280)</w:t>
      </w:r>
    </w:p>
    <w:p w14:paraId="41F6677D" w14:textId="382B1F5E" w:rsidR="0050706C" w:rsidRPr="00C31003" w:rsidRDefault="0050706C"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State of Emergency may be declared under this </w:t>
      </w:r>
      <w:r w:rsidR="00D25A77" w:rsidRPr="00C31003">
        <w:rPr>
          <w:rFonts w:asciiTheme="majorHAnsi" w:hAnsiTheme="majorHAnsi" w:cstheme="majorHAnsi"/>
          <w:color w:val="000000" w:themeColor="text1"/>
        </w:rPr>
        <w:t xml:space="preserve">plan </w:t>
      </w:r>
      <w:r w:rsidRPr="00C31003">
        <w:rPr>
          <w:rFonts w:asciiTheme="majorHAnsi" w:hAnsiTheme="majorHAnsi" w:cstheme="majorHAnsi"/>
          <w:color w:val="000000" w:themeColor="text1"/>
        </w:rPr>
        <w:t xml:space="preserve">to regulate campus buildings and grounds and maintain order on campus. When this declaration is made, only registered students, faculty, </w:t>
      </w:r>
      <w:r w:rsidR="000905ED" w:rsidRPr="00C31003">
        <w:rPr>
          <w:rFonts w:asciiTheme="majorHAnsi" w:hAnsiTheme="majorHAnsi" w:cstheme="majorHAnsi"/>
          <w:color w:val="000000" w:themeColor="text1"/>
        </w:rPr>
        <w:t>staff,</w:t>
      </w:r>
      <w:r w:rsidRPr="00C31003">
        <w:rPr>
          <w:rFonts w:asciiTheme="majorHAnsi" w:hAnsiTheme="majorHAnsi" w:cstheme="majorHAnsi"/>
          <w:color w:val="000000" w:themeColor="text1"/>
        </w:rPr>
        <w:t xml:space="preserve"> and affiliates (i.e.</w:t>
      </w:r>
      <w:r w:rsidR="00E073B4"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persons required by employment) are authorized to be present on campus. Those who cannot present proper identification (registration or identification card, or other ID) showing their legitimate business on campus will be asked to leave the campus. </w:t>
      </w:r>
      <w:r w:rsidR="00D25A77" w:rsidRPr="00C31003">
        <w:rPr>
          <w:rFonts w:asciiTheme="majorHAnsi" w:hAnsiTheme="majorHAnsi" w:cstheme="majorHAnsi"/>
          <w:color w:val="000000" w:themeColor="text1"/>
        </w:rPr>
        <w:t>Additionally</w:t>
      </w:r>
      <w:r w:rsidRPr="00C31003">
        <w:rPr>
          <w:rFonts w:asciiTheme="majorHAnsi" w:hAnsiTheme="majorHAnsi" w:cstheme="majorHAnsi"/>
          <w:color w:val="000000" w:themeColor="text1"/>
        </w:rPr>
        <w:t>, only those faculty and staff members who have been assigned emergency resource team duties will be allowed to enter the immediate disaster site.</w:t>
      </w:r>
    </w:p>
    <w:p w14:paraId="24ECF3AA" w14:textId="77777777" w:rsidR="000E51CE" w:rsidRPr="00C31003" w:rsidRDefault="000E51CE" w:rsidP="00526B35">
      <w:pPr>
        <w:spacing w:before="120" w:after="120"/>
        <w:rPr>
          <w:rFonts w:asciiTheme="majorHAnsi" w:hAnsiTheme="majorHAnsi" w:cstheme="majorHAnsi"/>
          <w:color w:val="000000" w:themeColor="text1"/>
        </w:rPr>
      </w:pPr>
    </w:p>
    <w:p w14:paraId="314C7EA6" w14:textId="77777777" w:rsidR="000F563F" w:rsidRPr="00C31003" w:rsidRDefault="000F563F" w:rsidP="00526B35">
      <w:pPr>
        <w:spacing w:before="120" w:after="120"/>
        <w:rPr>
          <w:rFonts w:asciiTheme="majorHAnsi" w:eastAsiaTheme="majorEastAsia" w:hAnsiTheme="majorHAnsi" w:cstheme="majorHAnsi"/>
          <w:b/>
          <w:bCs/>
          <w:color w:val="000000" w:themeColor="text1"/>
        </w:rPr>
      </w:pPr>
    </w:p>
    <w:p w14:paraId="5EA3817E" w14:textId="77777777" w:rsidR="007F4162" w:rsidRPr="00C31003" w:rsidRDefault="007F4162"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41AB9AC9" w14:textId="77777777" w:rsidR="00773732" w:rsidRPr="00C31003" w:rsidRDefault="00F901EC" w:rsidP="00526B35">
      <w:pPr>
        <w:spacing w:before="120" w:after="120"/>
        <w:jc w:val="center"/>
        <w:rPr>
          <w:rFonts w:asciiTheme="majorHAnsi" w:hAnsiTheme="majorHAnsi" w:cstheme="majorHAnsi"/>
          <w:b/>
          <w:color w:val="000000" w:themeColor="text1"/>
          <w:sz w:val="24"/>
          <w:szCs w:val="24"/>
        </w:rPr>
      </w:pPr>
      <w:bookmarkStart w:id="24" w:name="_Toc332283668"/>
      <w:r>
        <w:rPr>
          <w:rFonts w:asciiTheme="majorHAnsi" w:hAnsiTheme="majorHAnsi" w:cstheme="majorHAnsi"/>
          <w:b/>
          <w:color w:val="000000" w:themeColor="text1"/>
          <w:sz w:val="24"/>
          <w:szCs w:val="24"/>
        </w:rPr>
        <w:lastRenderedPageBreak/>
        <w:t>WENATCHEE VALLEY COLLEGE</w:t>
      </w:r>
    </w:p>
    <w:p w14:paraId="6F5DECF4" w14:textId="77777777" w:rsidR="00773732" w:rsidRPr="00C31003" w:rsidRDefault="00942165" w:rsidP="00526B35">
      <w:pPr>
        <w:spacing w:before="120" w:after="120"/>
        <w:jc w:val="center"/>
        <w:rPr>
          <w:rFonts w:asciiTheme="majorHAnsi" w:hAnsiTheme="majorHAnsi" w:cstheme="majorHAnsi"/>
          <w:b/>
          <w:color w:val="000000" w:themeColor="text1"/>
          <w:sz w:val="24"/>
          <w:szCs w:val="24"/>
        </w:rPr>
      </w:pPr>
      <w:r>
        <w:rPr>
          <w:rFonts w:asciiTheme="majorHAnsi" w:hAnsiTheme="majorHAnsi" w:cstheme="majorHAnsi"/>
          <w:b/>
          <w:color w:val="000000" w:themeColor="text1"/>
          <w:sz w:val="24"/>
          <w:szCs w:val="24"/>
        </w:rPr>
        <w:t>WENATCHEE</w:t>
      </w:r>
      <w:r w:rsidR="0064020B" w:rsidRPr="00C31003">
        <w:rPr>
          <w:rFonts w:asciiTheme="majorHAnsi" w:hAnsiTheme="majorHAnsi" w:cstheme="majorHAnsi"/>
          <w:b/>
          <w:color w:val="000000" w:themeColor="text1"/>
          <w:sz w:val="24"/>
          <w:szCs w:val="24"/>
        </w:rPr>
        <w:t>, WASHINGTON</w:t>
      </w:r>
    </w:p>
    <w:p w14:paraId="015847FA" w14:textId="77777777" w:rsidR="00321AFE" w:rsidRPr="00C31003" w:rsidRDefault="00321AFE" w:rsidP="00526B35">
      <w:pPr>
        <w:spacing w:before="120" w:after="120"/>
        <w:jc w:val="center"/>
        <w:rPr>
          <w:rFonts w:asciiTheme="majorHAnsi" w:hAnsiTheme="majorHAnsi" w:cstheme="majorHAnsi"/>
          <w:b/>
          <w:color w:val="000000" w:themeColor="text1"/>
          <w:sz w:val="24"/>
          <w:szCs w:val="24"/>
        </w:rPr>
      </w:pPr>
      <w:r w:rsidRPr="00C31003">
        <w:rPr>
          <w:rFonts w:asciiTheme="majorHAnsi" w:hAnsiTheme="majorHAnsi" w:cstheme="majorHAnsi"/>
          <w:b/>
          <w:color w:val="000000" w:themeColor="text1"/>
          <w:sz w:val="24"/>
          <w:szCs w:val="24"/>
        </w:rPr>
        <w:t>Declaration of Emergency</w:t>
      </w:r>
    </w:p>
    <w:p w14:paraId="32CDF4B3" w14:textId="77777777" w:rsidR="00321AFE" w:rsidRPr="00C31003" w:rsidRDefault="00321AFE" w:rsidP="00526B35">
      <w:pPr>
        <w:spacing w:before="120" w:after="120"/>
        <w:jc w:val="center"/>
        <w:rPr>
          <w:rFonts w:asciiTheme="majorHAnsi" w:hAnsiTheme="majorHAnsi" w:cstheme="majorHAnsi"/>
          <w:color w:val="000000" w:themeColor="text1"/>
        </w:rPr>
      </w:pPr>
    </w:p>
    <w:p w14:paraId="22313752" w14:textId="77777777" w:rsidR="00321AFE" w:rsidRPr="00C31003" w:rsidRDefault="00321AFE" w:rsidP="00526B35">
      <w:pPr>
        <w:spacing w:before="120" w:after="120"/>
        <w:jc w:val="center"/>
        <w:rPr>
          <w:rFonts w:asciiTheme="majorHAnsi" w:hAnsiTheme="majorHAnsi" w:cstheme="majorHAnsi"/>
          <w:color w:val="000000" w:themeColor="text1"/>
        </w:rPr>
      </w:pPr>
    </w:p>
    <w:p w14:paraId="5523FDEC" w14:textId="77777777"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 ____________________________________</w:t>
      </w:r>
      <w:r w:rsidR="00D25A7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as President</w:t>
      </w:r>
      <w:r w:rsidR="001F452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of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do hereby declare a state of emergency due to the emergency described herein:</w:t>
      </w:r>
    </w:p>
    <w:p w14:paraId="60D1209C" w14:textId="77777777" w:rsidR="00321AFE" w:rsidRPr="00C31003" w:rsidRDefault="00321AFE" w:rsidP="00E36F6B">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__________________________________________</w:t>
      </w:r>
      <w:r w:rsidR="000C6C71" w:rsidRPr="00C31003">
        <w:rPr>
          <w:rFonts w:asciiTheme="majorHAnsi" w:hAnsiTheme="majorHAnsi" w:cstheme="majorHAnsi"/>
          <w:color w:val="000000" w:themeColor="text1"/>
        </w:rPr>
        <w:t>_____________</w:t>
      </w:r>
      <w:r w:rsidRPr="00C31003">
        <w:rPr>
          <w:rFonts w:asciiTheme="majorHAnsi" w:hAnsiTheme="majorHAnsi" w:cstheme="majorHAnsi"/>
          <w:color w:val="000000" w:themeColor="text1"/>
        </w:rPr>
        <w:t>_________</w:t>
      </w:r>
      <w:r w:rsidR="00773732" w:rsidRPr="00C31003">
        <w:rPr>
          <w:rFonts w:asciiTheme="majorHAnsi" w:hAnsiTheme="majorHAnsi" w:cstheme="majorHAnsi"/>
          <w:color w:val="000000" w:themeColor="text1"/>
        </w:rPr>
        <w:t>___________</w:t>
      </w:r>
      <w:r w:rsidR="00FC6EB5">
        <w:rPr>
          <w:rFonts w:asciiTheme="majorHAnsi" w:hAnsiTheme="majorHAnsi" w:cstheme="majorHAnsi"/>
          <w:color w:val="000000" w:themeColor="text1"/>
        </w:rPr>
        <w:t>______</w:t>
      </w:r>
    </w:p>
    <w:p w14:paraId="51DCE8F9" w14:textId="77777777" w:rsidR="00321AFE" w:rsidRPr="00C31003" w:rsidRDefault="00321AFE" w:rsidP="00E36F6B">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_______________________________________________________</w:t>
      </w:r>
      <w:r w:rsidR="000C6C71" w:rsidRPr="00C31003">
        <w:rPr>
          <w:rFonts w:asciiTheme="majorHAnsi" w:hAnsiTheme="majorHAnsi" w:cstheme="majorHAnsi"/>
          <w:color w:val="000000" w:themeColor="text1"/>
        </w:rPr>
        <w:t>_____________</w:t>
      </w:r>
      <w:r w:rsidRPr="00C31003">
        <w:rPr>
          <w:rFonts w:asciiTheme="majorHAnsi" w:hAnsiTheme="majorHAnsi" w:cstheme="majorHAnsi"/>
          <w:color w:val="000000" w:themeColor="text1"/>
        </w:rPr>
        <w:t>_____________</w:t>
      </w:r>
    </w:p>
    <w:p w14:paraId="22E26C4E" w14:textId="77777777" w:rsidR="00321AFE" w:rsidRDefault="00321AFE" w:rsidP="00E36F6B">
      <w:pPr>
        <w:spacing w:before="120" w:after="120"/>
        <w:jc w:val="both"/>
        <w:rPr>
          <w:rFonts w:asciiTheme="majorHAnsi" w:hAnsiTheme="majorHAnsi" w:cstheme="majorHAnsi"/>
          <w:color w:val="000000" w:themeColor="text1"/>
        </w:rPr>
      </w:pPr>
      <w:r w:rsidRPr="00C31003">
        <w:rPr>
          <w:rFonts w:asciiTheme="majorHAnsi" w:hAnsiTheme="majorHAnsi" w:cstheme="majorHAnsi"/>
          <w:color w:val="000000" w:themeColor="text1"/>
        </w:rPr>
        <w:t>____________________________________________________________________</w:t>
      </w:r>
      <w:r w:rsidR="000C6C71" w:rsidRPr="00C31003">
        <w:rPr>
          <w:rFonts w:asciiTheme="majorHAnsi" w:hAnsiTheme="majorHAnsi" w:cstheme="majorHAnsi"/>
          <w:color w:val="000000" w:themeColor="text1"/>
        </w:rPr>
        <w:t>_____________</w:t>
      </w:r>
    </w:p>
    <w:p w14:paraId="6361A9A0" w14:textId="77777777" w:rsidR="00FC6EB5" w:rsidRDefault="00FC6EB5" w:rsidP="00E36F6B">
      <w:pPr>
        <w:spacing w:before="120" w:after="120"/>
        <w:jc w:val="both"/>
        <w:rPr>
          <w:rFonts w:asciiTheme="majorHAnsi" w:hAnsiTheme="majorHAnsi" w:cstheme="majorHAnsi"/>
          <w:color w:val="000000" w:themeColor="text1"/>
        </w:rPr>
      </w:pPr>
    </w:p>
    <w:p w14:paraId="34B54F4B" w14:textId="77777777" w:rsidR="00FC6EB5" w:rsidRPr="00C31003" w:rsidRDefault="00FC6EB5" w:rsidP="00E36F6B">
      <w:pPr>
        <w:spacing w:before="120" w:after="120"/>
        <w:jc w:val="both"/>
        <w:rPr>
          <w:rFonts w:asciiTheme="majorHAnsi" w:hAnsiTheme="majorHAnsi" w:cstheme="majorHAnsi"/>
          <w:color w:val="000000" w:themeColor="text1"/>
        </w:rPr>
      </w:pPr>
    </w:p>
    <w:p w14:paraId="2AAFC6DD" w14:textId="77777777" w:rsidR="00321AFE" w:rsidRPr="00C31003" w:rsidRDefault="004E40C4"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Which</w:t>
      </w:r>
      <w:r w:rsidR="00321AFE" w:rsidRPr="00C31003">
        <w:rPr>
          <w:rFonts w:asciiTheme="majorHAnsi" w:hAnsiTheme="majorHAnsi" w:cstheme="majorHAnsi"/>
          <w:color w:val="000000" w:themeColor="text1"/>
        </w:rPr>
        <w:t xml:space="preserve"> is </w:t>
      </w:r>
      <w:r w:rsidR="00E603E9" w:rsidRPr="00C31003">
        <w:rPr>
          <w:rFonts w:asciiTheme="majorHAnsi" w:hAnsiTheme="majorHAnsi" w:cstheme="majorHAnsi"/>
          <w:color w:val="000000" w:themeColor="text1"/>
        </w:rPr>
        <w:t>threatening</w:t>
      </w:r>
      <w:r w:rsidR="00321AFE" w:rsidRPr="00C31003">
        <w:rPr>
          <w:rFonts w:asciiTheme="majorHAnsi" w:hAnsiTheme="majorHAnsi" w:cstheme="majorHAnsi"/>
          <w:color w:val="000000" w:themeColor="text1"/>
        </w:rPr>
        <w:t xml:space="preserve"> the health and </w:t>
      </w:r>
      <w:r w:rsidR="00E603E9" w:rsidRPr="00C31003">
        <w:rPr>
          <w:rFonts w:asciiTheme="majorHAnsi" w:hAnsiTheme="majorHAnsi" w:cstheme="majorHAnsi"/>
          <w:color w:val="000000" w:themeColor="text1"/>
        </w:rPr>
        <w:t>safety</w:t>
      </w:r>
      <w:r w:rsidR="00321AFE" w:rsidRPr="00C31003">
        <w:rPr>
          <w:rFonts w:asciiTheme="majorHAnsi" w:hAnsiTheme="majorHAnsi" w:cstheme="majorHAnsi"/>
          <w:color w:val="000000" w:themeColor="text1"/>
        </w:rPr>
        <w:t xml:space="preserve"> of people</w:t>
      </w:r>
      <w:r w:rsidR="001F452A" w:rsidRPr="00C31003">
        <w:rPr>
          <w:rFonts w:asciiTheme="majorHAnsi" w:hAnsiTheme="majorHAnsi" w:cstheme="majorHAnsi"/>
          <w:color w:val="000000" w:themeColor="text1"/>
        </w:rPr>
        <w:t xml:space="preserve"> </w:t>
      </w:r>
      <w:r w:rsidR="00321AFE" w:rsidRPr="00C31003">
        <w:rPr>
          <w:rFonts w:asciiTheme="majorHAnsi" w:hAnsiTheme="majorHAnsi" w:cstheme="majorHAnsi"/>
          <w:color w:val="000000" w:themeColor="text1"/>
        </w:rPr>
        <w:t>and/or property operated a</w:t>
      </w:r>
      <w:r w:rsidR="001F452A" w:rsidRPr="00C31003">
        <w:rPr>
          <w:rFonts w:asciiTheme="majorHAnsi" w:hAnsiTheme="majorHAnsi" w:cstheme="majorHAnsi"/>
          <w:color w:val="000000" w:themeColor="text1"/>
        </w:rPr>
        <w:t xml:space="preserve">t </w:t>
      </w:r>
      <w:r w:rsidR="00321AFE" w:rsidRPr="00C31003">
        <w:rPr>
          <w:rFonts w:asciiTheme="majorHAnsi" w:hAnsiTheme="majorHAnsi" w:cstheme="majorHAnsi"/>
          <w:color w:val="000000" w:themeColor="text1"/>
        </w:rPr>
        <w:t xml:space="preserve">the college campus located in </w:t>
      </w:r>
      <w:r w:rsidR="00942165">
        <w:rPr>
          <w:rFonts w:asciiTheme="majorHAnsi" w:hAnsiTheme="majorHAnsi" w:cstheme="majorHAnsi"/>
          <w:color w:val="000000" w:themeColor="text1"/>
        </w:rPr>
        <w:t>Wenatchee</w:t>
      </w:r>
      <w:r w:rsidR="00321AFE" w:rsidRPr="00C31003">
        <w:rPr>
          <w:rFonts w:asciiTheme="majorHAnsi" w:hAnsiTheme="majorHAnsi" w:cstheme="majorHAnsi"/>
          <w:color w:val="000000" w:themeColor="text1"/>
        </w:rPr>
        <w:t>, Washington.</w:t>
      </w:r>
    </w:p>
    <w:p w14:paraId="346CE53A" w14:textId="77777777" w:rsidR="00E47180" w:rsidRPr="00C31003" w:rsidRDefault="00E47180" w:rsidP="00526B35">
      <w:pPr>
        <w:spacing w:before="120" w:after="120"/>
        <w:rPr>
          <w:rFonts w:asciiTheme="majorHAnsi" w:hAnsiTheme="majorHAnsi" w:cstheme="majorHAnsi"/>
          <w:color w:val="000000" w:themeColor="text1"/>
        </w:rPr>
      </w:pPr>
    </w:p>
    <w:p w14:paraId="50A2ACD9" w14:textId="77777777"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Signed: ___________________________________________________________</w:t>
      </w:r>
      <w:r w:rsidR="00773732" w:rsidRPr="00C31003">
        <w:rPr>
          <w:rFonts w:asciiTheme="majorHAnsi" w:hAnsiTheme="majorHAnsi" w:cstheme="majorHAnsi"/>
          <w:color w:val="000000" w:themeColor="text1"/>
        </w:rPr>
        <w:t>__________</w:t>
      </w:r>
    </w:p>
    <w:p w14:paraId="0BCDE550" w14:textId="77777777" w:rsidR="00E47180" w:rsidRPr="00C31003" w:rsidRDefault="00E47180" w:rsidP="00526B35">
      <w:pPr>
        <w:spacing w:before="120" w:after="120"/>
        <w:rPr>
          <w:rFonts w:asciiTheme="majorHAnsi" w:hAnsiTheme="majorHAnsi" w:cstheme="majorHAnsi"/>
          <w:color w:val="000000" w:themeColor="text1"/>
        </w:rPr>
      </w:pPr>
    </w:p>
    <w:p w14:paraId="74E2F7CA" w14:textId="77777777"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Title: __________________________________________</w:t>
      </w:r>
      <w:r w:rsidR="00C43843" w:rsidRPr="00C31003">
        <w:rPr>
          <w:rFonts w:asciiTheme="majorHAnsi" w:hAnsiTheme="majorHAnsi" w:cstheme="majorHAnsi"/>
          <w:color w:val="000000" w:themeColor="text1"/>
        </w:rPr>
        <w:t>__</w:t>
      </w:r>
      <w:r w:rsidRPr="00C31003">
        <w:rPr>
          <w:rFonts w:asciiTheme="majorHAnsi" w:hAnsiTheme="majorHAnsi" w:cstheme="majorHAnsi"/>
          <w:color w:val="000000" w:themeColor="text1"/>
        </w:rPr>
        <w:t>________________________</w:t>
      </w:r>
      <w:r w:rsidR="00E36F6B" w:rsidRPr="00C31003">
        <w:rPr>
          <w:rFonts w:asciiTheme="majorHAnsi" w:hAnsiTheme="majorHAnsi" w:cstheme="majorHAnsi"/>
          <w:color w:val="000000" w:themeColor="text1"/>
        </w:rPr>
        <w:t>__</w:t>
      </w:r>
    </w:p>
    <w:p w14:paraId="4248F665" w14:textId="77777777" w:rsidR="00E47180" w:rsidRPr="00C31003" w:rsidRDefault="00E47180" w:rsidP="00526B35">
      <w:pPr>
        <w:spacing w:before="120" w:after="120"/>
        <w:rPr>
          <w:rFonts w:asciiTheme="majorHAnsi" w:hAnsiTheme="majorHAnsi" w:cstheme="majorHAnsi"/>
          <w:color w:val="000000" w:themeColor="text1"/>
        </w:rPr>
      </w:pPr>
    </w:p>
    <w:p w14:paraId="04215DD5" w14:textId="77777777"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Dated: _________________________________</w:t>
      </w:r>
      <w:r w:rsidR="00773732" w:rsidRPr="00C31003">
        <w:rPr>
          <w:rFonts w:asciiTheme="majorHAnsi" w:hAnsiTheme="majorHAnsi" w:cstheme="majorHAnsi"/>
          <w:color w:val="000000" w:themeColor="text1"/>
        </w:rPr>
        <w:t>__________</w:t>
      </w:r>
      <w:r w:rsidRPr="00C31003">
        <w:rPr>
          <w:rFonts w:asciiTheme="majorHAnsi" w:hAnsiTheme="majorHAnsi" w:cstheme="majorHAnsi"/>
          <w:color w:val="000000" w:themeColor="text1"/>
        </w:rPr>
        <w:t>___ at ________</w:t>
      </w:r>
      <w:r w:rsidR="00773732" w:rsidRPr="00C31003">
        <w:rPr>
          <w:rFonts w:asciiTheme="majorHAnsi" w:hAnsiTheme="majorHAnsi" w:cstheme="majorHAnsi"/>
          <w:color w:val="000000" w:themeColor="text1"/>
        </w:rPr>
        <w:t>_______</w:t>
      </w:r>
      <w:r w:rsidR="00E36F6B" w:rsidRPr="00C31003">
        <w:rPr>
          <w:rFonts w:asciiTheme="majorHAnsi" w:hAnsiTheme="majorHAnsi" w:cstheme="majorHAnsi"/>
          <w:color w:val="000000" w:themeColor="text1"/>
        </w:rPr>
        <w:t>___</w:t>
      </w:r>
      <w:r w:rsidRPr="00C31003">
        <w:rPr>
          <w:rFonts w:asciiTheme="majorHAnsi" w:hAnsiTheme="majorHAnsi" w:cstheme="majorHAnsi"/>
          <w:color w:val="000000" w:themeColor="text1"/>
        </w:rPr>
        <w:t>(time)</w:t>
      </w:r>
    </w:p>
    <w:p w14:paraId="0F195F64" w14:textId="77777777" w:rsidR="00E47180" w:rsidRPr="00C31003" w:rsidRDefault="00E47180" w:rsidP="00526B35">
      <w:pPr>
        <w:spacing w:before="120" w:after="120"/>
        <w:rPr>
          <w:rFonts w:asciiTheme="majorHAnsi" w:hAnsiTheme="majorHAnsi" w:cstheme="majorHAnsi"/>
          <w:color w:val="000000" w:themeColor="text1"/>
        </w:rPr>
      </w:pPr>
    </w:p>
    <w:p w14:paraId="5B6D3CD8" w14:textId="77777777" w:rsidR="00E47180" w:rsidRPr="00C31003" w:rsidRDefault="00E47180" w:rsidP="00526B35">
      <w:pPr>
        <w:spacing w:before="120" w:after="120"/>
        <w:rPr>
          <w:rFonts w:asciiTheme="majorHAnsi" w:hAnsiTheme="majorHAnsi" w:cstheme="majorHAnsi"/>
          <w:color w:val="000000" w:themeColor="text1"/>
        </w:rPr>
      </w:pPr>
    </w:p>
    <w:p w14:paraId="08C4092F" w14:textId="511CB94C"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Note: Fax to </w:t>
      </w:r>
      <w:r w:rsidR="0080182C">
        <w:rPr>
          <w:rFonts w:asciiTheme="majorHAnsi" w:hAnsiTheme="majorHAnsi" w:cstheme="majorHAnsi"/>
          <w:color w:val="000000" w:themeColor="text1"/>
        </w:rPr>
        <w:t>Chelan</w:t>
      </w:r>
      <w:r w:rsidRPr="00C31003">
        <w:rPr>
          <w:rFonts w:asciiTheme="majorHAnsi" w:hAnsiTheme="majorHAnsi" w:cstheme="majorHAnsi"/>
          <w:color w:val="000000" w:themeColor="text1"/>
        </w:rPr>
        <w:t xml:space="preserve"> County Emergency Management</w:t>
      </w:r>
      <w:r w:rsidR="004C3CB0">
        <w:rPr>
          <w:rFonts w:asciiTheme="majorHAnsi" w:hAnsiTheme="majorHAnsi" w:cstheme="majorHAnsi"/>
          <w:color w:val="000000" w:themeColor="text1"/>
        </w:rPr>
        <w:t>, 509-</w:t>
      </w:r>
      <w:r w:rsidR="007147AB">
        <w:rPr>
          <w:rFonts w:asciiTheme="majorHAnsi" w:hAnsiTheme="majorHAnsi" w:cstheme="majorHAnsi"/>
          <w:color w:val="000000" w:themeColor="text1"/>
        </w:rPr>
        <w:t>663-9911</w:t>
      </w:r>
      <w:r w:rsidR="00152973">
        <w:rPr>
          <w:rFonts w:asciiTheme="majorHAnsi" w:hAnsiTheme="majorHAnsi" w:cstheme="majorHAnsi"/>
          <w:color w:val="000000" w:themeColor="text1"/>
        </w:rPr>
        <w:t>,</w:t>
      </w:r>
      <w:r w:rsidR="00942165">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and Wash</w:t>
      </w:r>
      <w:r w:rsidR="007147AB">
        <w:rPr>
          <w:rFonts w:asciiTheme="majorHAnsi" w:hAnsiTheme="majorHAnsi" w:cstheme="majorHAnsi"/>
          <w:color w:val="000000" w:themeColor="text1"/>
        </w:rPr>
        <w:t>ington</w:t>
      </w:r>
      <w:r w:rsidRPr="00C31003">
        <w:rPr>
          <w:rFonts w:asciiTheme="majorHAnsi" w:hAnsiTheme="majorHAnsi" w:cstheme="majorHAnsi"/>
          <w:color w:val="000000" w:themeColor="text1"/>
        </w:rPr>
        <w:t xml:space="preserve"> State Emergency Management Division </w:t>
      </w:r>
      <w:r w:rsidR="002737E4" w:rsidRPr="00C31003">
        <w:rPr>
          <w:rFonts w:asciiTheme="majorHAnsi" w:hAnsiTheme="majorHAnsi" w:cstheme="majorHAnsi"/>
          <w:color w:val="000000" w:themeColor="text1"/>
        </w:rPr>
        <w:t xml:space="preserve">(CALL </w:t>
      </w:r>
      <w:r w:rsidR="00E47180" w:rsidRPr="00C31003">
        <w:rPr>
          <w:rFonts w:asciiTheme="majorHAnsi" w:hAnsiTheme="majorHAnsi" w:cstheme="majorHAnsi"/>
          <w:color w:val="000000" w:themeColor="text1"/>
        </w:rPr>
        <w:t xml:space="preserve">THE STATE EOC AT </w:t>
      </w:r>
      <w:r w:rsidR="002737E4" w:rsidRPr="00C31003">
        <w:rPr>
          <w:rFonts w:asciiTheme="majorHAnsi" w:hAnsiTheme="majorHAnsi" w:cstheme="majorHAnsi"/>
          <w:color w:val="000000" w:themeColor="text1"/>
        </w:rPr>
        <w:t>800-562-6108 TO GET THE APPROPRIATE FAX NUMBER)</w:t>
      </w:r>
    </w:p>
    <w:p w14:paraId="63A0F3F7" w14:textId="77777777" w:rsidR="00015ECD" w:rsidRPr="00C31003" w:rsidRDefault="00015ECD" w:rsidP="00526B35">
      <w:pPr>
        <w:spacing w:before="120" w:after="120"/>
        <w:rPr>
          <w:rFonts w:asciiTheme="majorHAnsi" w:eastAsia="Adobe Gothic Std B" w:hAnsiTheme="majorHAnsi" w:cstheme="majorHAnsi"/>
          <w:b/>
          <w:bCs/>
          <w:color w:val="000000" w:themeColor="text1"/>
        </w:rPr>
      </w:pPr>
      <w:r w:rsidRPr="00C31003">
        <w:rPr>
          <w:rFonts w:asciiTheme="majorHAnsi" w:hAnsiTheme="majorHAnsi" w:cstheme="majorHAnsi"/>
          <w:color w:val="000000" w:themeColor="text1"/>
        </w:rPr>
        <w:br w:type="page"/>
      </w:r>
    </w:p>
    <w:p w14:paraId="30BC24CC" w14:textId="77777777" w:rsidR="006451E3" w:rsidRPr="00C31003" w:rsidRDefault="008C6861" w:rsidP="00526B35">
      <w:pPr>
        <w:pStyle w:val="Heading1"/>
        <w:spacing w:before="120" w:after="120"/>
        <w:rPr>
          <w:rFonts w:asciiTheme="majorHAnsi" w:hAnsiTheme="majorHAnsi" w:cstheme="majorHAnsi"/>
          <w:color w:val="000000" w:themeColor="text1"/>
        </w:rPr>
      </w:pPr>
      <w:bookmarkStart w:id="25" w:name="_Toc391996232"/>
      <w:bookmarkStart w:id="26" w:name="_Toc393273229"/>
      <w:bookmarkStart w:id="27" w:name="_Toc393274171"/>
      <w:bookmarkStart w:id="28" w:name="_Toc393285361"/>
      <w:bookmarkStart w:id="29" w:name="_Toc514685129"/>
      <w:r w:rsidRPr="00C31003">
        <w:rPr>
          <w:rFonts w:asciiTheme="majorHAnsi" w:hAnsiTheme="majorHAnsi" w:cstheme="majorHAnsi"/>
          <w:color w:val="000000" w:themeColor="text1"/>
        </w:rPr>
        <w:lastRenderedPageBreak/>
        <w:t>4.0 Emergency</w:t>
      </w:r>
      <w:r w:rsidR="006451E3" w:rsidRPr="00C31003">
        <w:rPr>
          <w:rFonts w:asciiTheme="majorHAnsi" w:hAnsiTheme="majorHAnsi" w:cstheme="majorHAnsi"/>
          <w:color w:val="000000" w:themeColor="text1"/>
        </w:rPr>
        <w:t xml:space="preserve"> Response Levels</w:t>
      </w:r>
      <w:bookmarkEnd w:id="24"/>
      <w:bookmarkEnd w:id="25"/>
      <w:bookmarkEnd w:id="26"/>
      <w:bookmarkEnd w:id="27"/>
      <w:bookmarkEnd w:id="28"/>
      <w:bookmarkEnd w:id="29"/>
    </w:p>
    <w:p w14:paraId="3CDC6653" w14:textId="77777777" w:rsidR="00D40B77" w:rsidRDefault="00D40B77" w:rsidP="00526B35">
      <w:pPr>
        <w:spacing w:before="120" w:after="120"/>
        <w:rPr>
          <w:rFonts w:asciiTheme="majorHAnsi" w:hAnsiTheme="majorHAnsi" w:cstheme="majorHAnsi"/>
          <w:color w:val="000000" w:themeColor="text1"/>
        </w:rPr>
      </w:pPr>
    </w:p>
    <w:p w14:paraId="6E4E4B2D"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Any incident or series of incidents which require(s) the College to disengage resources from normal operations to provide extraordinary protection of life, property</w:t>
      </w:r>
      <w:r w:rsidR="00231CE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and/or operations shall constitute a campus emergency. The </w:t>
      </w:r>
      <w:r w:rsidR="00EF566C" w:rsidRPr="00C31003">
        <w:rPr>
          <w:rFonts w:asciiTheme="majorHAnsi" w:hAnsiTheme="majorHAnsi" w:cstheme="majorHAnsi"/>
          <w:color w:val="000000" w:themeColor="text1"/>
        </w:rPr>
        <w:t>MHP utilizes three</w:t>
      </w:r>
      <w:r w:rsidRPr="00C31003">
        <w:rPr>
          <w:rFonts w:asciiTheme="majorHAnsi" w:hAnsiTheme="majorHAnsi" w:cstheme="majorHAnsi"/>
          <w:color w:val="000000" w:themeColor="text1"/>
        </w:rPr>
        <w:t xml:space="preserve"> classifications that describe the estimated impact of an event on the operations of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and determine the College’s emergency response.</w:t>
      </w:r>
    </w:p>
    <w:p w14:paraId="4CA6F30F" w14:textId="77777777" w:rsidR="00E82013" w:rsidRPr="00C31003" w:rsidRDefault="00E82013" w:rsidP="00526B35">
      <w:pPr>
        <w:spacing w:before="120" w:after="120"/>
        <w:rPr>
          <w:rFonts w:asciiTheme="majorHAnsi" w:hAnsiTheme="majorHAnsi" w:cstheme="majorHAnsi"/>
          <w:color w:val="000000" w:themeColor="text1"/>
        </w:rPr>
      </w:pPr>
    </w:p>
    <w:p w14:paraId="3BC76E13" w14:textId="463E410F" w:rsidR="00EF566C" w:rsidRPr="00C31003" w:rsidRDefault="00EF566C" w:rsidP="00526B35">
      <w:pPr>
        <w:pStyle w:val="ListParagraph"/>
        <w:numPr>
          <w:ilvl w:val="0"/>
          <w:numId w:val="3"/>
        </w:numPr>
        <w:spacing w:before="120" w:after="120"/>
        <w:ind w:left="1080" w:hanging="108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Critical Incident:</w:t>
      </w:r>
      <w:r w:rsidRPr="00C31003">
        <w:rPr>
          <w:rFonts w:asciiTheme="majorHAnsi" w:hAnsiTheme="majorHAnsi" w:cstheme="majorHAnsi"/>
          <w:color w:val="000000" w:themeColor="text1"/>
        </w:rPr>
        <w:t xml:space="preserve"> Affect</w:t>
      </w:r>
      <w:r w:rsidR="00935499"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 xml:space="preserve"> a segment, subgroup</w:t>
      </w:r>
      <w:r w:rsidR="00231CE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or portion of the campus in a very significant </w:t>
      </w:r>
      <w:proofErr w:type="gramStart"/>
      <w:r w:rsidRPr="00C31003">
        <w:rPr>
          <w:rFonts w:asciiTheme="majorHAnsi" w:hAnsiTheme="majorHAnsi" w:cstheme="majorHAnsi"/>
          <w:color w:val="000000" w:themeColor="text1"/>
        </w:rPr>
        <w:t>way</w:t>
      </w:r>
      <w:r w:rsidR="00937B6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but</w:t>
      </w:r>
      <w:proofErr w:type="gramEnd"/>
      <w:r w:rsidRPr="00C31003">
        <w:rPr>
          <w:rFonts w:asciiTheme="majorHAnsi" w:hAnsiTheme="majorHAnsi" w:cstheme="majorHAnsi"/>
          <w:color w:val="000000" w:themeColor="text1"/>
        </w:rPr>
        <w:t xml:space="preserve"> do</w:t>
      </w:r>
      <w:r w:rsidR="00231CEF" w:rsidRPr="00C31003">
        <w:rPr>
          <w:rFonts w:asciiTheme="majorHAnsi" w:hAnsiTheme="majorHAnsi" w:cstheme="majorHAnsi"/>
          <w:color w:val="000000" w:themeColor="text1"/>
        </w:rPr>
        <w:t>es</w:t>
      </w:r>
      <w:r w:rsidRPr="00C31003">
        <w:rPr>
          <w:rFonts w:asciiTheme="majorHAnsi" w:hAnsiTheme="majorHAnsi" w:cstheme="majorHAnsi"/>
          <w:color w:val="000000" w:themeColor="text1"/>
        </w:rPr>
        <w:t xml:space="preserve"> not disrupt the </w:t>
      </w:r>
      <w:r w:rsidR="00937B6A" w:rsidRPr="00C31003">
        <w:rPr>
          <w:rFonts w:asciiTheme="majorHAnsi" w:hAnsiTheme="majorHAnsi" w:cstheme="majorHAnsi"/>
          <w:color w:val="000000" w:themeColor="text1"/>
        </w:rPr>
        <w:t>overall</w:t>
      </w:r>
      <w:r w:rsidRPr="00C31003">
        <w:rPr>
          <w:rFonts w:asciiTheme="majorHAnsi" w:hAnsiTheme="majorHAnsi" w:cstheme="majorHAnsi"/>
          <w:color w:val="000000" w:themeColor="text1"/>
        </w:rPr>
        <w:t xml:space="preserve"> normal operations of the college. Critical incidents tend to be managed by existing </w:t>
      </w:r>
      <w:r w:rsidR="00231CEF" w:rsidRPr="00C31003">
        <w:rPr>
          <w:rFonts w:asciiTheme="majorHAnsi" w:hAnsiTheme="majorHAnsi" w:cstheme="majorHAnsi"/>
          <w:color w:val="000000" w:themeColor="text1"/>
        </w:rPr>
        <w:t>on-</w:t>
      </w:r>
      <w:r w:rsidRPr="00C31003">
        <w:rPr>
          <w:rFonts w:asciiTheme="majorHAnsi" w:hAnsiTheme="majorHAnsi" w:cstheme="majorHAnsi"/>
          <w:color w:val="000000" w:themeColor="text1"/>
        </w:rPr>
        <w:t xml:space="preserve">campus resources. </w:t>
      </w:r>
      <w:r w:rsidR="00937B6A" w:rsidRPr="00C31003">
        <w:rPr>
          <w:rFonts w:asciiTheme="majorHAnsi" w:hAnsiTheme="majorHAnsi" w:cstheme="majorHAnsi"/>
          <w:color w:val="000000" w:themeColor="text1"/>
        </w:rPr>
        <w:t xml:space="preserve">It may </w:t>
      </w:r>
      <w:r w:rsidR="00E601FB">
        <w:rPr>
          <w:rFonts w:asciiTheme="majorHAnsi" w:hAnsiTheme="majorHAnsi" w:cstheme="majorHAnsi"/>
          <w:color w:val="000000" w:themeColor="text1"/>
        </w:rPr>
        <w:t>necessitate</w:t>
      </w:r>
      <w:r w:rsidR="00937B6A" w:rsidRPr="00C31003">
        <w:rPr>
          <w:rFonts w:asciiTheme="majorHAnsi" w:hAnsiTheme="majorHAnsi" w:cstheme="majorHAnsi"/>
          <w:color w:val="000000" w:themeColor="text1"/>
        </w:rPr>
        <w:t xml:space="preserve"> </w:t>
      </w:r>
      <w:r w:rsidR="00B26E89" w:rsidRPr="00C31003">
        <w:rPr>
          <w:rFonts w:asciiTheme="majorHAnsi" w:hAnsiTheme="majorHAnsi" w:cstheme="majorHAnsi"/>
          <w:color w:val="000000" w:themeColor="text1"/>
        </w:rPr>
        <w:t xml:space="preserve">the activation </w:t>
      </w:r>
      <w:r w:rsidR="00E601FB">
        <w:rPr>
          <w:rFonts w:asciiTheme="majorHAnsi" w:hAnsiTheme="majorHAnsi" w:cstheme="majorHAnsi"/>
          <w:color w:val="000000" w:themeColor="text1"/>
        </w:rPr>
        <w:t xml:space="preserve">of </w:t>
      </w:r>
      <w:r w:rsidR="00E27201" w:rsidRPr="00C31003">
        <w:rPr>
          <w:rFonts w:asciiTheme="majorHAnsi" w:hAnsiTheme="majorHAnsi" w:cstheme="majorHAnsi"/>
          <w:color w:val="000000" w:themeColor="text1"/>
        </w:rPr>
        <w:t xml:space="preserve">some or </w:t>
      </w:r>
      <w:r w:rsidR="00231CEF" w:rsidRPr="00C31003">
        <w:rPr>
          <w:rFonts w:asciiTheme="majorHAnsi" w:hAnsiTheme="majorHAnsi" w:cstheme="majorHAnsi"/>
          <w:color w:val="000000" w:themeColor="text1"/>
        </w:rPr>
        <w:t xml:space="preserve">all </w:t>
      </w:r>
      <w:r w:rsidR="00B26E89" w:rsidRPr="00C31003">
        <w:rPr>
          <w:rFonts w:asciiTheme="majorHAnsi" w:hAnsiTheme="majorHAnsi" w:cstheme="majorHAnsi"/>
          <w:color w:val="000000" w:themeColor="text1"/>
        </w:rPr>
        <w:t>emergency protocols. However, c</w:t>
      </w:r>
      <w:r w:rsidR="00E27201" w:rsidRPr="00C31003">
        <w:rPr>
          <w:rFonts w:asciiTheme="majorHAnsi" w:hAnsiTheme="majorHAnsi" w:cstheme="majorHAnsi"/>
          <w:color w:val="000000" w:themeColor="text1"/>
        </w:rPr>
        <w:t>ommon sense should prevail</w:t>
      </w:r>
      <w:r w:rsidR="00231CEF" w:rsidRPr="00C31003">
        <w:rPr>
          <w:rFonts w:asciiTheme="majorHAnsi" w:hAnsiTheme="majorHAnsi" w:cstheme="majorHAnsi"/>
          <w:color w:val="000000" w:themeColor="text1"/>
        </w:rPr>
        <w:t>,</w:t>
      </w:r>
      <w:r w:rsidR="00E27201" w:rsidRPr="00C31003">
        <w:rPr>
          <w:rFonts w:asciiTheme="majorHAnsi" w:hAnsiTheme="majorHAnsi" w:cstheme="majorHAnsi"/>
          <w:color w:val="000000" w:themeColor="text1"/>
        </w:rPr>
        <w:t xml:space="preserve"> and </w:t>
      </w:r>
      <w:r w:rsidR="00B26E89" w:rsidRPr="00C31003">
        <w:rPr>
          <w:rFonts w:asciiTheme="majorHAnsi" w:hAnsiTheme="majorHAnsi" w:cstheme="majorHAnsi"/>
          <w:color w:val="000000" w:themeColor="text1"/>
        </w:rPr>
        <w:t xml:space="preserve">any emergency protocol may be activated when deemed necessary. </w:t>
      </w:r>
      <w:r w:rsidRPr="00C31003">
        <w:rPr>
          <w:rFonts w:asciiTheme="majorHAnsi" w:hAnsiTheme="majorHAnsi" w:cstheme="majorHAnsi"/>
          <w:color w:val="000000" w:themeColor="text1"/>
        </w:rPr>
        <w:t>Examples include:</w:t>
      </w:r>
    </w:p>
    <w:p w14:paraId="6CD6B0C2" w14:textId="77777777" w:rsidR="00EF566C" w:rsidRPr="00C31003" w:rsidRDefault="00EF566C" w:rsidP="00763265">
      <w:pPr>
        <w:pStyle w:val="ListParagraph"/>
        <w:numPr>
          <w:ilvl w:val="0"/>
          <w:numId w:val="7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Suicide attempt</w:t>
      </w:r>
    </w:p>
    <w:p w14:paraId="0347E4DD" w14:textId="77777777" w:rsidR="00EF566C" w:rsidRPr="00C31003" w:rsidRDefault="00EF566C" w:rsidP="00763265">
      <w:pPr>
        <w:pStyle w:val="ListParagraph"/>
        <w:numPr>
          <w:ilvl w:val="0"/>
          <w:numId w:val="7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Sudden and unexpected death or serious injury of a student, staff/faculty member</w:t>
      </w:r>
      <w:r w:rsidR="00E27201" w:rsidRPr="00C31003">
        <w:rPr>
          <w:rFonts w:asciiTheme="majorHAnsi" w:hAnsiTheme="majorHAnsi" w:cstheme="majorHAnsi"/>
          <w:color w:val="000000" w:themeColor="text1"/>
        </w:rPr>
        <w:t xml:space="preserve"> or administrator</w:t>
      </w:r>
    </w:p>
    <w:p w14:paraId="7823926D" w14:textId="77777777" w:rsidR="00EF566C" w:rsidRPr="00C31003" w:rsidRDefault="00EF566C" w:rsidP="00763265">
      <w:pPr>
        <w:pStyle w:val="ListParagraph"/>
        <w:numPr>
          <w:ilvl w:val="0"/>
          <w:numId w:val="7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Small facility fire</w:t>
      </w:r>
    </w:p>
    <w:p w14:paraId="07B55CE2" w14:textId="77777777" w:rsidR="00935499" w:rsidRPr="00C31003" w:rsidRDefault="00935499" w:rsidP="00763265">
      <w:pPr>
        <w:pStyle w:val="ListParagraph"/>
        <w:numPr>
          <w:ilvl w:val="0"/>
          <w:numId w:val="7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Major on-campus crime (especially those which meet Clery Act reporting criteria)</w:t>
      </w:r>
    </w:p>
    <w:p w14:paraId="53B90944" w14:textId="2DBA0D10" w:rsidR="00935499" w:rsidRPr="00C31003" w:rsidRDefault="00935499" w:rsidP="00526B35">
      <w:pPr>
        <w:pStyle w:val="ListParagraph"/>
        <w:numPr>
          <w:ilvl w:val="0"/>
          <w:numId w:val="3"/>
        </w:numPr>
        <w:spacing w:before="120" w:after="120"/>
        <w:ind w:left="1080" w:hanging="108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Campus Emergency:</w:t>
      </w:r>
      <w:r w:rsidRPr="00C31003">
        <w:rPr>
          <w:rFonts w:asciiTheme="majorHAnsi" w:hAnsiTheme="majorHAnsi" w:cstheme="majorHAnsi"/>
          <w:color w:val="000000" w:themeColor="text1"/>
        </w:rPr>
        <w:t xml:space="preserve"> An incident which disrupts the orderly operation of the college or its mission. </w:t>
      </w:r>
      <w:r w:rsidR="00937B6A" w:rsidRPr="00C31003">
        <w:rPr>
          <w:rFonts w:asciiTheme="majorHAnsi" w:hAnsiTheme="majorHAnsi" w:cstheme="majorHAnsi"/>
          <w:color w:val="000000" w:themeColor="text1"/>
        </w:rPr>
        <w:t xml:space="preserve">These </w:t>
      </w:r>
      <w:r w:rsidR="00CF195F" w:rsidRPr="00C31003">
        <w:rPr>
          <w:rFonts w:asciiTheme="majorHAnsi" w:hAnsiTheme="majorHAnsi" w:cstheme="majorHAnsi"/>
          <w:color w:val="000000" w:themeColor="text1"/>
        </w:rPr>
        <w:t>types</w:t>
      </w:r>
      <w:r w:rsidR="00937B6A" w:rsidRPr="00C31003">
        <w:rPr>
          <w:rFonts w:asciiTheme="majorHAnsi" w:hAnsiTheme="majorHAnsi" w:cstheme="majorHAnsi"/>
          <w:color w:val="000000" w:themeColor="text1"/>
        </w:rPr>
        <w:t xml:space="preserve"> of </w:t>
      </w:r>
      <w:r w:rsidR="00CF195F" w:rsidRPr="00C31003">
        <w:rPr>
          <w:rFonts w:asciiTheme="majorHAnsi" w:hAnsiTheme="majorHAnsi" w:cstheme="majorHAnsi"/>
          <w:color w:val="000000" w:themeColor="text1"/>
        </w:rPr>
        <w:t>emergency</w:t>
      </w:r>
      <w:r w:rsidR="00937B6A" w:rsidRPr="00C31003">
        <w:rPr>
          <w:rFonts w:asciiTheme="majorHAnsi" w:hAnsiTheme="majorHAnsi" w:cstheme="majorHAnsi"/>
          <w:color w:val="000000" w:themeColor="text1"/>
        </w:rPr>
        <w:t xml:space="preserve"> situations</w:t>
      </w:r>
      <w:r w:rsidRPr="00C31003">
        <w:rPr>
          <w:rFonts w:asciiTheme="majorHAnsi" w:hAnsiTheme="majorHAnsi" w:cstheme="majorHAnsi"/>
          <w:color w:val="000000" w:themeColor="text1"/>
        </w:rPr>
        <w:t xml:space="preserve"> </w:t>
      </w:r>
      <w:r w:rsidR="00937B6A" w:rsidRPr="00C31003">
        <w:rPr>
          <w:rFonts w:asciiTheme="majorHAnsi" w:hAnsiTheme="majorHAnsi" w:cstheme="majorHAnsi"/>
          <w:color w:val="000000" w:themeColor="text1"/>
        </w:rPr>
        <w:t xml:space="preserve">require </w:t>
      </w:r>
      <w:r w:rsidRPr="00C31003">
        <w:rPr>
          <w:rFonts w:asciiTheme="majorHAnsi" w:hAnsiTheme="majorHAnsi" w:cstheme="majorHAnsi"/>
          <w:color w:val="000000" w:themeColor="text1"/>
        </w:rPr>
        <w:t xml:space="preserve">an institution-wide response to address multiple issues. The incident will likely </w:t>
      </w:r>
      <w:r w:rsidR="00CF195F" w:rsidRPr="00C31003">
        <w:rPr>
          <w:rFonts w:asciiTheme="majorHAnsi" w:hAnsiTheme="majorHAnsi" w:cstheme="majorHAnsi"/>
          <w:color w:val="000000" w:themeColor="text1"/>
        </w:rPr>
        <w:t>affect</w:t>
      </w:r>
      <w:r w:rsidRPr="00C31003">
        <w:rPr>
          <w:rFonts w:asciiTheme="majorHAnsi" w:hAnsiTheme="majorHAnsi" w:cstheme="majorHAnsi"/>
          <w:color w:val="000000" w:themeColor="text1"/>
        </w:rPr>
        <w:t xml:space="preserve"> all facets of the </w:t>
      </w:r>
      <w:r w:rsidR="00F7161B" w:rsidRPr="00C31003">
        <w:rPr>
          <w:rFonts w:asciiTheme="majorHAnsi" w:hAnsiTheme="majorHAnsi" w:cstheme="majorHAnsi"/>
          <w:color w:val="000000" w:themeColor="text1"/>
        </w:rPr>
        <w:t>college and</w:t>
      </w:r>
      <w:r w:rsidRPr="00C31003">
        <w:rPr>
          <w:rFonts w:asciiTheme="majorHAnsi" w:hAnsiTheme="majorHAnsi" w:cstheme="majorHAnsi"/>
          <w:color w:val="000000" w:themeColor="text1"/>
        </w:rPr>
        <w:t xml:space="preserve"> will likely require </w:t>
      </w:r>
      <w:r w:rsidR="00231CEF" w:rsidRPr="00C31003">
        <w:rPr>
          <w:rFonts w:asciiTheme="majorHAnsi" w:hAnsiTheme="majorHAnsi" w:cstheme="majorHAnsi"/>
          <w:color w:val="000000" w:themeColor="text1"/>
        </w:rPr>
        <w:t>a</w:t>
      </w:r>
      <w:r w:rsidRPr="00C31003">
        <w:rPr>
          <w:rFonts w:asciiTheme="majorHAnsi" w:hAnsiTheme="majorHAnsi" w:cstheme="majorHAnsi"/>
          <w:color w:val="000000" w:themeColor="text1"/>
        </w:rPr>
        <w:t xml:space="preserve"> response from outside resources. The decision to </w:t>
      </w:r>
      <w:proofErr w:type="gramStart"/>
      <w:r w:rsidRPr="00C31003">
        <w:rPr>
          <w:rFonts w:asciiTheme="majorHAnsi" w:hAnsiTheme="majorHAnsi" w:cstheme="majorHAnsi"/>
          <w:color w:val="000000" w:themeColor="text1"/>
        </w:rPr>
        <w:t>close down</w:t>
      </w:r>
      <w:proofErr w:type="gramEnd"/>
      <w:r w:rsidRPr="00C31003">
        <w:rPr>
          <w:rFonts w:asciiTheme="majorHAnsi" w:hAnsiTheme="majorHAnsi" w:cstheme="majorHAnsi"/>
          <w:color w:val="000000" w:themeColor="text1"/>
        </w:rPr>
        <w:t xml:space="preserve"> the college for a period of time is a benchmark of a Campus Emergency. </w:t>
      </w:r>
      <w:r w:rsidR="00937B6A" w:rsidRPr="00C31003">
        <w:rPr>
          <w:rFonts w:asciiTheme="majorHAnsi" w:hAnsiTheme="majorHAnsi" w:cstheme="majorHAnsi"/>
          <w:color w:val="000000" w:themeColor="text1"/>
        </w:rPr>
        <w:t xml:space="preserve">This type of emergency could </w:t>
      </w:r>
      <w:r w:rsidR="00B26E89" w:rsidRPr="00C31003">
        <w:rPr>
          <w:rFonts w:asciiTheme="majorHAnsi" w:hAnsiTheme="majorHAnsi" w:cstheme="majorHAnsi"/>
          <w:color w:val="000000" w:themeColor="text1"/>
        </w:rPr>
        <w:t>necessitate the activation of all emergency protocols</w:t>
      </w:r>
      <w:r w:rsidR="00937B6A" w:rsidRPr="00C31003">
        <w:rPr>
          <w:rFonts w:asciiTheme="majorHAnsi" w:hAnsiTheme="majorHAnsi" w:cstheme="majorHAnsi"/>
          <w:color w:val="000000" w:themeColor="text1"/>
        </w:rPr>
        <w:t>, such as</w:t>
      </w:r>
      <w:r w:rsidR="00F7161B">
        <w:rPr>
          <w:rFonts w:asciiTheme="majorHAnsi" w:hAnsiTheme="majorHAnsi" w:cstheme="majorHAnsi"/>
          <w:color w:val="000000" w:themeColor="text1"/>
        </w:rPr>
        <w:t>:</w:t>
      </w:r>
    </w:p>
    <w:p w14:paraId="7CA55442" w14:textId="77777777" w:rsidR="00935499" w:rsidRPr="00C31003" w:rsidRDefault="00935499"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Severe weather</w:t>
      </w:r>
    </w:p>
    <w:p w14:paraId="6D9E7105" w14:textId="77777777" w:rsidR="00935499" w:rsidRPr="00C31003" w:rsidRDefault="00935499"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Major violence</w:t>
      </w:r>
      <w:r w:rsidR="00231CE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such as an active shooter on campus</w:t>
      </w:r>
    </w:p>
    <w:p w14:paraId="7262AF32" w14:textId="77777777" w:rsidR="00935499" w:rsidRPr="00C31003" w:rsidRDefault="00935499"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Major facility fire</w:t>
      </w:r>
    </w:p>
    <w:p w14:paraId="4EE7FE09" w14:textId="77777777" w:rsidR="00B26E89" w:rsidRPr="00C31003" w:rsidRDefault="00B26E89"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Hazardous materials incident</w:t>
      </w:r>
    </w:p>
    <w:p w14:paraId="35097643" w14:textId="77777777" w:rsidR="00B26E89" w:rsidRPr="00C31003" w:rsidRDefault="00231CEF"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On-</w:t>
      </w:r>
      <w:r w:rsidR="00B26E89" w:rsidRPr="00C31003">
        <w:rPr>
          <w:rFonts w:asciiTheme="majorHAnsi" w:hAnsiTheme="majorHAnsi" w:cstheme="majorHAnsi"/>
          <w:color w:val="000000" w:themeColor="text1"/>
        </w:rPr>
        <w:t>campus mass illness (food poisoning, meningitis)</w:t>
      </w:r>
    </w:p>
    <w:p w14:paraId="470ABDC2" w14:textId="77777777" w:rsidR="00935499" w:rsidRPr="00C31003" w:rsidRDefault="00935499" w:rsidP="00526B35">
      <w:pPr>
        <w:pStyle w:val="ListParagraph"/>
        <w:numPr>
          <w:ilvl w:val="0"/>
          <w:numId w:val="3"/>
        </w:numPr>
        <w:spacing w:before="120" w:after="120"/>
        <w:ind w:left="1080" w:hanging="108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Disaster:</w:t>
      </w:r>
      <w:r w:rsidRPr="00C31003">
        <w:rPr>
          <w:rFonts w:asciiTheme="majorHAnsi" w:hAnsiTheme="majorHAnsi" w:cstheme="majorHAnsi"/>
          <w:color w:val="000000" w:themeColor="text1"/>
        </w:rPr>
        <w:t xml:space="preserve"> A crisis with major impacts well beyond the borders of the campus. Disasters disrupt </w:t>
      </w:r>
      <w:r w:rsidR="00B26E89" w:rsidRPr="00C31003">
        <w:rPr>
          <w:rFonts w:asciiTheme="majorHAnsi" w:hAnsiTheme="majorHAnsi" w:cstheme="majorHAnsi"/>
          <w:color w:val="000000" w:themeColor="text1"/>
        </w:rPr>
        <w:t>the operations of the college and the outside community, region</w:t>
      </w:r>
      <w:r w:rsidR="00231CEF" w:rsidRPr="00C31003">
        <w:rPr>
          <w:rFonts w:asciiTheme="majorHAnsi" w:hAnsiTheme="majorHAnsi" w:cstheme="majorHAnsi"/>
          <w:color w:val="000000" w:themeColor="text1"/>
        </w:rPr>
        <w:t>,</w:t>
      </w:r>
      <w:r w:rsidR="00B26E89" w:rsidRPr="00C31003">
        <w:rPr>
          <w:rFonts w:asciiTheme="majorHAnsi" w:hAnsiTheme="majorHAnsi" w:cstheme="majorHAnsi"/>
          <w:color w:val="000000" w:themeColor="text1"/>
        </w:rPr>
        <w:t xml:space="preserve"> or nation. Resources </w:t>
      </w:r>
      <w:r w:rsidR="00937B6A" w:rsidRPr="00C31003">
        <w:rPr>
          <w:rFonts w:asciiTheme="majorHAnsi" w:hAnsiTheme="majorHAnsi" w:cstheme="majorHAnsi"/>
          <w:color w:val="000000" w:themeColor="text1"/>
        </w:rPr>
        <w:t xml:space="preserve">which </w:t>
      </w:r>
      <w:r w:rsidR="00B26E89" w:rsidRPr="00C31003">
        <w:rPr>
          <w:rFonts w:asciiTheme="majorHAnsi" w:hAnsiTheme="majorHAnsi" w:cstheme="majorHAnsi"/>
          <w:color w:val="000000" w:themeColor="text1"/>
        </w:rPr>
        <w:t xml:space="preserve">the college may typically have </w:t>
      </w:r>
      <w:r w:rsidR="00CF195F" w:rsidRPr="00C31003">
        <w:rPr>
          <w:rFonts w:asciiTheme="majorHAnsi" w:hAnsiTheme="majorHAnsi" w:cstheme="majorHAnsi"/>
          <w:color w:val="000000" w:themeColor="text1"/>
        </w:rPr>
        <w:t>available may</w:t>
      </w:r>
      <w:r w:rsidR="00B26E89" w:rsidRPr="00C31003">
        <w:rPr>
          <w:rFonts w:asciiTheme="majorHAnsi" w:hAnsiTheme="majorHAnsi" w:cstheme="majorHAnsi"/>
          <w:color w:val="000000" w:themeColor="text1"/>
        </w:rPr>
        <w:t xml:space="preserve"> be unavailable due to being deployed elsewhere. Will necessitate the activation of all emergency protocols</w:t>
      </w:r>
      <w:r w:rsidR="00937B6A" w:rsidRPr="00C31003">
        <w:rPr>
          <w:rFonts w:asciiTheme="majorHAnsi" w:hAnsiTheme="majorHAnsi" w:cstheme="majorHAnsi"/>
          <w:color w:val="000000" w:themeColor="text1"/>
        </w:rPr>
        <w:t>, such as</w:t>
      </w:r>
      <w:r w:rsidR="00B26E89" w:rsidRPr="00C31003">
        <w:rPr>
          <w:rFonts w:asciiTheme="majorHAnsi" w:hAnsiTheme="majorHAnsi" w:cstheme="majorHAnsi"/>
          <w:color w:val="000000" w:themeColor="text1"/>
        </w:rPr>
        <w:t>:</w:t>
      </w:r>
    </w:p>
    <w:p w14:paraId="021E9804" w14:textId="77777777" w:rsidR="00B26E89" w:rsidRPr="00C31003" w:rsidRDefault="00B26E89" w:rsidP="00763265">
      <w:pPr>
        <w:pStyle w:val="ListParagraph"/>
        <w:numPr>
          <w:ilvl w:val="0"/>
          <w:numId w:val="7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Major earthquake</w:t>
      </w:r>
    </w:p>
    <w:p w14:paraId="6ABA9171" w14:textId="77777777" w:rsidR="00B26E89" w:rsidRPr="00C31003" w:rsidRDefault="00B26E89" w:rsidP="00763265">
      <w:pPr>
        <w:pStyle w:val="ListParagraph"/>
        <w:numPr>
          <w:ilvl w:val="0"/>
          <w:numId w:val="7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Tornado causing major damage</w:t>
      </w:r>
    </w:p>
    <w:p w14:paraId="126A7A8A" w14:textId="77777777" w:rsidR="00B26E89" w:rsidRPr="00C31003" w:rsidRDefault="00B26E89" w:rsidP="00763265">
      <w:pPr>
        <w:pStyle w:val="ListParagraph"/>
        <w:numPr>
          <w:ilvl w:val="0"/>
          <w:numId w:val="7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Biological, chemical</w:t>
      </w:r>
      <w:r w:rsidR="00231CE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or radiological attack</w:t>
      </w:r>
    </w:p>
    <w:p w14:paraId="19EBCC7D" w14:textId="77777777" w:rsidR="00B26E89" w:rsidRPr="00C31003" w:rsidRDefault="00B26E89" w:rsidP="00526B35">
      <w:pPr>
        <w:pStyle w:val="ListParagraph"/>
        <w:spacing w:before="120" w:after="120"/>
        <w:ind w:left="1080"/>
        <w:contextualSpacing w:val="0"/>
        <w:rPr>
          <w:rFonts w:asciiTheme="majorHAnsi" w:hAnsiTheme="majorHAnsi" w:cstheme="majorHAnsi"/>
          <w:color w:val="000000" w:themeColor="text1"/>
        </w:rPr>
      </w:pPr>
    </w:p>
    <w:p w14:paraId="06108E69" w14:textId="77777777" w:rsidR="00DA40E8" w:rsidRPr="00C31003" w:rsidRDefault="00DA40E8">
      <w:pPr>
        <w:spacing w:line="300" w:lineRule="auto"/>
        <w:rPr>
          <w:rFonts w:asciiTheme="majorHAnsi" w:eastAsiaTheme="majorEastAsia" w:hAnsiTheme="majorHAnsi" w:cstheme="majorHAnsi"/>
          <w:b/>
          <w:smallCaps/>
          <w:color w:val="000000" w:themeColor="text1"/>
          <w:sz w:val="36"/>
          <w:szCs w:val="40"/>
        </w:rPr>
      </w:pPr>
      <w:bookmarkStart w:id="30" w:name="_Toc332283669"/>
      <w:bookmarkStart w:id="31" w:name="_Toc391996233"/>
      <w:bookmarkStart w:id="32" w:name="_Toc393273230"/>
      <w:bookmarkStart w:id="33" w:name="_Toc393274172"/>
      <w:bookmarkStart w:id="34" w:name="_Toc393285362"/>
      <w:r w:rsidRPr="00C31003">
        <w:rPr>
          <w:rFonts w:asciiTheme="majorHAnsi" w:hAnsiTheme="majorHAnsi" w:cstheme="majorHAnsi"/>
          <w:color w:val="000000" w:themeColor="text1"/>
        </w:rPr>
        <w:br w:type="page"/>
      </w:r>
    </w:p>
    <w:p w14:paraId="4434120F" w14:textId="77777777" w:rsidR="006451E3" w:rsidRPr="00C31003" w:rsidRDefault="00B67F53" w:rsidP="00526B35">
      <w:pPr>
        <w:pStyle w:val="Heading1"/>
        <w:spacing w:before="120" w:after="120"/>
        <w:rPr>
          <w:rFonts w:asciiTheme="majorHAnsi" w:hAnsiTheme="majorHAnsi" w:cstheme="majorHAnsi"/>
          <w:color w:val="000000" w:themeColor="text1"/>
        </w:rPr>
      </w:pPr>
      <w:bookmarkStart w:id="35" w:name="_Toc514685130"/>
      <w:r>
        <w:rPr>
          <w:rFonts w:asciiTheme="majorHAnsi" w:hAnsiTheme="majorHAnsi" w:cstheme="majorHAnsi"/>
          <w:noProof/>
          <w:color w:val="000000" w:themeColor="text1"/>
        </w:rPr>
        <w:lastRenderedPageBreak/>
        <mc:AlternateContent>
          <mc:Choice Requires="wpi">
            <w:drawing>
              <wp:anchor distT="0" distB="0" distL="114300" distR="114300" simplePos="0" relativeHeight="251663360" behindDoc="0" locked="0" layoutInCell="1" allowOverlap="1" wp14:anchorId="1C89822A" wp14:editId="62534D7D">
                <wp:simplePos x="0" y="0"/>
                <wp:positionH relativeFrom="column">
                  <wp:posOffset>-2781150</wp:posOffset>
                </wp:positionH>
                <wp:positionV relativeFrom="paragraph">
                  <wp:posOffset>-466785</wp:posOffset>
                </wp:positionV>
                <wp:extent cx="360" cy="360"/>
                <wp:effectExtent l="57150" t="57150" r="57150" b="57150"/>
                <wp:wrapNone/>
                <wp:docPr id="15" name="Ink 15"/>
                <wp:cNvGraphicFramePr/>
                <a:graphic xmlns:a="http://schemas.openxmlformats.org/drawingml/2006/main">
                  <a:graphicData uri="http://schemas.microsoft.com/office/word/2010/wordprocessingInk">
                    <w14:contentPart bwMode="auto" r:id="rId12">
                      <w14:nvContentPartPr>
                        <w14:cNvContentPartPr/>
                      </w14:nvContentPartPr>
                      <w14:xfrm>
                        <a:off x="0" y="0"/>
                        <a:ext cx="360" cy="360"/>
                      </w14:xfrm>
                    </w14:contentPart>
                  </a:graphicData>
                </a:graphic>
              </wp:anchor>
            </w:drawing>
          </mc:Choice>
          <mc:Fallback>
            <w:pict>
              <v:shapetype w14:anchorId="706AC144"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nk 15" o:spid="_x0000_s1026" type="#_x0000_t75" style="position:absolute;margin-left:-219.95pt;margin-top:-37.7pt;width:1.95pt;height:1.95pt;z-index:2516633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57f6BsAQAABwMAAA4AAABkcnMvZTJvRG9jLnhtbJxSy27CMBC8V+o/&#10;WL4XJxQhFBE4FFXi0JZD+wGuYxOrsTdaGwJ/303Cs1VViYu1npVnZ3Y8ne9cxbYagwWf83SQcKa9&#10;gsL6dc4/3p8fJpyFKH0hK/A653sd+Hx2fzdt6kwPoYSq0MiIxIesqXNexlhnQgRVaifDAGrtqWkA&#10;nYx0xbUoUDbE7ioxTJKxaACLGkHpEAhd9E0+6/iN0Sq+GRN0ZBWpSycT0hdPFVI1HI4I+zxWYjaV&#10;2RplXVp1kCVvUOWk9STiRLWQUbIN2l9UziqEACYOFDgBxlilO0/kLk1+uFv6r9ZZOlIbzBT4qH1c&#10;SYzH/XWNW0a4ilbQvEBBCclNBH5gpAX9H0gvegFq40hPnwrqSkb6EqG0deAMM1vkHJdFetbvt09n&#10;Bys8+3q9blAi4mD5ryc7g65dNilhu5xTnvv27LLUu8gUgY9jghXhbXHB2b89TrhYKo29iu/y3kq6&#10;+L+zbwAAAP//AwBQSwMEFAAGAAgAAAAhADvg9zHIAQAAcAQAABAAAABkcnMvaW5rL2luazEueG1s&#10;nFPRipwwFH0v9B9C+jyamEGtrLMPpQuFFkp3FtpHVzNjWE2GJI4zf99rdDIudWC3CKJJzrn3nHty&#10;d39qG3Tk2gglc0wDghGXpaqE3Of4afuwSjEytpBV0SjJc3zmBt9vPn64E/KlbTJ4I2CQZvhqmxzX&#10;1h6yMOz7PuhZoPQ+jAhh4Tf58uM73kyoiu+EFBZKmstSqaTlJzuQZaLKcWlPxJ8H7kfV6ZL77WFF&#10;l9cTVhclf1C6LaxnrAspeYNk0ULfvzGy5wN8CKiz5xqjtjjlmKVrUNxBMwZqtjhcRv9ZRlOSvgW9&#10;XUZHAV0n6/TrZ99AxY9DB6HzMrut6adWB66t4Ff7RrHTxhmV47/TPRqguVFNN3iO0bFoOrAiiQJG&#10;YwYTngyg4YIF/3KCGzc5WRzQiKzfSwkW3aSkM7LXDk0q53ZM3vnEXOZpRcshx+3BR8gamN2w/Gi1&#10;S3tEaLoibMXoNiIZSzKWgpZkNpEppBfOZ92Z2vM962sc3Y43blTWi8rW3nsSkDiOEy9tbvwSuuZi&#10;X9v/hu+E3aovnT5yT0FnwlxFH7yF6+myiCb9v/gux5/cDUUOOS44AwiC51WCPS3MZPMXAAD//wMA&#10;UEsDBBQABgAIAAAAIQDlPg6A4AAAAA0BAAAPAAAAZHJzL2Rvd25yZXYueG1sTI/NboMwEITvlfoO&#10;1lbqLTEh5AeKiapIUc8lrareHLwBFLxG2An07bs5tbfd2dHsN/lusp244eBbRwoW8wgEUuVMS7WC&#10;j+NhtgXhgyajO0eo4Ac97IrHh1xnxo30jrcy1IJDyGdaQRNCn0npqwat9nPXI/Ht7AarA69DLc2g&#10;Rw63nYyjaC2tbok/NLrHfYPVpbxaBXE5vh28+donQ59Gn98be1mOsVLPT9PrC4iAU/gzwx2f0aFg&#10;ppO7kvGiUzBLlmnKXp42qwQEW1hac7/TXVqsQBa5/N+i+AUAAP//AwBQSwMEFAAGAAgAAAAhAHkY&#10;vJ2/AAAAIQEAABkAAABkcnMvX3JlbHMvZTJvRG9jLnhtbC5yZWxzhM+xasQwDAbgvdB3MNobJR3K&#10;UeJkOQ6ylhRuNY6SmMSysZzSe/t67MHBDRqE0PdLbf/rd/VDSVxgDU1VgyK2YXK8aPgeL28nUJIN&#10;T2YPTBpuJNB3ry/tF+0mlyVZXRRVFBYNa87xE1HsSt5IFSJxmcwheZNLmxaMxm5mIXyv6w9M/w3o&#10;7kw1TBrSMDWgxlssyc/tMM/O0jnYwxPnBxFoD8nBX/1eUJMWyhocb1iqqcqhgF2Ld491fwAAAP//&#10;AwBQSwECLQAUAAYACAAAACEAmzMnNwwBAAAtAgAAEwAAAAAAAAAAAAAAAAAAAAAAW0NvbnRlbnRf&#10;VHlwZXNdLnhtbFBLAQItABQABgAIAAAAIQA4/SH/1gAAAJQBAAALAAAAAAAAAAAAAAAAAD0BAABf&#10;cmVscy8ucmVsc1BLAQItABQABgAIAAAAIQCee3+gbAEAAAcDAAAOAAAAAAAAAAAAAAAAADwCAABk&#10;cnMvZTJvRG9jLnhtbFBLAQItABQABgAIAAAAIQA74PcxyAEAAHAEAAAQAAAAAAAAAAAAAAAAANQD&#10;AABkcnMvaW5rL2luazEueG1sUEsBAi0AFAAGAAgAAAAhAOU+DoDgAAAADQEAAA8AAAAAAAAAAAAA&#10;AAAAygUAAGRycy9kb3ducmV2LnhtbFBLAQItABQABgAIAAAAIQB5GLydvwAAACEBAAAZAAAAAAAA&#10;AAAAAAAAANcGAABkcnMvX3JlbHMvZTJvRG9jLnhtbC5yZWxzUEsFBgAAAAAGAAYAeAEAAM0HAAAA&#10;AA==&#10;">
                <v:imagedata r:id="rId13" o:title=""/>
              </v:shape>
            </w:pict>
          </mc:Fallback>
        </mc:AlternateContent>
      </w:r>
      <w:r w:rsidR="008C6861" w:rsidRPr="00C31003">
        <w:rPr>
          <w:rFonts w:asciiTheme="majorHAnsi" w:hAnsiTheme="majorHAnsi" w:cstheme="majorHAnsi"/>
          <w:color w:val="000000" w:themeColor="text1"/>
        </w:rPr>
        <w:t>5.0 Communications</w:t>
      </w:r>
      <w:r w:rsidR="006451E3" w:rsidRPr="00C31003">
        <w:rPr>
          <w:rFonts w:asciiTheme="majorHAnsi" w:hAnsiTheme="majorHAnsi" w:cstheme="majorHAnsi"/>
          <w:color w:val="000000" w:themeColor="text1"/>
        </w:rPr>
        <w:t xml:space="preserve"> Networks</w:t>
      </w:r>
      <w:bookmarkEnd w:id="30"/>
      <w:bookmarkEnd w:id="31"/>
      <w:bookmarkEnd w:id="32"/>
      <w:bookmarkEnd w:id="33"/>
      <w:bookmarkEnd w:id="34"/>
      <w:bookmarkEnd w:id="35"/>
    </w:p>
    <w:p w14:paraId="1CA5A0F8" w14:textId="77777777" w:rsidR="0023319D" w:rsidRPr="00C31003" w:rsidRDefault="0023319D" w:rsidP="0023319D">
      <w:pPr>
        <w:rPr>
          <w:rFonts w:asciiTheme="majorHAnsi" w:hAnsiTheme="majorHAnsi" w:cstheme="majorHAnsi"/>
        </w:rPr>
      </w:pPr>
    </w:p>
    <w:p w14:paraId="191D0391"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In an emergency, information will be disseminated to the College community and external public in a timely and accurate manner. The means of dissemination and specific details will vary on a case-by</w:t>
      </w:r>
      <w:r w:rsidR="00937B6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case basis depending on the nature of the incident.</w:t>
      </w:r>
    </w:p>
    <w:p w14:paraId="091E915E" w14:textId="77777777" w:rsidR="001F452A"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942165">
        <w:rPr>
          <w:rFonts w:asciiTheme="majorHAnsi" w:hAnsiTheme="majorHAnsi" w:cstheme="majorHAnsi"/>
          <w:color w:val="000000" w:themeColor="text1"/>
        </w:rPr>
        <w:t>Communications Manager</w:t>
      </w:r>
      <w:r w:rsidRPr="00C31003">
        <w:rPr>
          <w:rFonts w:asciiTheme="majorHAnsi" w:hAnsiTheme="majorHAnsi" w:cstheme="majorHAnsi"/>
          <w:color w:val="000000" w:themeColor="text1"/>
        </w:rPr>
        <w:t xml:space="preserve"> is responsible for all means of internal and external communications related to an emergency incident. This includes drafting and disseminating messages</w:t>
      </w:r>
      <w:r w:rsidR="001F452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in coordination with other College offices. The primary forms of distribution are</w:t>
      </w:r>
      <w:r w:rsidR="0023319D" w:rsidRPr="00C31003">
        <w:rPr>
          <w:rFonts w:asciiTheme="majorHAnsi" w:hAnsiTheme="majorHAnsi" w:cstheme="majorHAnsi"/>
          <w:color w:val="000000" w:themeColor="text1"/>
        </w:rPr>
        <w:t>:</w:t>
      </w:r>
      <w:r w:rsidR="001F452A" w:rsidRPr="00C31003">
        <w:rPr>
          <w:rFonts w:asciiTheme="majorHAnsi" w:hAnsiTheme="majorHAnsi" w:cstheme="majorHAnsi"/>
          <w:color w:val="000000" w:themeColor="text1"/>
        </w:rPr>
        <w:t xml:space="preserve"> </w:t>
      </w:r>
    </w:p>
    <w:p w14:paraId="74BB85C2" w14:textId="77777777" w:rsidR="006451E3" w:rsidRDefault="00A578BC" w:rsidP="00763265">
      <w:pPr>
        <w:pStyle w:val="ListParagraph"/>
        <w:numPr>
          <w:ilvl w:val="0"/>
          <w:numId w:val="60"/>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RAVE ALERT</w:t>
      </w:r>
      <w:r w:rsidR="006451E3" w:rsidRPr="00C31003">
        <w:rPr>
          <w:rFonts w:asciiTheme="majorHAnsi" w:hAnsiTheme="majorHAnsi" w:cstheme="majorHAnsi"/>
          <w:color w:val="000000" w:themeColor="text1"/>
        </w:rPr>
        <w:t xml:space="preserve"> System</w:t>
      </w:r>
      <w:r w:rsidR="001F452A" w:rsidRPr="00C31003">
        <w:rPr>
          <w:rFonts w:asciiTheme="majorHAnsi" w:hAnsiTheme="majorHAnsi" w:cstheme="majorHAnsi"/>
          <w:color w:val="000000" w:themeColor="text1"/>
        </w:rPr>
        <w:t xml:space="preserve"> </w:t>
      </w:r>
    </w:p>
    <w:p w14:paraId="59074FAC" w14:textId="77777777" w:rsidR="004E40C4" w:rsidRPr="00C31003" w:rsidRDefault="004E40C4" w:rsidP="00763265">
      <w:pPr>
        <w:pStyle w:val="ListParagraph"/>
        <w:numPr>
          <w:ilvl w:val="0"/>
          <w:numId w:val="60"/>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Alertus </w:t>
      </w:r>
    </w:p>
    <w:p w14:paraId="08885E6B" w14:textId="77777777" w:rsidR="006451E3" w:rsidRPr="00C31003" w:rsidRDefault="006451E3" w:rsidP="00763265">
      <w:pPr>
        <w:pStyle w:val="ListParagraph"/>
        <w:numPr>
          <w:ilvl w:val="0"/>
          <w:numId w:val="6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Campus </w:t>
      </w:r>
      <w:r w:rsidR="00AF504A" w:rsidRPr="00C31003">
        <w:rPr>
          <w:rFonts w:asciiTheme="majorHAnsi" w:hAnsiTheme="majorHAnsi" w:cstheme="majorHAnsi"/>
          <w:color w:val="000000" w:themeColor="text1"/>
        </w:rPr>
        <w:t>email</w:t>
      </w:r>
    </w:p>
    <w:p w14:paraId="729AD5AE" w14:textId="77777777" w:rsidR="006451E3" w:rsidRPr="00C31003" w:rsidRDefault="00EE0290" w:rsidP="00763265">
      <w:pPr>
        <w:pStyle w:val="ListParagraph"/>
        <w:numPr>
          <w:ilvl w:val="0"/>
          <w:numId w:val="60"/>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WVC home page: </w:t>
      </w:r>
      <w:r w:rsidR="00FC6EB5">
        <w:rPr>
          <w:rFonts w:asciiTheme="majorHAnsi" w:hAnsiTheme="majorHAnsi" w:cstheme="majorHAnsi"/>
          <w:color w:val="000000" w:themeColor="text1"/>
        </w:rPr>
        <w:t>www.wvc</w:t>
      </w:r>
      <w:r w:rsidR="001F452A" w:rsidRPr="00C31003">
        <w:rPr>
          <w:rFonts w:asciiTheme="majorHAnsi" w:hAnsiTheme="majorHAnsi" w:cstheme="majorHAnsi"/>
          <w:color w:val="000000" w:themeColor="text1"/>
        </w:rPr>
        <w:t>.edu</w:t>
      </w:r>
    </w:p>
    <w:p w14:paraId="390477DC" w14:textId="77777777" w:rsidR="001F452A" w:rsidRPr="00C31003" w:rsidRDefault="001F452A" w:rsidP="00763265">
      <w:pPr>
        <w:pStyle w:val="ListParagraph"/>
        <w:numPr>
          <w:ilvl w:val="0"/>
          <w:numId w:val="6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WVC</w:t>
      </w:r>
      <w:r w:rsidR="007147AB">
        <w:rPr>
          <w:rFonts w:asciiTheme="majorHAnsi" w:hAnsiTheme="majorHAnsi" w:cstheme="majorHAnsi"/>
          <w:color w:val="000000" w:themeColor="text1"/>
        </w:rPr>
        <w:t xml:space="preserve"> Facebook page: www.facebook.com/WenatcheeValleyCollege</w:t>
      </w:r>
    </w:p>
    <w:p w14:paraId="7B77124D" w14:textId="77777777" w:rsidR="0023319D" w:rsidRPr="00C31003" w:rsidRDefault="0023319D" w:rsidP="00763265">
      <w:pPr>
        <w:pStyle w:val="ListParagraph"/>
        <w:numPr>
          <w:ilvl w:val="0"/>
          <w:numId w:val="6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Twitter feed</w:t>
      </w:r>
      <w:r w:rsidR="00EE0290">
        <w:rPr>
          <w:rFonts w:asciiTheme="majorHAnsi" w:hAnsiTheme="majorHAnsi" w:cstheme="majorHAnsi"/>
          <w:color w:val="000000" w:themeColor="text1"/>
        </w:rPr>
        <w:t xml:space="preserve">: </w:t>
      </w:r>
      <w:r w:rsidR="00FC6EB5">
        <w:rPr>
          <w:rFonts w:asciiTheme="majorHAnsi" w:hAnsiTheme="majorHAnsi" w:cstheme="majorHAnsi"/>
          <w:color w:val="000000" w:themeColor="text1"/>
        </w:rPr>
        <w:t>twitter.com/wvc</w:t>
      </w:r>
    </w:p>
    <w:p w14:paraId="22061CF2" w14:textId="77777777" w:rsidR="00E7201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Depending on the nature of the incident, the </w:t>
      </w:r>
      <w:r w:rsidR="00942165">
        <w:rPr>
          <w:rFonts w:asciiTheme="majorHAnsi" w:hAnsiTheme="majorHAnsi" w:cstheme="majorHAnsi"/>
          <w:color w:val="000000" w:themeColor="text1"/>
        </w:rPr>
        <w:t>Communications Manager</w:t>
      </w:r>
      <w:r w:rsidR="00AF504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will determine the necessity to hold news briefings and escort reporters on campus. Should news briefings be needed, they would be held in a venue appropriate and available. </w:t>
      </w:r>
      <w:r w:rsidR="00E72013" w:rsidRPr="00C31003">
        <w:rPr>
          <w:rFonts w:asciiTheme="majorHAnsi" w:hAnsiTheme="majorHAnsi" w:cstheme="majorHAnsi"/>
          <w:color w:val="000000" w:themeColor="text1"/>
        </w:rPr>
        <w:t>An information center may also be established as another information distribution point based on need.</w:t>
      </w:r>
    </w:p>
    <w:p w14:paraId="5F9124E3"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Loss of Communications</w:t>
      </w:r>
    </w:p>
    <w:p w14:paraId="5E410269"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During periods when all or parts of the College’s voice or internet communication networks are inoperative,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will utilize cellular and radio communications and other appropriate network communication services.</w:t>
      </w:r>
    </w:p>
    <w:p w14:paraId="7F067033" w14:textId="77777777" w:rsidR="007C6D7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Informational broadcast communications will be delivered when technically feasible via </w:t>
      </w:r>
      <w:r w:rsidR="003000A5"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RAVE ALERT</w:t>
      </w:r>
      <w:r w:rsidR="004E40C4">
        <w:rPr>
          <w:rFonts w:asciiTheme="majorHAnsi" w:hAnsiTheme="majorHAnsi" w:cstheme="majorHAnsi"/>
          <w:color w:val="000000" w:themeColor="text1"/>
        </w:rPr>
        <w:t>/Alertus</w:t>
      </w:r>
      <w:r w:rsidR="007C6D73" w:rsidRPr="00C31003">
        <w:rPr>
          <w:rFonts w:asciiTheme="majorHAnsi" w:hAnsiTheme="majorHAnsi" w:cstheme="majorHAnsi"/>
          <w:color w:val="000000" w:themeColor="text1"/>
        </w:rPr>
        <w:t xml:space="preserve"> System</w:t>
      </w:r>
      <w:r w:rsidR="003000A5"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which delivers messages through </w:t>
      </w:r>
      <w:r w:rsidR="007C6D73" w:rsidRPr="00C31003">
        <w:rPr>
          <w:rFonts w:asciiTheme="majorHAnsi" w:hAnsiTheme="majorHAnsi" w:cstheme="majorHAnsi"/>
          <w:color w:val="000000" w:themeColor="text1"/>
        </w:rPr>
        <w:t>text message</w:t>
      </w:r>
      <w:r w:rsidR="00EE0290">
        <w:rPr>
          <w:rFonts w:asciiTheme="majorHAnsi" w:hAnsiTheme="majorHAnsi" w:cstheme="majorHAnsi"/>
          <w:color w:val="000000" w:themeColor="text1"/>
        </w:rPr>
        <w:t xml:space="preserve"> and </w:t>
      </w:r>
      <w:r w:rsidRPr="00C31003">
        <w:rPr>
          <w:rFonts w:asciiTheme="majorHAnsi" w:hAnsiTheme="majorHAnsi" w:cstheme="majorHAnsi"/>
          <w:color w:val="000000" w:themeColor="text1"/>
        </w:rPr>
        <w:t>email</w:t>
      </w:r>
      <w:r w:rsidR="00EE0290">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r w:rsidR="00EE0290">
        <w:rPr>
          <w:rFonts w:asciiTheme="majorHAnsi" w:hAnsiTheme="majorHAnsi" w:cstheme="majorHAnsi"/>
          <w:color w:val="000000" w:themeColor="text1"/>
        </w:rPr>
        <w:t xml:space="preserve">Also check </w:t>
      </w:r>
      <w:r w:rsidRPr="00C31003">
        <w:rPr>
          <w:rFonts w:asciiTheme="majorHAnsi" w:hAnsiTheme="majorHAnsi" w:cstheme="majorHAnsi"/>
          <w:color w:val="000000" w:themeColor="text1"/>
        </w:rPr>
        <w:t>the College web page (</w:t>
      </w:r>
      <w:hyperlink r:id="rId14" w:history="1">
        <w:r w:rsidR="00942165" w:rsidRPr="00713A9E">
          <w:rPr>
            <w:rStyle w:val="Hyperlink"/>
            <w:rFonts w:asciiTheme="majorHAnsi" w:hAnsiTheme="majorHAnsi" w:cstheme="majorHAnsi"/>
          </w:rPr>
          <w:t>www.wvc.edu</w:t>
        </w:r>
      </w:hyperlink>
      <w:r w:rsidR="007C6D73" w:rsidRPr="00C31003">
        <w:rPr>
          <w:rFonts w:asciiTheme="majorHAnsi" w:hAnsiTheme="majorHAnsi" w:cstheme="majorHAnsi"/>
          <w:color w:val="000000" w:themeColor="text1"/>
        </w:rPr>
        <w:t>).</w:t>
      </w:r>
    </w:p>
    <w:p w14:paraId="350B509C"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Information kiosks </w:t>
      </w:r>
      <w:r w:rsidR="00AF504A" w:rsidRPr="00C31003">
        <w:rPr>
          <w:rFonts w:asciiTheme="majorHAnsi" w:hAnsiTheme="majorHAnsi" w:cstheme="majorHAnsi"/>
          <w:color w:val="000000" w:themeColor="text1"/>
        </w:rPr>
        <w:t xml:space="preserve">(aka </w:t>
      </w:r>
      <w:r w:rsidR="00937B6A" w:rsidRPr="00C31003">
        <w:rPr>
          <w:rFonts w:asciiTheme="majorHAnsi" w:hAnsiTheme="majorHAnsi" w:cstheme="majorHAnsi"/>
          <w:color w:val="000000" w:themeColor="text1"/>
        </w:rPr>
        <w:t>trap lines</w:t>
      </w:r>
      <w:r w:rsidR="00383764" w:rsidRPr="00C31003">
        <w:rPr>
          <w:rFonts w:asciiTheme="majorHAnsi" w:hAnsiTheme="majorHAnsi" w:cstheme="majorHAnsi"/>
          <w:color w:val="000000" w:themeColor="text1"/>
        </w:rPr>
        <w:t>) will</w:t>
      </w:r>
      <w:r w:rsidRPr="00C31003">
        <w:rPr>
          <w:rFonts w:asciiTheme="majorHAnsi" w:hAnsiTheme="majorHAnsi" w:cstheme="majorHAnsi"/>
          <w:color w:val="000000" w:themeColor="text1"/>
        </w:rPr>
        <w:t xml:space="preserve"> be developed at several </w:t>
      </w:r>
      <w:r w:rsidR="003A440E" w:rsidRPr="00C31003">
        <w:rPr>
          <w:rFonts w:asciiTheme="majorHAnsi" w:hAnsiTheme="majorHAnsi" w:cstheme="majorHAnsi"/>
          <w:color w:val="000000" w:themeColor="text1"/>
        </w:rPr>
        <w:t>major</w:t>
      </w:r>
      <w:r w:rsidRPr="00C31003">
        <w:rPr>
          <w:rFonts w:asciiTheme="majorHAnsi" w:hAnsiTheme="majorHAnsi" w:cstheme="majorHAnsi"/>
          <w:color w:val="000000" w:themeColor="text1"/>
        </w:rPr>
        <w:t xml:space="preserve"> locations throughout campus</w:t>
      </w:r>
      <w:r w:rsidR="00AF504A" w:rsidRPr="00C31003">
        <w:rPr>
          <w:rFonts w:asciiTheme="majorHAnsi" w:hAnsiTheme="majorHAnsi" w:cstheme="majorHAnsi"/>
          <w:color w:val="000000" w:themeColor="text1"/>
        </w:rPr>
        <w:t>.</w:t>
      </w:r>
      <w:r w:rsidR="00B67F53">
        <w:rPr>
          <w:rFonts w:asciiTheme="majorHAnsi" w:hAnsiTheme="majorHAnsi" w:cstheme="majorHAnsi"/>
          <w:color w:val="000000" w:themeColor="text1"/>
        </w:rPr>
        <w:t xml:space="preserve"> (This is a proposed EXTERNAL system).</w:t>
      </w:r>
    </w:p>
    <w:p w14:paraId="0E2042B9" w14:textId="77777777" w:rsidR="00D53BBF" w:rsidRPr="00C31003" w:rsidRDefault="00A578BC" w:rsidP="00D53BBF">
      <w:pPr>
        <w:spacing w:before="120" w:after="120"/>
        <w:rPr>
          <w:rFonts w:asciiTheme="majorHAnsi" w:hAnsiTheme="majorHAnsi" w:cstheme="majorHAnsi"/>
          <w:b/>
          <w:color w:val="000000" w:themeColor="text1"/>
        </w:rPr>
      </w:pPr>
      <w:r>
        <w:rPr>
          <w:rFonts w:asciiTheme="majorHAnsi" w:hAnsiTheme="majorHAnsi" w:cstheme="majorHAnsi"/>
          <w:b/>
          <w:color w:val="000000" w:themeColor="text1"/>
        </w:rPr>
        <w:t>RAVE</w:t>
      </w:r>
      <w:r w:rsidR="004E40C4">
        <w:rPr>
          <w:rFonts w:asciiTheme="majorHAnsi" w:hAnsiTheme="majorHAnsi" w:cstheme="majorHAnsi"/>
          <w:b/>
          <w:color w:val="000000" w:themeColor="text1"/>
        </w:rPr>
        <w:t>/Alertus</w:t>
      </w:r>
      <w:r>
        <w:rPr>
          <w:rFonts w:asciiTheme="majorHAnsi" w:hAnsiTheme="majorHAnsi" w:cstheme="majorHAnsi"/>
          <w:b/>
          <w:color w:val="000000" w:themeColor="text1"/>
        </w:rPr>
        <w:t xml:space="preserve"> ALERT</w:t>
      </w:r>
      <w:r w:rsidR="00D53BBF" w:rsidRPr="00C31003">
        <w:rPr>
          <w:rFonts w:asciiTheme="majorHAnsi" w:hAnsiTheme="majorHAnsi" w:cstheme="majorHAnsi"/>
          <w:b/>
          <w:color w:val="000000" w:themeColor="text1"/>
        </w:rPr>
        <w:t xml:space="preserve"> SYSTEM</w:t>
      </w:r>
    </w:p>
    <w:p w14:paraId="06AC62B7" w14:textId="330586AD" w:rsidR="00D53BBF" w:rsidRPr="00C31003" w:rsidRDefault="00F901EC" w:rsidP="00D53BBF">
      <w:pPr>
        <w:spacing w:before="120" w:after="120"/>
        <w:rPr>
          <w:rFonts w:asciiTheme="majorHAnsi" w:hAnsiTheme="majorHAnsi" w:cstheme="majorHAnsi"/>
          <w:color w:val="000000" w:themeColor="text1"/>
        </w:rPr>
      </w:pPr>
      <w:r>
        <w:rPr>
          <w:rFonts w:asciiTheme="majorHAnsi" w:hAnsiTheme="majorHAnsi" w:cstheme="majorHAnsi"/>
          <w:color w:val="000000" w:themeColor="text1"/>
        </w:rPr>
        <w:t>Wenatchee Valley College</w:t>
      </w:r>
      <w:r w:rsidR="00D53BBF" w:rsidRPr="00C31003">
        <w:rPr>
          <w:rFonts w:asciiTheme="majorHAnsi" w:hAnsiTheme="majorHAnsi" w:cstheme="majorHAnsi"/>
          <w:color w:val="000000" w:themeColor="text1"/>
        </w:rPr>
        <w:t xml:space="preserve"> provides information to the campus community in the event of emergency via the </w:t>
      </w:r>
      <w:r w:rsidR="00A578BC">
        <w:rPr>
          <w:rFonts w:asciiTheme="majorHAnsi" w:hAnsiTheme="majorHAnsi" w:cstheme="majorHAnsi"/>
          <w:b/>
          <w:color w:val="000000" w:themeColor="text1"/>
        </w:rPr>
        <w:t>RAVE ALERT</w:t>
      </w:r>
      <w:r w:rsidR="00D53BBF" w:rsidRPr="00C31003">
        <w:rPr>
          <w:rFonts w:asciiTheme="majorHAnsi" w:hAnsiTheme="majorHAnsi" w:cstheme="majorHAnsi"/>
          <w:b/>
          <w:color w:val="000000" w:themeColor="text1"/>
        </w:rPr>
        <w:t xml:space="preserve"> System</w:t>
      </w:r>
      <w:r w:rsidR="00D53BBF" w:rsidRPr="00C31003">
        <w:rPr>
          <w:rFonts w:asciiTheme="majorHAnsi" w:hAnsiTheme="majorHAnsi" w:cstheme="majorHAnsi"/>
          <w:color w:val="000000" w:themeColor="text1"/>
        </w:rPr>
        <w:t xml:space="preserve"> [text and email messages sent from </w:t>
      </w:r>
      <w:r w:rsidR="00C4603B">
        <w:rPr>
          <w:rFonts w:asciiTheme="majorHAnsi" w:hAnsiTheme="majorHAnsi" w:cstheme="majorHAnsi"/>
          <w:color w:val="000000" w:themeColor="text1"/>
        </w:rPr>
        <w:t>c</w:t>
      </w:r>
      <w:r w:rsidR="00D53BBF" w:rsidRPr="00C31003">
        <w:rPr>
          <w:rFonts w:asciiTheme="majorHAnsi" w:hAnsiTheme="majorHAnsi" w:cstheme="majorHAnsi"/>
          <w:color w:val="000000" w:themeColor="text1"/>
        </w:rPr>
        <w:t>ampus authorities].</w:t>
      </w:r>
    </w:p>
    <w:p w14:paraId="1E53C01A" w14:textId="77777777" w:rsidR="00D53BBF" w:rsidRPr="00C31003" w:rsidRDefault="00561048" w:rsidP="00D53BBF">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emergency alert notification system will be used to send messages related to campus emergencies, weather-related closures, and timely notifications after certain crimes or incidents have occurred.</w:t>
      </w:r>
      <w:r>
        <w:rPr>
          <w:rFonts w:asciiTheme="majorHAnsi" w:hAnsiTheme="majorHAnsi" w:cstheme="majorHAnsi"/>
          <w:color w:val="000000" w:themeColor="text1"/>
        </w:rPr>
        <w:t xml:space="preserve"> </w:t>
      </w:r>
    </w:p>
    <w:p w14:paraId="0DFD7313" w14:textId="77777777" w:rsidR="00D53BBF" w:rsidRPr="00C31003" w:rsidRDefault="00D53BBF" w:rsidP="00D53BBF">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This service is available through the college </w:t>
      </w:r>
      <w:r w:rsidR="00711DD5">
        <w:rPr>
          <w:rFonts w:asciiTheme="majorHAnsi" w:hAnsiTheme="majorHAnsi" w:cstheme="majorHAnsi"/>
          <w:color w:val="000000" w:themeColor="text1"/>
        </w:rPr>
        <w:t>website</w:t>
      </w:r>
      <w:r w:rsidRPr="00C31003">
        <w:rPr>
          <w:rFonts w:asciiTheme="majorHAnsi" w:hAnsiTheme="majorHAnsi" w:cstheme="majorHAnsi"/>
          <w:color w:val="000000" w:themeColor="text1"/>
        </w:rPr>
        <w:t>. To activate your membership</w:t>
      </w:r>
      <w:r w:rsidR="00350C35">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go to the </w:t>
      </w:r>
      <w:r w:rsidR="00561048">
        <w:rPr>
          <w:rFonts w:asciiTheme="majorHAnsi" w:hAnsiTheme="majorHAnsi" w:cstheme="majorHAnsi"/>
          <w:color w:val="000000" w:themeColor="text1"/>
        </w:rPr>
        <w:t>WVC emergency web page (</w:t>
      </w:r>
      <w:r w:rsidR="00711DD5">
        <w:rPr>
          <w:rFonts w:asciiTheme="majorHAnsi" w:hAnsiTheme="majorHAnsi" w:cstheme="majorHAnsi"/>
          <w:color w:val="000000" w:themeColor="text1"/>
        </w:rPr>
        <w:t>wvc.edu/emergency</w:t>
      </w:r>
      <w:r w:rsidR="00561048">
        <w:rPr>
          <w:rFonts w:asciiTheme="majorHAnsi" w:hAnsiTheme="majorHAnsi" w:cstheme="majorHAnsi"/>
          <w:color w:val="000000" w:themeColor="text1"/>
        </w:rPr>
        <w:t>)</w:t>
      </w:r>
      <w:r w:rsidRPr="00C31003">
        <w:rPr>
          <w:rFonts w:asciiTheme="majorHAnsi" w:hAnsiTheme="majorHAnsi" w:cstheme="majorHAnsi"/>
          <w:color w:val="000000" w:themeColor="text1"/>
        </w:rPr>
        <w:t>. Then follow the simple instructions to complete the registration process.</w:t>
      </w:r>
    </w:p>
    <w:p w14:paraId="4F345A45" w14:textId="77777777" w:rsidR="00D53BBF" w:rsidRPr="00C31003" w:rsidRDefault="00F901EC" w:rsidP="00D53BBF">
      <w:pPr>
        <w:spacing w:before="120" w:after="120"/>
        <w:rPr>
          <w:rFonts w:asciiTheme="majorHAnsi" w:hAnsiTheme="majorHAnsi" w:cstheme="majorHAnsi"/>
          <w:color w:val="000000" w:themeColor="text1"/>
        </w:rPr>
      </w:pPr>
      <w:r>
        <w:rPr>
          <w:rFonts w:asciiTheme="majorHAnsi" w:hAnsiTheme="majorHAnsi" w:cstheme="majorHAnsi"/>
          <w:color w:val="000000" w:themeColor="text1"/>
        </w:rPr>
        <w:t>WVC</w:t>
      </w:r>
      <w:r w:rsidR="00D53BBF" w:rsidRPr="00C31003">
        <w:rPr>
          <w:rFonts w:asciiTheme="majorHAnsi" w:hAnsiTheme="majorHAnsi" w:cstheme="majorHAnsi"/>
          <w:color w:val="000000" w:themeColor="text1"/>
        </w:rPr>
        <w:t xml:space="preserve"> Alerts is an opt-in service and while there is no direct cost for signing up for this service, you may be charged a text message fee by your cell phone provider. You will need to contact your provider to determine what </w:t>
      </w:r>
      <w:proofErr w:type="gramStart"/>
      <w:r w:rsidR="00D53BBF" w:rsidRPr="00C31003">
        <w:rPr>
          <w:rFonts w:asciiTheme="majorHAnsi" w:hAnsiTheme="majorHAnsi" w:cstheme="majorHAnsi"/>
          <w:color w:val="000000" w:themeColor="text1"/>
        </w:rPr>
        <w:t>fees</w:t>
      </w:r>
      <w:proofErr w:type="gramEnd"/>
      <w:r w:rsidR="00D53BBF" w:rsidRPr="00C31003">
        <w:rPr>
          <w:rFonts w:asciiTheme="majorHAnsi" w:hAnsiTheme="majorHAnsi" w:cstheme="majorHAnsi"/>
          <w:color w:val="000000" w:themeColor="text1"/>
        </w:rPr>
        <w:t xml:space="preserve"> if any are applicable and any costs you may incur using this service.</w:t>
      </w:r>
    </w:p>
    <w:p w14:paraId="2677F604" w14:textId="77777777" w:rsidR="00DA40E8" w:rsidRPr="00C31003" w:rsidRDefault="00711DD5" w:rsidP="00AF0FD5">
      <w:pPr>
        <w:spacing w:before="120" w:after="120"/>
        <w:rPr>
          <w:rFonts w:asciiTheme="majorHAnsi" w:eastAsiaTheme="majorEastAsia" w:hAnsiTheme="majorHAnsi" w:cstheme="majorHAnsi"/>
          <w:b/>
          <w:smallCaps/>
          <w:color w:val="000000" w:themeColor="text1"/>
          <w:sz w:val="36"/>
          <w:szCs w:val="40"/>
        </w:rPr>
      </w:pPr>
      <w:r w:rsidRPr="00AF0FD5">
        <w:rPr>
          <w:rFonts w:asciiTheme="majorHAnsi" w:hAnsiTheme="majorHAnsi" w:cstheme="majorHAnsi"/>
          <w:b/>
          <w:color w:val="000000" w:themeColor="text1"/>
        </w:rPr>
        <w:lastRenderedPageBreak/>
        <w:t xml:space="preserve">See Appendix R </w:t>
      </w:r>
      <w:r w:rsidRPr="00561048">
        <w:rPr>
          <w:rFonts w:asciiTheme="majorHAnsi" w:hAnsiTheme="majorHAnsi" w:cstheme="majorHAnsi"/>
          <w:color w:val="000000" w:themeColor="text1"/>
        </w:rPr>
        <w:t>for detailed information</w:t>
      </w:r>
      <w:r w:rsidR="00561048" w:rsidRPr="00AF0FD5">
        <w:rPr>
          <w:rFonts w:asciiTheme="majorHAnsi" w:hAnsiTheme="majorHAnsi" w:cstheme="majorHAnsi"/>
          <w:color w:val="000000" w:themeColor="text1"/>
        </w:rPr>
        <w:t xml:space="preserve"> about campus notifications due to emergency or weather-related closures</w:t>
      </w:r>
      <w:r>
        <w:rPr>
          <w:rFonts w:asciiTheme="majorHAnsi" w:hAnsiTheme="majorHAnsi" w:cstheme="majorHAnsi"/>
          <w:color w:val="000000" w:themeColor="text1"/>
        </w:rPr>
        <w:t>.</w:t>
      </w:r>
      <w:bookmarkStart w:id="36" w:name="_Toc332283670"/>
      <w:bookmarkStart w:id="37" w:name="_Toc391996234"/>
      <w:bookmarkStart w:id="38" w:name="_Toc393273231"/>
      <w:bookmarkStart w:id="39" w:name="_Toc393274173"/>
      <w:bookmarkStart w:id="40" w:name="_Toc393285363"/>
      <w:r w:rsidR="00DA40E8" w:rsidRPr="00C31003">
        <w:rPr>
          <w:rFonts w:asciiTheme="majorHAnsi" w:hAnsiTheme="majorHAnsi" w:cstheme="majorHAnsi"/>
          <w:color w:val="000000" w:themeColor="text1"/>
        </w:rPr>
        <w:br w:type="page"/>
      </w:r>
    </w:p>
    <w:p w14:paraId="6325AEF9" w14:textId="77777777" w:rsidR="006451E3" w:rsidRPr="00C31003" w:rsidRDefault="008C6861" w:rsidP="00526B35">
      <w:pPr>
        <w:pStyle w:val="Heading1"/>
        <w:spacing w:before="120" w:after="120"/>
        <w:rPr>
          <w:rFonts w:asciiTheme="majorHAnsi" w:hAnsiTheme="majorHAnsi" w:cstheme="majorHAnsi"/>
          <w:color w:val="000000" w:themeColor="text1"/>
        </w:rPr>
      </w:pPr>
      <w:bookmarkStart w:id="41" w:name="_Toc514685131"/>
      <w:r w:rsidRPr="00C31003">
        <w:rPr>
          <w:rFonts w:asciiTheme="majorHAnsi" w:hAnsiTheme="majorHAnsi" w:cstheme="majorHAnsi"/>
          <w:color w:val="000000" w:themeColor="text1"/>
        </w:rPr>
        <w:lastRenderedPageBreak/>
        <w:t xml:space="preserve">6.0 </w:t>
      </w:r>
      <w:bookmarkEnd w:id="36"/>
      <w:r w:rsidR="00886493">
        <w:rPr>
          <w:rFonts w:asciiTheme="majorHAnsi" w:hAnsiTheme="majorHAnsi" w:cstheme="majorHAnsi"/>
          <w:color w:val="000000" w:themeColor="text1"/>
        </w:rPr>
        <w:t>Emergency Management Team</w:t>
      </w:r>
      <w:bookmarkEnd w:id="37"/>
      <w:bookmarkEnd w:id="38"/>
      <w:bookmarkEnd w:id="39"/>
      <w:bookmarkEnd w:id="40"/>
      <w:bookmarkEnd w:id="41"/>
    </w:p>
    <w:p w14:paraId="37B67726" w14:textId="77777777" w:rsidR="0005494A" w:rsidRPr="00C31003" w:rsidRDefault="0005494A" w:rsidP="00526B35">
      <w:pPr>
        <w:spacing w:before="120" w:after="120"/>
        <w:rPr>
          <w:rFonts w:asciiTheme="majorHAnsi" w:hAnsiTheme="majorHAnsi" w:cstheme="majorHAnsi"/>
          <w:color w:val="000000" w:themeColor="text1"/>
        </w:rPr>
      </w:pPr>
    </w:p>
    <w:p w14:paraId="6E05CDD6"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of a campus-wide emergency, the </w:t>
      </w:r>
      <w:r w:rsidR="00886493">
        <w:rPr>
          <w:rFonts w:asciiTheme="majorHAnsi" w:hAnsiTheme="majorHAnsi" w:cstheme="majorHAnsi"/>
          <w:color w:val="000000" w:themeColor="text1"/>
        </w:rPr>
        <w:t>Emergency Management Team</w:t>
      </w:r>
      <w:r w:rsidR="00480D22"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 xml:space="preserve">(EMT) </w:t>
      </w:r>
      <w:r w:rsidRPr="00C31003">
        <w:rPr>
          <w:rFonts w:asciiTheme="majorHAnsi" w:hAnsiTheme="majorHAnsi" w:cstheme="majorHAnsi"/>
          <w:color w:val="000000" w:themeColor="text1"/>
        </w:rPr>
        <w:t xml:space="preserve">will be activated.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and </w:t>
      </w:r>
      <w:r w:rsidR="000934FB" w:rsidRPr="00C31003">
        <w:rPr>
          <w:rFonts w:asciiTheme="majorHAnsi" w:hAnsiTheme="majorHAnsi" w:cstheme="majorHAnsi"/>
          <w:color w:val="000000" w:themeColor="text1"/>
        </w:rPr>
        <w:t>Multi-Hazard Plan</w:t>
      </w:r>
      <w:r w:rsidRPr="00C31003">
        <w:rPr>
          <w:rFonts w:asciiTheme="majorHAnsi" w:hAnsiTheme="majorHAnsi" w:cstheme="majorHAnsi"/>
          <w:color w:val="000000" w:themeColor="text1"/>
        </w:rPr>
        <w:t xml:space="preserve"> are designed to assign leadership roles to the functional components necessary to manage any </w:t>
      </w:r>
      <w:proofErr w:type="gramStart"/>
      <w:r w:rsidRPr="00C31003">
        <w:rPr>
          <w:rFonts w:asciiTheme="majorHAnsi" w:hAnsiTheme="majorHAnsi" w:cstheme="majorHAnsi"/>
          <w:color w:val="000000" w:themeColor="text1"/>
        </w:rPr>
        <w:t>emergency situation</w:t>
      </w:r>
      <w:proofErr w:type="gramEnd"/>
      <w:r w:rsidRPr="00C31003">
        <w:rPr>
          <w:rFonts w:asciiTheme="majorHAnsi" w:hAnsiTheme="majorHAnsi" w:cstheme="majorHAnsi"/>
          <w:color w:val="000000" w:themeColor="text1"/>
        </w:rPr>
        <w:t xml:space="preserve">.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consists of members of the </w:t>
      </w:r>
      <w:r w:rsidR="00577D3F" w:rsidRPr="00C31003">
        <w:rPr>
          <w:rFonts w:asciiTheme="majorHAnsi" w:hAnsiTheme="majorHAnsi" w:cstheme="majorHAnsi"/>
          <w:color w:val="000000" w:themeColor="text1"/>
        </w:rPr>
        <w:t xml:space="preserve">Executive Staff, </w:t>
      </w:r>
      <w:r w:rsidRPr="00C31003">
        <w:rPr>
          <w:rFonts w:asciiTheme="majorHAnsi" w:hAnsiTheme="majorHAnsi" w:cstheme="majorHAnsi"/>
          <w:color w:val="000000" w:themeColor="text1"/>
        </w:rPr>
        <w:t>senior administrators</w:t>
      </w:r>
      <w:r w:rsidR="00577D3F" w:rsidRPr="00C31003">
        <w:rPr>
          <w:rFonts w:asciiTheme="majorHAnsi" w:hAnsiTheme="majorHAnsi" w:cstheme="majorHAnsi"/>
          <w:color w:val="000000" w:themeColor="text1"/>
        </w:rPr>
        <w:t>, faculty</w:t>
      </w:r>
      <w:r w:rsidR="00E05CDA" w:rsidRPr="00C31003">
        <w:rPr>
          <w:rFonts w:asciiTheme="majorHAnsi" w:hAnsiTheme="majorHAnsi" w:cstheme="majorHAnsi"/>
          <w:color w:val="000000" w:themeColor="text1"/>
        </w:rPr>
        <w:t>,</w:t>
      </w:r>
      <w:r w:rsidR="00577D3F" w:rsidRPr="00C31003">
        <w:rPr>
          <w:rFonts w:asciiTheme="majorHAnsi" w:hAnsiTheme="majorHAnsi" w:cstheme="majorHAnsi"/>
          <w:color w:val="000000" w:themeColor="text1"/>
        </w:rPr>
        <w:t xml:space="preserve"> and staff</w:t>
      </w:r>
      <w:r w:rsidRPr="00C31003">
        <w:rPr>
          <w:rFonts w:asciiTheme="majorHAnsi" w:hAnsiTheme="majorHAnsi" w:cstheme="majorHAnsi"/>
          <w:color w:val="000000" w:themeColor="text1"/>
        </w:rPr>
        <w:t xml:space="preserve">. This group, when convened by the President or a senior administrator, will direct the actions of the </w:t>
      </w:r>
      <w:r w:rsidR="000934FB" w:rsidRPr="00C31003">
        <w:rPr>
          <w:rFonts w:asciiTheme="majorHAnsi" w:hAnsiTheme="majorHAnsi" w:cstheme="majorHAnsi"/>
          <w:color w:val="000000" w:themeColor="text1"/>
        </w:rPr>
        <w:t xml:space="preserve">campus employees during </w:t>
      </w:r>
      <w:r w:rsidR="00203B6B" w:rsidRPr="00C31003">
        <w:rPr>
          <w:rFonts w:asciiTheme="majorHAnsi" w:hAnsiTheme="majorHAnsi" w:cstheme="majorHAnsi"/>
          <w:color w:val="000000" w:themeColor="text1"/>
        </w:rPr>
        <w:t>emergencies</w:t>
      </w:r>
      <w:r w:rsidRPr="00C31003">
        <w:rPr>
          <w:rFonts w:asciiTheme="majorHAnsi" w:hAnsiTheme="majorHAnsi" w:cstheme="majorHAnsi"/>
          <w:color w:val="000000" w:themeColor="text1"/>
        </w:rPr>
        <w:t>.</w:t>
      </w:r>
    </w:p>
    <w:p w14:paraId="6FB66D32" w14:textId="77777777" w:rsidR="006451E3" w:rsidRPr="00C31003" w:rsidRDefault="00B67F53" w:rsidP="00526B35">
      <w:pPr>
        <w:spacing w:before="120" w:after="120"/>
        <w:rPr>
          <w:rFonts w:asciiTheme="majorHAnsi" w:hAnsiTheme="majorHAnsi" w:cstheme="majorHAnsi"/>
          <w:color w:val="000000" w:themeColor="text1"/>
        </w:rPr>
      </w:pPr>
      <w:r>
        <w:rPr>
          <w:rFonts w:asciiTheme="majorHAnsi" w:hAnsiTheme="majorHAnsi" w:cstheme="majorHAnsi"/>
          <w:noProof/>
          <w:color w:val="000000" w:themeColor="text1"/>
        </w:rPr>
        <mc:AlternateContent>
          <mc:Choice Requires="wpi">
            <w:drawing>
              <wp:anchor distT="0" distB="0" distL="114300" distR="114300" simplePos="0" relativeHeight="251664384" behindDoc="0" locked="0" layoutInCell="1" allowOverlap="1" wp14:anchorId="30D09226" wp14:editId="4C837832">
                <wp:simplePos x="0" y="0"/>
                <wp:positionH relativeFrom="column">
                  <wp:posOffset>6048210</wp:posOffset>
                </wp:positionH>
                <wp:positionV relativeFrom="paragraph">
                  <wp:posOffset>887655</wp:posOffset>
                </wp:positionV>
                <wp:extent cx="360" cy="360"/>
                <wp:effectExtent l="57150" t="57150" r="57150" b="57150"/>
                <wp:wrapNone/>
                <wp:docPr id="16" name="Ink 16"/>
                <wp:cNvGraphicFramePr/>
                <a:graphic xmlns:a="http://schemas.openxmlformats.org/drawingml/2006/main">
                  <a:graphicData uri="http://schemas.microsoft.com/office/word/2010/wordprocessingInk">
                    <w14:contentPart bwMode="auto" r:id="rId15">
                      <w14:nvContentPartPr>
                        <w14:cNvContentPartPr/>
                      </w14:nvContentPartPr>
                      <w14:xfrm>
                        <a:off x="0" y="0"/>
                        <a:ext cx="360" cy="360"/>
                      </w14:xfrm>
                    </w14:contentPart>
                  </a:graphicData>
                </a:graphic>
              </wp:anchor>
            </w:drawing>
          </mc:Choice>
          <mc:Fallback>
            <w:pict>
              <v:shape w14:anchorId="3A1692AA" id="Ink 16" o:spid="_x0000_s1026" type="#_x0000_t75" style="position:absolute;margin-left:475.3pt;margin-top:68.95pt;width:1.95pt;height:1.95pt;z-index:2516643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57f6BsAQAABwMAAA4AAABkcnMvZTJvRG9jLnhtbJxSy27CMBC8V+o/&#10;WL4XJxQhFBE4FFXi0JZD+wGuYxOrsTdaGwJ/303Cs1VViYu1npVnZ3Y8ne9cxbYagwWf83SQcKa9&#10;gsL6dc4/3p8fJpyFKH0hK/A653sd+Hx2fzdt6kwPoYSq0MiIxIesqXNexlhnQgRVaifDAGrtqWkA&#10;nYx0xbUoUDbE7ioxTJKxaACLGkHpEAhd9E0+6/iN0Sq+GRN0ZBWpSycT0hdPFVI1HI4I+zxWYjaV&#10;2RplXVp1kCVvUOWk9STiRLWQUbIN2l9UziqEACYOFDgBxlilO0/kLk1+uFv6r9ZZOlIbzBT4qH1c&#10;SYzH/XWNW0a4ilbQvEBBCclNBH5gpAX9H0gvegFq40hPnwrqSkb6EqG0deAMM1vkHJdFetbvt09n&#10;Bys8+3q9blAi4mD5ryc7g65dNilhu5xTnvv27LLUu8gUgY9jghXhbXHB2b89TrhYKo29iu/y3kq6&#10;+L+zbwAAAP//AwBQSwMEFAAGAAgAAAAhAGWTQR3KAQAAcAQAABAAAABkcnMvaW5rL2luazEueG1s&#10;nFPRipwwFH0v9B9C+jyaGOu4ss4+lC4UWijdWWgfXc2MYU0yxDjO/H2v0cm41IG2CKJJzrn3nHty&#10;/3CSDTpy0wqtckwDghFXpa6E2uf4efu4SjFqbaGqotGK5/jMW/ywef/uXqhX2WTwRsCg2uFLNjmu&#10;rT1kYdj3fdCzQJt9GBHCwi/q9dtXvJlQFd8JJSyUbC9LpVaWn+xAlokqx6U9EX8euJ90Z0rut4cV&#10;U15PWFOU/FEbWVjPWBdK8QapQkLfPzGy5wN8CKiz5wYjWZxyzNIYFHfQTAs1JQ6X0b+W0ZSkf4Pe&#10;LqOjgMbrOP185xuo+HHoIHReZrc1fTf6wI0V/GrfKHbaOKNy/He6RwMMb3XTDZ5jdCyaDqxYRwGj&#10;CYMJTwbQcMGCPznBjZucLAloROJ/pQSLblLSGdlbhyaVczsm73xiLvO0QnLIsTz4CNkWZjcsP1nj&#10;0h4Rmq4IWzG6jUjG7jJCgzj5OJvIFNIL54vp2trzvZhrHN2ON25U1ovK1t57EpAkSdZe2tz4JXTN&#10;xb62/w3fCbvVnzpz5J6CzoS5ij54C9fTZRFN+n/wXY4/uBuKHHJccAYQBM+bBHtamMnmNwAAAP//&#10;AwBQSwMEFAAGAAgAAAAhAPxed7jfAAAACwEAAA8AAABkcnMvZG93bnJldi54bWxMj8FOwzAMhu9I&#10;vENkJG4sWddua2k6oUkTZwoI7ZY1WVutcaokW8vbY05wtP9Pvz+Xu9kO7GZ86B1KWC4EMION0z22&#10;Ej7eD09bYCEq1GpwaCR8mwC76v6uVIV2E76ZWx1bRiUYCiWhi3EsOA9NZ6wKCzcapOzsvFWRRt9y&#10;7dVE5XbgiRBrblWPdKFTo9l3prnUVyshqafXQ9Bf+9SPufg8buxlNSVSPj7ML8/AopnjHwy/+qQO&#10;FTmd3BV1YIOEPBNrQilYbXJgRORZmgE70SZdboFXJf//Q/UDAAD//wMAUEsDBBQABgAIAAAAIQB5&#10;GLydvwAAACEBAAAZAAAAZHJzL19yZWxzL2Uyb0RvYy54bWwucmVsc4TPsWrEMAwG4L3QdzDaGyUd&#10;ylHiZDkOspYUbjWOkpjEsrGc0nv7euzBwQ0ahND3S23/63f1Q0lcYA1NVYMitmFyvGj4Hi9vJ1CS&#10;DU9mD0wabiTQd68v7RftJpclWV0UVRQWDWvO8RNR7EreSBUicZnMIXmTS5sWjMZuZiF8r+sPTP8N&#10;6O5MNUwa0jA1oMZbLMnP7TDPztI52MMT5wcRaA/JwV/9XlCTFsoaHG9YqqnKoYBdi3ePdX8AAAD/&#10;/wMAUEsBAi0AFAAGAAgAAAAhAJszJzcMAQAALQIAABMAAAAAAAAAAAAAAAAAAAAAAFtDb250ZW50&#10;X1R5cGVzXS54bWxQSwECLQAUAAYACAAAACEAOP0h/9YAAACUAQAACwAAAAAAAAAAAAAAAAA9AQAA&#10;X3JlbHMvLnJlbHNQSwECLQAUAAYACAAAACEAnnt/oGwBAAAHAwAADgAAAAAAAAAAAAAAAAA8AgAA&#10;ZHJzL2Uyb0RvYy54bWxQSwECLQAUAAYACAAAACEAZZNBHcoBAABwBAAAEAAAAAAAAAAAAAAAAADU&#10;AwAAZHJzL2luay9pbmsxLnhtbFBLAQItABQABgAIAAAAIQD8Xne43wAAAAsBAAAPAAAAAAAAAAAA&#10;AAAAAMwFAABkcnMvZG93bnJldi54bWxQSwECLQAUAAYACAAAACEAeRi8nb8AAAAhAQAAGQAAAAAA&#10;AAAAAAAAAADYBgAAZHJzL19yZWxzL2Uyb0RvYy54bWwucmVsc1BLBQYAAAAABgAGAHgBAADOBwAA&#10;AAA=&#10;">
                <v:imagedata r:id="rId13" o:title=""/>
              </v:shape>
            </w:pict>
          </mc:Fallback>
        </mc:AlternateContent>
      </w:r>
      <w:r w:rsidR="006451E3" w:rsidRPr="00C31003">
        <w:rPr>
          <w:rFonts w:asciiTheme="majorHAnsi" w:hAnsiTheme="majorHAnsi" w:cstheme="majorHAnsi"/>
          <w:color w:val="000000" w:themeColor="text1"/>
        </w:rPr>
        <w:t xml:space="preserve">To ensure that all responses to any incident or emergency are carried out efficiently and in the most expedient manner possible, various staff organizations of the College are tasked with specific responsibilities </w:t>
      </w:r>
      <w:r w:rsidR="00937B6A" w:rsidRPr="00C31003">
        <w:rPr>
          <w:rFonts w:asciiTheme="majorHAnsi" w:hAnsiTheme="majorHAnsi" w:cstheme="majorHAnsi"/>
          <w:color w:val="000000" w:themeColor="text1"/>
        </w:rPr>
        <w:t xml:space="preserve">which </w:t>
      </w:r>
      <w:r w:rsidR="00871467" w:rsidRPr="00C31003">
        <w:rPr>
          <w:rFonts w:asciiTheme="majorHAnsi" w:hAnsiTheme="majorHAnsi" w:cstheme="majorHAnsi"/>
          <w:color w:val="000000" w:themeColor="text1"/>
        </w:rPr>
        <w:t xml:space="preserve">must be accomplished during an </w:t>
      </w:r>
      <w:r w:rsidR="006451E3" w:rsidRPr="00C31003">
        <w:rPr>
          <w:rFonts w:asciiTheme="majorHAnsi" w:hAnsiTheme="majorHAnsi" w:cstheme="majorHAnsi"/>
          <w:color w:val="000000" w:themeColor="text1"/>
        </w:rPr>
        <w:t>emergency. The President or designee has overall responsibility for managing the event. However, the President or designee relies on the technical expertise of the College’s Executive Staff to facilitate all emergency operations. Specific functional responsibilities are assigned as follows:</w:t>
      </w:r>
    </w:p>
    <w:p w14:paraId="44880B14"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Functional Areas</w:t>
      </w:r>
    </w:p>
    <w:p w14:paraId="321DD81B"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This system will be activated in the event of a campus-wide or regional </w:t>
      </w:r>
      <w:r w:rsidR="00871467" w:rsidRPr="00C31003">
        <w:rPr>
          <w:rFonts w:asciiTheme="majorHAnsi" w:hAnsiTheme="majorHAnsi" w:cstheme="majorHAnsi"/>
          <w:color w:val="000000" w:themeColor="text1"/>
        </w:rPr>
        <w:t>emergency</w:t>
      </w:r>
      <w:r w:rsidRPr="00C31003">
        <w:rPr>
          <w:rFonts w:asciiTheme="majorHAnsi" w:hAnsiTheme="majorHAnsi" w:cstheme="majorHAnsi"/>
          <w:color w:val="000000" w:themeColor="text1"/>
        </w:rPr>
        <w:t>.</w:t>
      </w:r>
    </w:p>
    <w:p w14:paraId="3DF8557B"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Incident Commander</w:t>
      </w:r>
      <w:r w:rsidR="00ED3CED" w:rsidRPr="00C31003">
        <w:rPr>
          <w:rFonts w:asciiTheme="majorHAnsi" w:hAnsiTheme="majorHAnsi" w:cstheme="majorHAnsi"/>
          <w:b/>
          <w:color w:val="000000" w:themeColor="text1"/>
        </w:rPr>
        <w:t xml:space="preserve"> (IC)</w:t>
      </w:r>
      <w:r w:rsidRPr="00C31003">
        <w:rPr>
          <w:rFonts w:asciiTheme="majorHAnsi" w:hAnsiTheme="majorHAnsi" w:cstheme="majorHAnsi"/>
          <w:color w:val="000000" w:themeColor="text1"/>
        </w:rPr>
        <w:t xml:space="preserve"> is in overall command throughout the duration of the incident until relieved by a senior staff member or a transfer of leadership during a long-term incident. During any incident with campus-wide or regional repercussions, the President or designee will become the default Incident Commander.</w:t>
      </w:r>
    </w:p>
    <w:p w14:paraId="7AF42912" w14:textId="77777777" w:rsidR="006451E3" w:rsidRPr="00C31003" w:rsidRDefault="006451E3" w:rsidP="00E82013">
      <w:pPr>
        <w:spacing w:before="120" w:after="120"/>
        <w:ind w:left="720"/>
        <w:rPr>
          <w:rFonts w:asciiTheme="majorHAnsi" w:hAnsiTheme="majorHAnsi" w:cstheme="majorHAnsi"/>
          <w:i/>
          <w:color w:val="000000" w:themeColor="text1"/>
        </w:rPr>
      </w:pPr>
      <w:r w:rsidRPr="00C31003">
        <w:rPr>
          <w:rFonts w:asciiTheme="majorHAnsi" w:hAnsiTheme="majorHAnsi" w:cstheme="majorHAnsi"/>
          <w:i/>
          <w:color w:val="000000" w:themeColor="text1"/>
        </w:rPr>
        <w:t>Responsibilities</w:t>
      </w:r>
    </w:p>
    <w:p w14:paraId="03D88C22"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Establish leadership</w:t>
      </w:r>
    </w:p>
    <w:p w14:paraId="258499BE"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Assign staff based on the needs of the incident</w:t>
      </w:r>
    </w:p>
    <w:p w14:paraId="6B0ADA00"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Determine the overall strategy for the incident response and communicate this strategy to all management levels of the organization</w:t>
      </w:r>
    </w:p>
    <w:p w14:paraId="1A5A12E3"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Expand the leadership structure, as needed, to maintain an effective supervisory span of control as the incident escalates</w:t>
      </w:r>
    </w:p>
    <w:p w14:paraId="0C933CB3"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Approve requests for plans, distribution of resources, for additional resources, news and information to be released to the College community and publicly, and demobilization planning</w:t>
      </w:r>
    </w:p>
    <w:p w14:paraId="078C5547" w14:textId="77777777" w:rsidR="0020066E" w:rsidRPr="00C31003" w:rsidRDefault="0020066E"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Safety Officer –</w:t>
      </w:r>
      <w:r w:rsidRPr="00C31003">
        <w:rPr>
          <w:rFonts w:asciiTheme="majorHAnsi" w:hAnsiTheme="majorHAnsi" w:cstheme="majorHAnsi"/>
          <w:color w:val="000000" w:themeColor="text1"/>
        </w:rPr>
        <w:t xml:space="preserve"> Monitors safety conditions, develops </w:t>
      </w:r>
      <w:proofErr w:type="gramStart"/>
      <w:r w:rsidRPr="00C31003">
        <w:rPr>
          <w:rFonts w:asciiTheme="majorHAnsi" w:hAnsiTheme="majorHAnsi" w:cstheme="majorHAnsi"/>
          <w:color w:val="000000" w:themeColor="text1"/>
        </w:rPr>
        <w:t>plan</w:t>
      </w:r>
      <w:proofErr w:type="gramEnd"/>
      <w:r w:rsidRPr="00C31003">
        <w:rPr>
          <w:rFonts w:asciiTheme="majorHAnsi" w:hAnsiTheme="majorHAnsi" w:cstheme="majorHAnsi"/>
          <w:color w:val="000000" w:themeColor="text1"/>
        </w:rPr>
        <w:t xml:space="preserve"> to ensure safety of all assigned emergency personnel.</w:t>
      </w:r>
    </w:p>
    <w:p w14:paraId="2DB04BC0"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Public Information Officer</w:t>
      </w:r>
      <w:r w:rsidRPr="00C31003">
        <w:rPr>
          <w:rFonts w:asciiTheme="majorHAnsi" w:hAnsiTheme="majorHAnsi" w:cstheme="majorHAnsi"/>
          <w:color w:val="000000" w:themeColor="text1"/>
        </w:rPr>
        <w:t xml:space="preserve"> </w:t>
      </w:r>
      <w:r w:rsidR="008A6081"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 xml:space="preserve">The </w:t>
      </w:r>
      <w:r w:rsidR="00942165">
        <w:rPr>
          <w:rFonts w:asciiTheme="majorHAnsi" w:hAnsiTheme="majorHAnsi" w:cstheme="majorHAnsi"/>
          <w:color w:val="000000" w:themeColor="text1"/>
        </w:rPr>
        <w:t>Communications Manager</w:t>
      </w:r>
      <w:r w:rsidR="008A608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wi</w:t>
      </w:r>
      <w:r w:rsidR="008A6081" w:rsidRPr="00C31003">
        <w:rPr>
          <w:rFonts w:asciiTheme="majorHAnsi" w:hAnsiTheme="majorHAnsi" w:cstheme="majorHAnsi"/>
          <w:color w:val="000000" w:themeColor="text1"/>
        </w:rPr>
        <w:t xml:space="preserve">ll act as the </w:t>
      </w:r>
      <w:r w:rsidRPr="00C31003">
        <w:rPr>
          <w:rFonts w:asciiTheme="majorHAnsi" w:hAnsiTheme="majorHAnsi" w:cstheme="majorHAnsi"/>
          <w:color w:val="000000" w:themeColor="text1"/>
        </w:rPr>
        <w:t>P</w:t>
      </w:r>
      <w:r w:rsidR="00E05CDA" w:rsidRPr="00C31003">
        <w:rPr>
          <w:rFonts w:asciiTheme="majorHAnsi" w:hAnsiTheme="majorHAnsi" w:cstheme="majorHAnsi"/>
          <w:color w:val="000000" w:themeColor="text1"/>
        </w:rPr>
        <w:t xml:space="preserve">ublic </w:t>
      </w:r>
      <w:r w:rsidRPr="00C31003">
        <w:rPr>
          <w:rFonts w:asciiTheme="majorHAnsi" w:hAnsiTheme="majorHAnsi" w:cstheme="majorHAnsi"/>
          <w:color w:val="000000" w:themeColor="text1"/>
        </w:rPr>
        <w:t>I</w:t>
      </w:r>
      <w:r w:rsidR="00E05CDA" w:rsidRPr="00C31003">
        <w:rPr>
          <w:rFonts w:asciiTheme="majorHAnsi" w:hAnsiTheme="majorHAnsi" w:cstheme="majorHAnsi"/>
          <w:color w:val="000000" w:themeColor="text1"/>
        </w:rPr>
        <w:t xml:space="preserve">nformation </w:t>
      </w:r>
      <w:r w:rsidR="00BD52BE" w:rsidRPr="00C31003">
        <w:rPr>
          <w:rFonts w:asciiTheme="majorHAnsi" w:hAnsiTheme="majorHAnsi" w:cstheme="majorHAnsi"/>
          <w:color w:val="000000" w:themeColor="text1"/>
        </w:rPr>
        <w:t xml:space="preserve">Officer </w:t>
      </w:r>
      <w:r w:rsidR="00E05CDA" w:rsidRPr="00C31003">
        <w:rPr>
          <w:rFonts w:asciiTheme="majorHAnsi" w:hAnsiTheme="majorHAnsi" w:cstheme="majorHAnsi"/>
          <w:color w:val="000000" w:themeColor="text1"/>
        </w:rPr>
        <w:t>(PIO)</w:t>
      </w:r>
      <w:r w:rsidRPr="00C31003">
        <w:rPr>
          <w:rFonts w:asciiTheme="majorHAnsi" w:hAnsiTheme="majorHAnsi" w:cstheme="majorHAnsi"/>
          <w:color w:val="000000" w:themeColor="text1"/>
        </w:rPr>
        <w:t xml:space="preserve"> during an emergency incident. The PIO is responsible for releasing information to the College community and the public about the incident</w:t>
      </w:r>
      <w:r w:rsidR="001F452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and working with the media and appropriate responding agencies. Prior to briefing the media, the PIO must discuss the facts of the incident with the IC. The briefing should include information about what is known currently, the plan to control the incident, the College’s priorities, timing for the next update, and the correction of any public misinformation.</w:t>
      </w:r>
    </w:p>
    <w:p w14:paraId="5F56DF1D" w14:textId="77777777" w:rsidR="006451E3" w:rsidRPr="00C31003" w:rsidRDefault="006451E3" w:rsidP="00526B35">
      <w:pPr>
        <w:spacing w:before="120" w:after="120"/>
        <w:ind w:left="7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PIO is also responsible for working with other members of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and allied response agencies to communicate information about the incident and the health and safety of students, faculty</w:t>
      </w:r>
      <w:r w:rsidR="00E05CD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staff to the </w:t>
      </w:r>
      <w:r w:rsidR="00E05CDA" w:rsidRPr="00C31003">
        <w:rPr>
          <w:rFonts w:asciiTheme="majorHAnsi" w:hAnsiTheme="majorHAnsi" w:cstheme="majorHAnsi"/>
          <w:color w:val="000000" w:themeColor="text1"/>
        </w:rPr>
        <w:t>on-</w:t>
      </w:r>
      <w:r w:rsidRPr="00C31003">
        <w:rPr>
          <w:rFonts w:asciiTheme="majorHAnsi" w:hAnsiTheme="majorHAnsi" w:cstheme="majorHAnsi"/>
          <w:color w:val="000000" w:themeColor="text1"/>
        </w:rPr>
        <w:t>campus community, parents</w:t>
      </w:r>
      <w:r w:rsidR="00E05CD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alumni.</w:t>
      </w:r>
    </w:p>
    <w:p w14:paraId="22BA37A0"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lastRenderedPageBreak/>
        <w:t>Liaison Officer</w:t>
      </w:r>
      <w:r w:rsidRPr="00C31003">
        <w:rPr>
          <w:rFonts w:asciiTheme="majorHAnsi" w:hAnsiTheme="majorHAnsi" w:cstheme="majorHAnsi"/>
          <w:color w:val="000000" w:themeColor="text1"/>
        </w:rPr>
        <w:t xml:space="preserve"> – </w:t>
      </w:r>
      <w:r w:rsidR="0020066E" w:rsidRPr="00C31003">
        <w:rPr>
          <w:rFonts w:asciiTheme="majorHAnsi" w:hAnsiTheme="majorHAnsi" w:cstheme="majorHAnsi"/>
          <w:color w:val="000000" w:themeColor="text1"/>
        </w:rPr>
        <w:t>On-scene contact (</w:t>
      </w:r>
      <w:r w:rsidR="00ED3CED" w:rsidRPr="00C31003">
        <w:rPr>
          <w:rFonts w:asciiTheme="majorHAnsi" w:hAnsiTheme="majorHAnsi" w:cstheme="majorHAnsi"/>
          <w:color w:val="000000" w:themeColor="text1"/>
        </w:rPr>
        <w:t xml:space="preserve">the </w:t>
      </w:r>
      <w:r w:rsidR="0020066E" w:rsidRPr="00C31003">
        <w:rPr>
          <w:rFonts w:asciiTheme="majorHAnsi" w:hAnsiTheme="majorHAnsi" w:cstheme="majorHAnsi"/>
          <w:color w:val="000000" w:themeColor="text1"/>
        </w:rPr>
        <w:t>go-between) for other agencies assigned to the incident</w:t>
      </w:r>
      <w:r w:rsidR="00C13D4C" w:rsidRPr="00C31003">
        <w:rPr>
          <w:rFonts w:asciiTheme="majorHAnsi" w:hAnsiTheme="majorHAnsi" w:cstheme="majorHAnsi"/>
          <w:color w:val="000000" w:themeColor="text1"/>
        </w:rPr>
        <w:t>.</w:t>
      </w:r>
    </w:p>
    <w:p w14:paraId="5CF4B1AA"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Operations Section</w:t>
      </w:r>
      <w:r w:rsidRPr="00C31003">
        <w:rPr>
          <w:rFonts w:asciiTheme="majorHAnsi" w:hAnsiTheme="majorHAnsi" w:cstheme="majorHAnsi"/>
          <w:color w:val="000000" w:themeColor="text1"/>
        </w:rPr>
        <w:t xml:space="preserve"> – </w:t>
      </w:r>
      <w:r w:rsidR="0020066E" w:rsidRPr="00C31003">
        <w:rPr>
          <w:rFonts w:asciiTheme="majorHAnsi" w:hAnsiTheme="majorHAnsi" w:cstheme="majorHAnsi"/>
          <w:color w:val="000000" w:themeColor="text1"/>
        </w:rPr>
        <w:t xml:space="preserve">Carries out response activities described in the Incident Action Plan (IAP). </w:t>
      </w:r>
      <w:r w:rsidRPr="00C31003">
        <w:rPr>
          <w:rFonts w:asciiTheme="majorHAnsi" w:hAnsiTheme="majorHAnsi" w:cstheme="majorHAnsi"/>
          <w:color w:val="000000" w:themeColor="text1"/>
        </w:rPr>
        <w:t>The Executive Staff assists the IC in developing the strategy, tactics</w:t>
      </w:r>
      <w:r w:rsidR="00E05CD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overall plan for the incident and recovery</w:t>
      </w:r>
      <w:r w:rsidR="00C13D4C" w:rsidRPr="00C31003">
        <w:rPr>
          <w:rFonts w:asciiTheme="majorHAnsi" w:hAnsiTheme="majorHAnsi" w:cstheme="majorHAnsi"/>
          <w:color w:val="000000" w:themeColor="text1"/>
        </w:rPr>
        <w:t>.</w:t>
      </w:r>
    </w:p>
    <w:p w14:paraId="3250BDF8"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Planning Section</w:t>
      </w:r>
      <w:r w:rsidRPr="00C31003">
        <w:rPr>
          <w:rFonts w:asciiTheme="majorHAnsi" w:hAnsiTheme="majorHAnsi" w:cstheme="majorHAnsi"/>
          <w:color w:val="000000" w:themeColor="text1"/>
        </w:rPr>
        <w:t xml:space="preserve"> – </w:t>
      </w:r>
      <w:r w:rsidR="0020066E" w:rsidRPr="00C31003">
        <w:rPr>
          <w:rFonts w:asciiTheme="majorHAnsi" w:hAnsiTheme="majorHAnsi" w:cstheme="majorHAnsi"/>
          <w:color w:val="000000" w:themeColor="text1"/>
        </w:rPr>
        <w:t xml:space="preserve">Develops the IAP. </w:t>
      </w:r>
      <w:r w:rsidRPr="00C31003">
        <w:rPr>
          <w:rFonts w:asciiTheme="majorHAnsi" w:hAnsiTheme="majorHAnsi" w:cstheme="majorHAnsi"/>
          <w:color w:val="000000" w:themeColor="text1"/>
        </w:rPr>
        <w:t xml:space="preserve">Members </w:t>
      </w:r>
      <w:r w:rsidR="00203B6B" w:rsidRPr="00C31003">
        <w:rPr>
          <w:rFonts w:asciiTheme="majorHAnsi" w:hAnsiTheme="majorHAnsi" w:cstheme="majorHAnsi"/>
          <w:color w:val="000000" w:themeColor="text1"/>
        </w:rPr>
        <w:t>are</w:t>
      </w:r>
      <w:r w:rsidRPr="00C31003">
        <w:rPr>
          <w:rFonts w:asciiTheme="majorHAnsi" w:hAnsiTheme="majorHAnsi" w:cstheme="majorHAnsi"/>
          <w:color w:val="000000" w:themeColor="text1"/>
        </w:rPr>
        <w:t xml:space="preserve"> responsible for information about the </w:t>
      </w:r>
      <w:proofErr w:type="gramStart"/>
      <w:r w:rsidRPr="00C31003">
        <w:rPr>
          <w:rFonts w:asciiTheme="majorHAnsi" w:hAnsiTheme="majorHAnsi" w:cstheme="majorHAnsi"/>
          <w:color w:val="000000" w:themeColor="text1"/>
        </w:rPr>
        <w:t>current status</w:t>
      </w:r>
      <w:proofErr w:type="gramEnd"/>
      <w:r w:rsidRPr="00C31003">
        <w:rPr>
          <w:rFonts w:asciiTheme="majorHAnsi" w:hAnsiTheme="majorHAnsi" w:cstheme="majorHAnsi"/>
          <w:color w:val="000000" w:themeColor="text1"/>
        </w:rPr>
        <w:t xml:space="preserve"> of the incident and resources. </w:t>
      </w:r>
      <w:r w:rsidR="00ED3CED" w:rsidRPr="00C31003">
        <w:rPr>
          <w:rFonts w:asciiTheme="majorHAnsi" w:hAnsiTheme="majorHAnsi" w:cstheme="majorHAnsi"/>
          <w:color w:val="000000" w:themeColor="text1"/>
        </w:rPr>
        <w:t xml:space="preserve">The </w:t>
      </w:r>
      <w:r w:rsidR="00203B6B" w:rsidRPr="00C31003">
        <w:rPr>
          <w:rFonts w:asciiTheme="majorHAnsi" w:hAnsiTheme="majorHAnsi" w:cstheme="majorHAnsi"/>
          <w:color w:val="000000" w:themeColor="text1"/>
        </w:rPr>
        <w:t>Planning Section</w:t>
      </w:r>
      <w:r w:rsidRPr="00C31003">
        <w:rPr>
          <w:rFonts w:asciiTheme="majorHAnsi" w:hAnsiTheme="majorHAnsi" w:cstheme="majorHAnsi"/>
          <w:color w:val="000000" w:themeColor="text1"/>
        </w:rPr>
        <w:t xml:space="preserve"> also evaluates the need for and obtains additional resources to meet any anticipated operational changes. The planning objectives should be attainable, measurable</w:t>
      </w:r>
      <w:r w:rsidR="00E05CD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flexible.</w:t>
      </w:r>
    </w:p>
    <w:p w14:paraId="5E94AC8E"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Logistics Section</w:t>
      </w:r>
      <w:r w:rsidRPr="00C31003">
        <w:rPr>
          <w:rFonts w:asciiTheme="majorHAnsi" w:hAnsiTheme="majorHAnsi" w:cstheme="majorHAnsi"/>
          <w:color w:val="000000" w:themeColor="text1"/>
        </w:rPr>
        <w:t xml:space="preserve"> – </w:t>
      </w:r>
      <w:r w:rsidR="0020066E" w:rsidRPr="00C31003">
        <w:rPr>
          <w:rFonts w:asciiTheme="majorHAnsi" w:hAnsiTheme="majorHAnsi" w:cstheme="majorHAnsi"/>
          <w:color w:val="000000" w:themeColor="text1"/>
        </w:rPr>
        <w:t xml:space="preserve">Provides necessary </w:t>
      </w:r>
      <w:r w:rsidR="00CA45E5">
        <w:rPr>
          <w:rFonts w:asciiTheme="majorHAnsi" w:hAnsiTheme="majorHAnsi" w:cstheme="majorHAnsi"/>
          <w:color w:val="000000" w:themeColor="text1"/>
        </w:rPr>
        <w:t>Facilities</w:t>
      </w:r>
      <w:r w:rsidR="0020066E" w:rsidRPr="00C31003">
        <w:rPr>
          <w:rFonts w:asciiTheme="majorHAnsi" w:hAnsiTheme="majorHAnsi" w:cstheme="majorHAnsi"/>
          <w:color w:val="000000" w:themeColor="text1"/>
        </w:rPr>
        <w:t>, services, and materials, including personnel to operate incident response equipment.</w:t>
      </w:r>
      <w:r w:rsidRPr="00C31003">
        <w:rPr>
          <w:rFonts w:asciiTheme="majorHAnsi" w:hAnsiTheme="majorHAnsi" w:cstheme="majorHAnsi"/>
          <w:color w:val="000000" w:themeColor="text1"/>
        </w:rPr>
        <w:t xml:space="preserve"> The Logistics </w:t>
      </w:r>
      <w:r w:rsidR="00203B6B" w:rsidRPr="00C31003">
        <w:rPr>
          <w:rFonts w:asciiTheme="majorHAnsi" w:hAnsiTheme="majorHAnsi" w:cstheme="majorHAnsi"/>
          <w:color w:val="000000" w:themeColor="text1"/>
        </w:rPr>
        <w:t>Section</w:t>
      </w:r>
      <w:r w:rsidRPr="00C31003">
        <w:rPr>
          <w:rFonts w:asciiTheme="majorHAnsi" w:hAnsiTheme="majorHAnsi" w:cstheme="majorHAnsi"/>
          <w:color w:val="000000" w:themeColor="text1"/>
        </w:rPr>
        <w:t xml:space="preserve"> is responsible for the Information Technology, </w:t>
      </w:r>
      <w:r w:rsidR="00CA45E5">
        <w:rPr>
          <w:rFonts w:asciiTheme="majorHAnsi" w:hAnsiTheme="majorHAnsi" w:cstheme="majorHAnsi"/>
          <w:color w:val="000000" w:themeColor="text1"/>
        </w:rPr>
        <w:t>Facilities</w:t>
      </w:r>
      <w:r w:rsidRPr="00C31003">
        <w:rPr>
          <w:rFonts w:asciiTheme="majorHAnsi" w:hAnsiTheme="majorHAnsi" w:cstheme="majorHAnsi"/>
          <w:color w:val="000000" w:themeColor="text1"/>
        </w:rPr>
        <w:t>, Food and Supplies unit.</w:t>
      </w:r>
    </w:p>
    <w:p w14:paraId="08ACBF25"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Finance &amp; Administration Section</w:t>
      </w:r>
      <w:r w:rsidRPr="00C31003">
        <w:rPr>
          <w:rFonts w:asciiTheme="majorHAnsi" w:hAnsiTheme="majorHAnsi" w:cstheme="majorHAnsi"/>
          <w:color w:val="000000" w:themeColor="text1"/>
        </w:rPr>
        <w:t xml:space="preserve"> – The Vice President </w:t>
      </w:r>
      <w:r w:rsidR="00372865">
        <w:rPr>
          <w:rFonts w:asciiTheme="majorHAnsi" w:hAnsiTheme="majorHAnsi" w:cstheme="majorHAnsi"/>
          <w:color w:val="000000" w:themeColor="text1"/>
        </w:rPr>
        <w:t>Administrative Services</w:t>
      </w:r>
      <w:r w:rsidR="00332E57" w:rsidRPr="00C31003">
        <w:rPr>
          <w:rFonts w:asciiTheme="majorHAnsi" w:hAnsiTheme="majorHAnsi" w:cstheme="majorHAnsi"/>
          <w:color w:val="000000" w:themeColor="text1"/>
        </w:rPr>
        <w:t xml:space="preserve"> or</w:t>
      </w:r>
      <w:r w:rsidRPr="00C31003">
        <w:rPr>
          <w:rFonts w:asciiTheme="majorHAnsi" w:hAnsiTheme="majorHAnsi" w:cstheme="majorHAnsi"/>
          <w:color w:val="000000" w:themeColor="text1"/>
        </w:rPr>
        <w:t xml:space="preserve"> designee is responsible for tracking all incident costs and evaluating the financial considerations. </w:t>
      </w:r>
      <w:r w:rsidR="0020066E" w:rsidRPr="00C31003">
        <w:rPr>
          <w:rFonts w:asciiTheme="majorHAnsi" w:hAnsiTheme="majorHAnsi" w:cstheme="majorHAnsi"/>
          <w:color w:val="000000" w:themeColor="text1"/>
        </w:rPr>
        <w:t xml:space="preserve">Tracks on-going incident costs and reimbursement accounting for all emergency response equipment and personnel. Records costs and financial operations; this is especially important in the event of a </w:t>
      </w:r>
      <w:r w:rsidR="00ED3CED" w:rsidRPr="00C31003">
        <w:rPr>
          <w:rFonts w:asciiTheme="majorHAnsi" w:hAnsiTheme="majorHAnsi" w:cstheme="majorHAnsi"/>
          <w:color w:val="000000" w:themeColor="text1"/>
        </w:rPr>
        <w:t>United States</w:t>
      </w:r>
      <w:r w:rsidR="0020066E" w:rsidRPr="00C31003">
        <w:rPr>
          <w:rFonts w:asciiTheme="majorHAnsi" w:hAnsiTheme="majorHAnsi" w:cstheme="majorHAnsi"/>
          <w:color w:val="000000" w:themeColor="text1"/>
        </w:rPr>
        <w:t xml:space="preserve"> Presidential Disaster Proclamation.</w:t>
      </w:r>
    </w:p>
    <w:p w14:paraId="662DB612" w14:textId="77777777" w:rsidR="0020066E" w:rsidRPr="00C31003" w:rsidRDefault="0020066E" w:rsidP="00526B35">
      <w:pPr>
        <w:pStyle w:val="ListParagraph"/>
        <w:spacing w:before="120" w:after="120"/>
        <w:contextualSpacing w:val="0"/>
        <w:rPr>
          <w:rFonts w:asciiTheme="majorHAnsi" w:hAnsiTheme="majorHAnsi" w:cstheme="majorHAnsi"/>
          <w:color w:val="000000" w:themeColor="text1"/>
        </w:rPr>
      </w:pPr>
    </w:p>
    <w:p w14:paraId="02AEC342" w14:textId="77777777" w:rsidR="0020066E" w:rsidRPr="00C31003" w:rsidRDefault="0020066E" w:rsidP="00526B35">
      <w:pPr>
        <w:pStyle w:val="ListParagraph"/>
        <w:spacing w:before="120" w:after="120"/>
        <w:contextualSpacing w:val="0"/>
        <w:rPr>
          <w:rFonts w:asciiTheme="majorHAnsi" w:hAnsiTheme="majorHAnsi" w:cstheme="majorHAnsi"/>
          <w:color w:val="000000" w:themeColor="text1"/>
        </w:rPr>
      </w:pPr>
    </w:p>
    <w:p w14:paraId="058571FA" w14:textId="77777777" w:rsidR="0020066E" w:rsidRPr="00C31003" w:rsidRDefault="000B20D7" w:rsidP="00526B35">
      <w:pPr>
        <w:pStyle w:val="ListParagraph"/>
        <w:spacing w:before="120" w:after="120"/>
        <w:contextualSpacing w:val="0"/>
        <w:rPr>
          <w:rFonts w:asciiTheme="majorHAnsi" w:hAnsiTheme="majorHAnsi" w:cstheme="majorHAnsi"/>
          <w:color w:val="000000" w:themeColor="text1"/>
        </w:rPr>
      </w:pPr>
      <w:r w:rsidRPr="00C31003">
        <w:rPr>
          <w:rFonts w:asciiTheme="majorHAnsi" w:hAnsiTheme="majorHAnsi" w:cstheme="majorHAnsi"/>
          <w:noProof/>
          <w:color w:val="000000" w:themeColor="text1"/>
        </w:rPr>
        <w:drawing>
          <wp:inline distT="0" distB="0" distL="0" distR="0" wp14:anchorId="6AA6FF70" wp14:editId="23A24D65">
            <wp:extent cx="4678680" cy="2179320"/>
            <wp:effectExtent l="0" t="38100" r="0" b="106680"/>
            <wp:docPr id="2"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 r:lo="rId17" r:qs="rId18" r:cs="rId19"/>
              </a:graphicData>
            </a:graphic>
          </wp:inline>
        </w:drawing>
      </w:r>
    </w:p>
    <w:p w14:paraId="6B7243BC" w14:textId="77777777" w:rsidR="0020066E" w:rsidRPr="00C31003" w:rsidRDefault="0020066E" w:rsidP="00526B35">
      <w:pPr>
        <w:pStyle w:val="ListParagraph"/>
        <w:spacing w:before="120" w:after="120"/>
        <w:contextualSpacing w:val="0"/>
        <w:rPr>
          <w:rFonts w:asciiTheme="majorHAnsi" w:hAnsiTheme="majorHAnsi" w:cstheme="majorHAnsi"/>
          <w:color w:val="000000" w:themeColor="text1"/>
        </w:rPr>
      </w:pPr>
    </w:p>
    <w:p w14:paraId="199D71CF" w14:textId="77777777" w:rsidR="00D40B77" w:rsidRDefault="00D40B77">
      <w:pPr>
        <w:spacing w:line="300" w:lineRule="auto"/>
        <w:rPr>
          <w:rFonts w:asciiTheme="majorHAnsi" w:hAnsiTheme="majorHAnsi" w:cstheme="majorHAnsi"/>
          <w:color w:val="000000" w:themeColor="text1"/>
        </w:rPr>
      </w:pPr>
      <w:bookmarkStart w:id="42" w:name="_Toc332283671"/>
      <w:bookmarkStart w:id="43" w:name="_Toc391996235"/>
      <w:bookmarkStart w:id="44" w:name="_Toc393273232"/>
      <w:bookmarkStart w:id="45" w:name="_Toc393274174"/>
      <w:bookmarkStart w:id="46" w:name="_Toc393285364"/>
      <w:r>
        <w:rPr>
          <w:rFonts w:asciiTheme="majorHAnsi" w:hAnsiTheme="majorHAnsi" w:cstheme="majorHAnsi"/>
          <w:color w:val="000000" w:themeColor="text1"/>
        </w:rPr>
        <w:br w:type="page"/>
      </w:r>
    </w:p>
    <w:p w14:paraId="4823D9C1" w14:textId="77777777" w:rsidR="006451E3" w:rsidRPr="00C31003" w:rsidRDefault="008C6861" w:rsidP="00D40B77">
      <w:pPr>
        <w:pStyle w:val="Heading1"/>
        <w:spacing w:before="120" w:after="120"/>
        <w:rPr>
          <w:rFonts w:asciiTheme="majorHAnsi" w:hAnsiTheme="majorHAnsi" w:cstheme="majorHAnsi"/>
          <w:color w:val="000000" w:themeColor="text1"/>
        </w:rPr>
      </w:pPr>
      <w:bookmarkStart w:id="47" w:name="_Toc514685132"/>
      <w:r w:rsidRPr="00C31003">
        <w:rPr>
          <w:rFonts w:asciiTheme="majorHAnsi" w:hAnsiTheme="majorHAnsi" w:cstheme="majorHAnsi"/>
          <w:color w:val="000000" w:themeColor="text1"/>
        </w:rPr>
        <w:lastRenderedPageBreak/>
        <w:t>7.0 Campus</w:t>
      </w:r>
      <w:r w:rsidR="006451E3" w:rsidRPr="00C31003">
        <w:rPr>
          <w:rFonts w:asciiTheme="majorHAnsi" w:hAnsiTheme="majorHAnsi" w:cstheme="majorHAnsi"/>
          <w:color w:val="000000" w:themeColor="text1"/>
        </w:rPr>
        <w:t xml:space="preserve"> Emergency Coordination Center (CECC)</w:t>
      </w:r>
      <w:bookmarkEnd w:id="42"/>
      <w:bookmarkEnd w:id="43"/>
      <w:bookmarkEnd w:id="44"/>
      <w:bookmarkEnd w:id="45"/>
      <w:bookmarkEnd w:id="46"/>
      <w:bookmarkEnd w:id="47"/>
    </w:p>
    <w:p w14:paraId="2265ACDD" w14:textId="77777777" w:rsidR="0005494A" w:rsidRPr="00C31003" w:rsidRDefault="0005494A" w:rsidP="00526B35">
      <w:pPr>
        <w:pStyle w:val="ListParagraph"/>
        <w:spacing w:before="120" w:after="120"/>
        <w:contextualSpacing w:val="0"/>
        <w:rPr>
          <w:rFonts w:asciiTheme="majorHAnsi" w:hAnsiTheme="majorHAnsi" w:cstheme="majorHAnsi"/>
          <w:color w:val="000000" w:themeColor="text1"/>
        </w:rPr>
      </w:pPr>
    </w:p>
    <w:p w14:paraId="31A55568" w14:textId="77777777" w:rsidR="001013A4" w:rsidRPr="00C31003" w:rsidRDefault="001013A4" w:rsidP="00763265">
      <w:pPr>
        <w:pStyle w:val="ListParagraph"/>
        <w:numPr>
          <w:ilvl w:val="0"/>
          <w:numId w:val="5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President’s </w:t>
      </w:r>
      <w:r w:rsidR="00C31EF8" w:rsidRPr="00C31003">
        <w:rPr>
          <w:rFonts w:asciiTheme="majorHAnsi" w:hAnsiTheme="majorHAnsi" w:cstheme="majorHAnsi"/>
          <w:color w:val="000000" w:themeColor="text1"/>
        </w:rPr>
        <w:t xml:space="preserve">Conference </w:t>
      </w:r>
      <w:r w:rsidRPr="00C31003">
        <w:rPr>
          <w:rFonts w:asciiTheme="majorHAnsi" w:hAnsiTheme="majorHAnsi" w:cstheme="majorHAnsi"/>
          <w:color w:val="000000" w:themeColor="text1"/>
        </w:rPr>
        <w:t xml:space="preserve">Room </w:t>
      </w:r>
      <w:r w:rsidR="00372865">
        <w:rPr>
          <w:rFonts w:asciiTheme="majorHAnsi" w:hAnsiTheme="majorHAnsi" w:cstheme="majorHAnsi"/>
          <w:color w:val="000000" w:themeColor="text1"/>
        </w:rPr>
        <w:t>(2322A</w:t>
      </w:r>
      <w:r w:rsidR="00C31EF8" w:rsidRPr="00C31003">
        <w:rPr>
          <w:rFonts w:asciiTheme="majorHAnsi" w:hAnsiTheme="majorHAnsi" w:cstheme="majorHAnsi"/>
          <w:color w:val="000000" w:themeColor="text1"/>
        </w:rPr>
        <w:t>)</w:t>
      </w:r>
      <w:r w:rsidR="00372865">
        <w:rPr>
          <w:rFonts w:asciiTheme="majorHAnsi" w:hAnsiTheme="majorHAnsi" w:cstheme="majorHAnsi"/>
          <w:color w:val="000000" w:themeColor="text1"/>
        </w:rPr>
        <w:t xml:space="preserve"> in Wenatchi Hall</w:t>
      </w:r>
      <w:r w:rsidRPr="00C31003">
        <w:rPr>
          <w:rFonts w:asciiTheme="majorHAnsi" w:hAnsiTheme="majorHAnsi" w:cstheme="majorHAnsi"/>
          <w:color w:val="000000" w:themeColor="text1"/>
        </w:rPr>
        <w:t xml:space="preserve"> </w:t>
      </w:r>
      <w:r w:rsidR="009C29F8" w:rsidRPr="00C31003">
        <w:rPr>
          <w:rFonts w:asciiTheme="majorHAnsi" w:hAnsiTheme="majorHAnsi" w:cstheme="majorHAnsi"/>
          <w:color w:val="000000" w:themeColor="text1"/>
        </w:rPr>
        <w:t xml:space="preserve">may </w:t>
      </w:r>
      <w:r w:rsidRPr="00C31003">
        <w:rPr>
          <w:rFonts w:asciiTheme="majorHAnsi" w:hAnsiTheme="majorHAnsi" w:cstheme="majorHAnsi"/>
          <w:color w:val="000000" w:themeColor="text1"/>
        </w:rPr>
        <w:t>serve as the primary CECC.</w:t>
      </w:r>
    </w:p>
    <w:p w14:paraId="2ECA3652" w14:textId="77777777" w:rsidR="001013A4" w:rsidRPr="00C31003" w:rsidRDefault="001013A4" w:rsidP="00763265">
      <w:pPr>
        <w:pStyle w:val="ListParagraph"/>
        <w:numPr>
          <w:ilvl w:val="0"/>
          <w:numId w:val="4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that room is unavailable</w:t>
      </w:r>
      <w:r w:rsidR="00E47180" w:rsidRPr="00C31003">
        <w:rPr>
          <w:rFonts w:asciiTheme="majorHAnsi" w:hAnsiTheme="majorHAnsi" w:cstheme="majorHAnsi"/>
          <w:color w:val="000000" w:themeColor="text1"/>
        </w:rPr>
        <w:t xml:space="preserve"> or the need exceeds the capabilities of </w:t>
      </w:r>
      <w:r w:rsidR="00372865">
        <w:rPr>
          <w:rFonts w:asciiTheme="majorHAnsi" w:hAnsiTheme="majorHAnsi" w:cstheme="majorHAnsi"/>
          <w:color w:val="000000" w:themeColor="text1"/>
        </w:rPr>
        <w:t>Room 2322A</w:t>
      </w:r>
      <w:r w:rsidRPr="00C31003">
        <w:rPr>
          <w:rFonts w:asciiTheme="majorHAnsi" w:hAnsiTheme="majorHAnsi" w:cstheme="majorHAnsi"/>
          <w:color w:val="000000" w:themeColor="text1"/>
        </w:rPr>
        <w:t xml:space="preserve">, the CECC </w:t>
      </w:r>
      <w:r w:rsidR="009C29F8" w:rsidRPr="00C31003">
        <w:rPr>
          <w:rFonts w:asciiTheme="majorHAnsi" w:hAnsiTheme="majorHAnsi" w:cstheme="majorHAnsi"/>
          <w:color w:val="000000" w:themeColor="text1"/>
        </w:rPr>
        <w:t xml:space="preserve">may </w:t>
      </w:r>
      <w:proofErr w:type="gramStart"/>
      <w:r w:rsidRPr="00C31003">
        <w:rPr>
          <w:rFonts w:asciiTheme="majorHAnsi" w:hAnsiTheme="majorHAnsi" w:cstheme="majorHAnsi"/>
          <w:color w:val="000000" w:themeColor="text1"/>
        </w:rPr>
        <w:t>be located in</w:t>
      </w:r>
      <w:proofErr w:type="gramEnd"/>
      <w:r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Room 2105 in Wenatchi Hall</w:t>
      </w:r>
      <w:r w:rsidR="00577D3F" w:rsidRPr="00C31003">
        <w:rPr>
          <w:rFonts w:asciiTheme="majorHAnsi" w:hAnsiTheme="majorHAnsi" w:cstheme="majorHAnsi"/>
          <w:color w:val="000000" w:themeColor="text1"/>
        </w:rPr>
        <w:t>.</w:t>
      </w:r>
    </w:p>
    <w:p w14:paraId="1E92C2D4" w14:textId="77777777" w:rsidR="009C29F8" w:rsidRPr="00C31003" w:rsidRDefault="009C29F8" w:rsidP="00763265">
      <w:pPr>
        <w:pStyle w:val="ListParagraph"/>
        <w:numPr>
          <w:ilvl w:val="0"/>
          <w:numId w:val="4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that room is unavailable or </w:t>
      </w:r>
      <w:r w:rsidR="0023319D" w:rsidRPr="00C31003">
        <w:rPr>
          <w:rFonts w:asciiTheme="majorHAnsi" w:hAnsiTheme="majorHAnsi" w:cstheme="majorHAnsi"/>
          <w:color w:val="000000" w:themeColor="text1"/>
        </w:rPr>
        <w:t>inaccessible</w:t>
      </w:r>
      <w:r w:rsidR="00CC1CA9" w:rsidRPr="00C31003">
        <w:rPr>
          <w:rFonts w:asciiTheme="majorHAnsi" w:hAnsiTheme="majorHAnsi" w:cstheme="majorHAnsi"/>
          <w:color w:val="000000" w:themeColor="text1"/>
        </w:rPr>
        <w:t xml:space="preserve">, the CECC may </w:t>
      </w:r>
      <w:proofErr w:type="gramStart"/>
      <w:r w:rsidR="00CC1CA9" w:rsidRPr="00C31003">
        <w:rPr>
          <w:rFonts w:asciiTheme="majorHAnsi" w:hAnsiTheme="majorHAnsi" w:cstheme="majorHAnsi"/>
          <w:color w:val="000000" w:themeColor="text1"/>
        </w:rPr>
        <w:t>be located in</w:t>
      </w:r>
      <w:proofErr w:type="gramEnd"/>
      <w:r w:rsidR="00CC1CA9"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2106 in Wenatchi Hall</w:t>
      </w:r>
    </w:p>
    <w:p w14:paraId="7F490D16" w14:textId="09A9D412" w:rsidR="00B67F53" w:rsidRDefault="006451E3" w:rsidP="00526B35">
      <w:pPr>
        <w:spacing w:before="120" w:after="120"/>
        <w:ind w:left="36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Campus Emergency Coordination Center (CECC) is the central operations center used during campus emergencies. The </w:t>
      </w:r>
      <w:r w:rsidR="001013A4" w:rsidRPr="00C31003">
        <w:rPr>
          <w:rFonts w:asciiTheme="majorHAnsi" w:hAnsiTheme="majorHAnsi" w:cstheme="majorHAnsi"/>
          <w:color w:val="000000" w:themeColor="text1"/>
        </w:rPr>
        <w:t>CECC</w:t>
      </w:r>
      <w:r w:rsidRPr="00C31003">
        <w:rPr>
          <w:rFonts w:asciiTheme="majorHAnsi" w:hAnsiTheme="majorHAnsi" w:cstheme="majorHAnsi"/>
          <w:color w:val="000000" w:themeColor="text1"/>
        </w:rPr>
        <w:t xml:space="preserve"> is equipped with communications gear, administrative </w:t>
      </w:r>
      <w:r w:rsidR="000905ED" w:rsidRPr="00C31003">
        <w:rPr>
          <w:rFonts w:asciiTheme="majorHAnsi" w:hAnsiTheme="majorHAnsi" w:cstheme="majorHAnsi"/>
          <w:color w:val="000000" w:themeColor="text1"/>
        </w:rPr>
        <w:t>supplies,</w:t>
      </w:r>
      <w:r w:rsidRPr="00C31003">
        <w:rPr>
          <w:rFonts w:asciiTheme="majorHAnsi" w:hAnsiTheme="majorHAnsi" w:cstheme="majorHAnsi"/>
          <w:color w:val="000000" w:themeColor="text1"/>
        </w:rPr>
        <w:t xml:space="preserve"> and other items. The </w:t>
      </w:r>
      <w:r w:rsidR="001013A4" w:rsidRPr="00C31003">
        <w:rPr>
          <w:rFonts w:asciiTheme="majorHAnsi" w:hAnsiTheme="majorHAnsi" w:cstheme="majorHAnsi"/>
          <w:color w:val="000000" w:themeColor="text1"/>
        </w:rPr>
        <w:t>CECC</w:t>
      </w:r>
      <w:r w:rsidRPr="00C31003">
        <w:rPr>
          <w:rFonts w:asciiTheme="majorHAnsi" w:hAnsiTheme="majorHAnsi" w:cstheme="majorHAnsi"/>
          <w:color w:val="000000" w:themeColor="text1"/>
        </w:rPr>
        <w:t xml:space="preserve"> develops and then provides all appropriate information to the Executive Staff for final decisions on managing an emergency incident. </w:t>
      </w:r>
      <w:r w:rsidR="00ED3CED" w:rsidRPr="00C31003">
        <w:rPr>
          <w:rFonts w:asciiTheme="majorHAnsi" w:hAnsiTheme="majorHAnsi" w:cstheme="majorHAnsi"/>
          <w:color w:val="000000" w:themeColor="text1"/>
        </w:rPr>
        <w:t xml:space="preserve">Administrative staff is responsible for activating the CECC should an incident require the support of multiple College entities. The CECC is staffed by members of the </w:t>
      </w:r>
      <w:r w:rsidR="00942165">
        <w:rPr>
          <w:rFonts w:asciiTheme="majorHAnsi" w:hAnsiTheme="majorHAnsi" w:cstheme="majorHAnsi"/>
          <w:color w:val="000000" w:themeColor="text1"/>
        </w:rPr>
        <w:t>EMT</w:t>
      </w:r>
      <w:r w:rsidR="00ED3CED" w:rsidRPr="00C31003">
        <w:rPr>
          <w:rFonts w:asciiTheme="majorHAnsi" w:hAnsiTheme="majorHAnsi" w:cstheme="majorHAnsi"/>
          <w:color w:val="000000" w:themeColor="text1"/>
        </w:rPr>
        <w:t xml:space="preserve"> who will manage </w:t>
      </w:r>
      <w:proofErr w:type="gramStart"/>
      <w:r w:rsidR="00ED3CED" w:rsidRPr="00C31003">
        <w:rPr>
          <w:rFonts w:asciiTheme="majorHAnsi" w:hAnsiTheme="majorHAnsi" w:cstheme="majorHAnsi"/>
          <w:color w:val="000000" w:themeColor="text1"/>
        </w:rPr>
        <w:t>a campus emergency</w:t>
      </w:r>
      <w:proofErr w:type="gramEnd"/>
      <w:r w:rsidR="0084793A">
        <w:rPr>
          <w:rFonts w:asciiTheme="majorHAnsi" w:hAnsiTheme="majorHAnsi" w:cstheme="majorHAnsi"/>
          <w:color w:val="000000" w:themeColor="text1"/>
        </w:rPr>
        <w:t>.</w:t>
      </w:r>
    </w:p>
    <w:p w14:paraId="30880F89" w14:textId="0EEAFA60" w:rsidR="00B67F53" w:rsidRDefault="00B67F53" w:rsidP="00526B35">
      <w:pPr>
        <w:spacing w:before="120" w:after="120"/>
        <w:ind w:left="360"/>
        <w:rPr>
          <w:rFonts w:asciiTheme="majorHAnsi" w:hAnsiTheme="majorHAnsi" w:cstheme="majorHAnsi"/>
          <w:color w:val="000000" w:themeColor="text1"/>
        </w:rPr>
      </w:pPr>
      <w:r>
        <w:rPr>
          <w:rFonts w:asciiTheme="majorHAnsi" w:hAnsiTheme="majorHAnsi" w:cstheme="majorHAnsi"/>
          <w:color w:val="000000" w:themeColor="text1"/>
        </w:rPr>
        <w:t>Identify a back-up building if Wenatch</w:t>
      </w:r>
      <w:r w:rsidR="00A714A2">
        <w:rPr>
          <w:rFonts w:asciiTheme="majorHAnsi" w:hAnsiTheme="majorHAnsi" w:cstheme="majorHAnsi"/>
          <w:color w:val="000000" w:themeColor="text1"/>
        </w:rPr>
        <w:t>i</w:t>
      </w:r>
      <w:r>
        <w:rPr>
          <w:rFonts w:asciiTheme="majorHAnsi" w:hAnsiTheme="majorHAnsi" w:cstheme="majorHAnsi"/>
          <w:color w:val="000000" w:themeColor="text1"/>
        </w:rPr>
        <w:t xml:space="preserve"> Hall is out</w:t>
      </w:r>
      <w:r w:rsidR="000905ED">
        <w:rPr>
          <w:rFonts w:asciiTheme="majorHAnsi" w:hAnsiTheme="majorHAnsi" w:cstheme="majorHAnsi"/>
          <w:color w:val="000000" w:themeColor="text1"/>
        </w:rPr>
        <w:t xml:space="preserve">. </w:t>
      </w:r>
      <w:r>
        <w:rPr>
          <w:rFonts w:asciiTheme="majorHAnsi" w:hAnsiTheme="majorHAnsi" w:cstheme="majorHAnsi"/>
          <w:color w:val="000000" w:themeColor="text1"/>
        </w:rPr>
        <w:t xml:space="preserve">We can look at Wenatchee Police Department, Chelan County Emergency Management Emergency Operation Center, or an open building on Wenatchee Campus. </w:t>
      </w:r>
    </w:p>
    <w:p w14:paraId="6EC8CF10" w14:textId="70311188" w:rsidR="00B67F53" w:rsidRDefault="00B67F53" w:rsidP="00526B35">
      <w:pPr>
        <w:spacing w:before="120" w:after="120"/>
        <w:ind w:left="360"/>
        <w:rPr>
          <w:rFonts w:asciiTheme="majorHAnsi" w:hAnsiTheme="majorHAnsi" w:cstheme="majorHAnsi"/>
          <w:color w:val="000000" w:themeColor="text1"/>
        </w:rPr>
      </w:pPr>
      <w:r>
        <w:rPr>
          <w:rFonts w:asciiTheme="majorHAnsi" w:hAnsiTheme="majorHAnsi" w:cstheme="majorHAnsi"/>
          <w:color w:val="000000" w:themeColor="text1"/>
        </w:rPr>
        <w:t>On</w:t>
      </w:r>
      <w:r w:rsidR="00A714A2">
        <w:rPr>
          <w:rFonts w:asciiTheme="majorHAnsi" w:hAnsiTheme="majorHAnsi" w:cstheme="majorHAnsi"/>
          <w:color w:val="000000" w:themeColor="text1"/>
        </w:rPr>
        <w:t>-</w:t>
      </w:r>
      <w:r>
        <w:rPr>
          <w:rFonts w:asciiTheme="majorHAnsi" w:hAnsiTheme="majorHAnsi" w:cstheme="majorHAnsi"/>
          <w:color w:val="000000" w:themeColor="text1"/>
        </w:rPr>
        <w:t xml:space="preserve"> or off</w:t>
      </w:r>
      <w:r w:rsidR="00A714A2">
        <w:rPr>
          <w:rFonts w:asciiTheme="majorHAnsi" w:hAnsiTheme="majorHAnsi" w:cstheme="majorHAnsi"/>
          <w:color w:val="000000" w:themeColor="text1"/>
        </w:rPr>
        <w:t>-</w:t>
      </w:r>
      <w:r>
        <w:rPr>
          <w:rFonts w:asciiTheme="majorHAnsi" w:hAnsiTheme="majorHAnsi" w:cstheme="majorHAnsi"/>
          <w:color w:val="000000" w:themeColor="text1"/>
        </w:rPr>
        <w:t>site location will need to be determined at the time of the incident.</w:t>
      </w:r>
    </w:p>
    <w:p w14:paraId="28BC7FEA" w14:textId="77777777" w:rsidR="00BD52BE" w:rsidRPr="00C31003" w:rsidRDefault="00B67F53" w:rsidP="00526B35">
      <w:pPr>
        <w:spacing w:before="120" w:after="120"/>
        <w:ind w:left="360"/>
        <w:rPr>
          <w:rFonts w:asciiTheme="majorHAnsi" w:hAnsiTheme="majorHAnsi" w:cstheme="majorHAnsi"/>
          <w:color w:val="000000" w:themeColor="text1"/>
        </w:rPr>
      </w:pPr>
      <w:r>
        <w:rPr>
          <w:rFonts w:asciiTheme="majorHAnsi" w:hAnsiTheme="majorHAnsi" w:cstheme="majorHAnsi"/>
          <w:color w:val="000000" w:themeColor="text1"/>
        </w:rPr>
        <w:t>Key indicators to determining back up location will be the magnitude of the incident, and if a power source is needed. If we remain on campus, then Wenatchi Hall will have the needed power source back up.</w:t>
      </w:r>
      <w:r w:rsidR="00BD52BE" w:rsidRPr="00C31003">
        <w:rPr>
          <w:rFonts w:asciiTheme="majorHAnsi" w:hAnsiTheme="majorHAnsi" w:cstheme="majorHAnsi"/>
          <w:color w:val="000000" w:themeColor="text1"/>
        </w:rPr>
        <w:t xml:space="preserve"> </w:t>
      </w:r>
    </w:p>
    <w:p w14:paraId="62840B73" w14:textId="77777777" w:rsidR="006451E3" w:rsidRPr="00C31003" w:rsidRDefault="006451E3" w:rsidP="00526B35">
      <w:pPr>
        <w:spacing w:before="120" w:after="120"/>
        <w:rPr>
          <w:rFonts w:asciiTheme="majorHAnsi" w:hAnsiTheme="majorHAnsi" w:cstheme="majorHAnsi"/>
          <w:color w:val="000000" w:themeColor="text1"/>
        </w:rPr>
      </w:pPr>
    </w:p>
    <w:p w14:paraId="7EB813A4" w14:textId="77777777" w:rsidR="00D40B77" w:rsidRDefault="006451E3" w:rsidP="002E71F5">
      <w:pPr>
        <w:spacing w:before="120" w:after="120"/>
        <w:rPr>
          <w:rFonts w:asciiTheme="majorHAnsi" w:eastAsiaTheme="majorEastAsia" w:hAnsiTheme="majorHAnsi" w:cstheme="majorHAnsi"/>
          <w:b/>
          <w:smallCaps/>
          <w:color w:val="000000" w:themeColor="text1"/>
          <w:sz w:val="36"/>
          <w:szCs w:val="40"/>
        </w:rPr>
      </w:pPr>
      <w:r w:rsidRPr="00D40B77">
        <w:rPr>
          <w:rFonts w:asciiTheme="majorHAnsi" w:eastAsiaTheme="majorEastAsia" w:hAnsiTheme="majorHAnsi" w:cstheme="majorHAnsi"/>
          <w:b/>
          <w:smallCaps/>
          <w:color w:val="000000" w:themeColor="text1"/>
          <w:sz w:val="36"/>
          <w:szCs w:val="40"/>
        </w:rPr>
        <w:t xml:space="preserve"> </w:t>
      </w:r>
    </w:p>
    <w:p w14:paraId="76D664C0" w14:textId="77777777" w:rsidR="00D40B77" w:rsidRDefault="00D40B77">
      <w:pPr>
        <w:spacing w:line="300" w:lineRule="auto"/>
        <w:rPr>
          <w:rFonts w:asciiTheme="majorHAnsi" w:eastAsiaTheme="majorEastAsia" w:hAnsiTheme="majorHAnsi" w:cstheme="majorHAnsi"/>
          <w:b/>
          <w:smallCaps/>
          <w:color w:val="000000" w:themeColor="text1"/>
          <w:sz w:val="36"/>
          <w:szCs w:val="40"/>
        </w:rPr>
      </w:pPr>
      <w:r>
        <w:rPr>
          <w:rFonts w:asciiTheme="majorHAnsi" w:eastAsiaTheme="majorEastAsia" w:hAnsiTheme="majorHAnsi" w:cstheme="majorHAnsi"/>
          <w:b/>
          <w:smallCaps/>
          <w:color w:val="000000" w:themeColor="text1"/>
          <w:sz w:val="36"/>
          <w:szCs w:val="40"/>
        </w:rPr>
        <w:br w:type="page"/>
      </w:r>
    </w:p>
    <w:p w14:paraId="19E4026D" w14:textId="77777777" w:rsidR="006451E3" w:rsidRPr="00D40B77" w:rsidRDefault="001A7E0D" w:rsidP="00D40B77">
      <w:pPr>
        <w:pStyle w:val="Heading1"/>
        <w:spacing w:before="120" w:after="120"/>
        <w:rPr>
          <w:rFonts w:asciiTheme="majorHAnsi" w:hAnsiTheme="majorHAnsi" w:cstheme="majorHAnsi"/>
          <w:color w:val="000000" w:themeColor="text1"/>
        </w:rPr>
      </w:pPr>
      <w:bookmarkStart w:id="48" w:name="_Toc514685133"/>
      <w:r w:rsidRPr="00D40B77">
        <w:rPr>
          <w:rFonts w:asciiTheme="majorHAnsi" w:hAnsiTheme="majorHAnsi" w:cstheme="majorHAnsi"/>
          <w:color w:val="000000" w:themeColor="text1"/>
        </w:rPr>
        <w:lastRenderedPageBreak/>
        <w:t>8.</w:t>
      </w:r>
      <w:bookmarkStart w:id="49" w:name="_Toc332283672"/>
      <w:bookmarkStart w:id="50" w:name="_Toc391996236"/>
      <w:bookmarkStart w:id="51" w:name="_Toc393273233"/>
      <w:bookmarkStart w:id="52" w:name="_Toc393274175"/>
      <w:bookmarkStart w:id="53" w:name="_Toc393285365"/>
      <w:r w:rsidR="008C6861" w:rsidRPr="00D40B77">
        <w:rPr>
          <w:rFonts w:asciiTheme="majorHAnsi" w:hAnsiTheme="majorHAnsi" w:cstheme="majorHAnsi"/>
          <w:color w:val="000000" w:themeColor="text1"/>
        </w:rPr>
        <w:t>0 Building</w:t>
      </w:r>
      <w:r w:rsidR="006451E3" w:rsidRPr="00D40B77">
        <w:rPr>
          <w:rFonts w:asciiTheme="majorHAnsi" w:hAnsiTheme="majorHAnsi" w:cstheme="majorHAnsi"/>
          <w:color w:val="000000" w:themeColor="text1"/>
        </w:rPr>
        <w:t xml:space="preserve"> Coordinator Program</w:t>
      </w:r>
      <w:bookmarkEnd w:id="48"/>
      <w:bookmarkEnd w:id="49"/>
      <w:bookmarkEnd w:id="50"/>
      <w:bookmarkEnd w:id="51"/>
      <w:bookmarkEnd w:id="52"/>
      <w:bookmarkEnd w:id="53"/>
    </w:p>
    <w:p w14:paraId="5B3DDFFF" w14:textId="77777777" w:rsidR="0005494A" w:rsidRPr="00C31003" w:rsidRDefault="0005494A" w:rsidP="00526B35">
      <w:pPr>
        <w:spacing w:before="120" w:after="120"/>
        <w:rPr>
          <w:rFonts w:asciiTheme="majorHAnsi" w:hAnsiTheme="majorHAnsi" w:cstheme="majorHAnsi"/>
          <w:color w:val="000000" w:themeColor="text1"/>
        </w:rPr>
      </w:pPr>
    </w:p>
    <w:p w14:paraId="6FC70FA7" w14:textId="77777777" w:rsidR="006451E3" w:rsidRPr="00C31003" w:rsidRDefault="005B6D0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The purpose of the Building Coordinator Program is t</w:t>
      </w:r>
      <w:r w:rsidR="006451E3" w:rsidRPr="00C31003">
        <w:rPr>
          <w:rFonts w:asciiTheme="majorHAnsi" w:hAnsiTheme="majorHAnsi" w:cstheme="majorHAnsi"/>
          <w:color w:val="000000" w:themeColor="text1"/>
        </w:rPr>
        <w:t>o identify College staff who will serve as resource</w:t>
      </w:r>
      <w:r w:rsidR="00341DD2" w:rsidRPr="00C31003">
        <w:rPr>
          <w:rFonts w:asciiTheme="majorHAnsi" w:hAnsiTheme="majorHAnsi" w:cstheme="majorHAnsi"/>
          <w:color w:val="000000" w:themeColor="text1"/>
        </w:rPr>
        <w:t>s</w:t>
      </w:r>
      <w:r w:rsidR="006451E3" w:rsidRPr="00C31003">
        <w:rPr>
          <w:rFonts w:asciiTheme="majorHAnsi" w:hAnsiTheme="majorHAnsi" w:cstheme="majorHAnsi"/>
          <w:color w:val="000000" w:themeColor="text1"/>
        </w:rPr>
        <w:t xml:space="preserve"> to provide safety and security information to other staff and students that occupy a particular building serving an academic or administrative facility.</w:t>
      </w:r>
    </w:p>
    <w:p w14:paraId="42B06797"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Program Structure</w:t>
      </w:r>
    </w:p>
    <w:p w14:paraId="0482D151" w14:textId="64807A2C"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Each building located on the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campus will have </w:t>
      </w:r>
      <w:r w:rsidR="005A0EA0" w:rsidRPr="00C31003">
        <w:rPr>
          <w:rFonts w:asciiTheme="majorHAnsi" w:hAnsiTheme="majorHAnsi" w:cstheme="majorHAnsi"/>
          <w:color w:val="000000" w:themeColor="text1"/>
        </w:rPr>
        <w:t>one</w:t>
      </w:r>
      <w:r w:rsidR="00D21F97">
        <w:rPr>
          <w:rFonts w:asciiTheme="majorHAnsi" w:hAnsiTheme="majorHAnsi" w:cstheme="majorHAnsi"/>
          <w:color w:val="000000" w:themeColor="text1"/>
        </w:rPr>
        <w:t xml:space="preserve"> </w:t>
      </w:r>
      <w:r w:rsidR="006C6500">
        <w:rPr>
          <w:rFonts w:asciiTheme="majorHAnsi" w:hAnsiTheme="majorHAnsi" w:cstheme="majorHAnsi"/>
          <w:color w:val="000000" w:themeColor="text1"/>
        </w:rPr>
        <w:t>(1)</w:t>
      </w:r>
      <w:r w:rsidR="005A0EA0" w:rsidRPr="00C31003">
        <w:rPr>
          <w:rFonts w:asciiTheme="majorHAnsi" w:hAnsiTheme="majorHAnsi" w:cstheme="majorHAnsi"/>
          <w:color w:val="000000" w:themeColor="text1"/>
        </w:rPr>
        <w:t xml:space="preserve"> or two</w:t>
      </w:r>
      <w:r w:rsidR="006C6500">
        <w:rPr>
          <w:rFonts w:asciiTheme="majorHAnsi" w:hAnsiTheme="majorHAnsi" w:cstheme="majorHAnsi"/>
          <w:color w:val="000000" w:themeColor="text1"/>
        </w:rPr>
        <w:t xml:space="preserve"> (2)</w:t>
      </w:r>
      <w:r w:rsidRPr="00C31003">
        <w:rPr>
          <w:rFonts w:asciiTheme="majorHAnsi" w:hAnsiTheme="majorHAnsi" w:cstheme="majorHAnsi"/>
          <w:color w:val="000000" w:themeColor="text1"/>
        </w:rPr>
        <w:t xml:space="preserve"> individuals who will serve as a "Building Coordinator." The residence halls </w:t>
      </w:r>
      <w:r w:rsidR="005A0EA0" w:rsidRPr="00C31003">
        <w:rPr>
          <w:rFonts w:asciiTheme="majorHAnsi" w:hAnsiTheme="majorHAnsi" w:cstheme="majorHAnsi"/>
          <w:color w:val="000000" w:themeColor="text1"/>
        </w:rPr>
        <w:t>may also use</w:t>
      </w:r>
      <w:r w:rsidRPr="00C31003">
        <w:rPr>
          <w:rFonts w:asciiTheme="majorHAnsi" w:hAnsiTheme="majorHAnsi" w:cstheme="majorHAnsi"/>
          <w:color w:val="000000" w:themeColor="text1"/>
        </w:rPr>
        <w:t xml:space="preserve"> RA staff to s</w:t>
      </w:r>
      <w:r w:rsidR="005A0EA0" w:rsidRPr="00C31003">
        <w:rPr>
          <w:rFonts w:asciiTheme="majorHAnsi" w:hAnsiTheme="majorHAnsi" w:cstheme="majorHAnsi"/>
          <w:color w:val="000000" w:themeColor="text1"/>
        </w:rPr>
        <w:t>erve as “Building Coordinators</w:t>
      </w:r>
      <w:r w:rsidR="000905ED" w:rsidRPr="00C31003">
        <w:rPr>
          <w:rFonts w:asciiTheme="majorHAnsi" w:hAnsiTheme="majorHAnsi" w:cstheme="majorHAnsi"/>
          <w:color w:val="000000" w:themeColor="text1"/>
        </w:rPr>
        <w:t>.”</w:t>
      </w:r>
    </w:p>
    <w:p w14:paraId="29A4D284"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Buildi</w:t>
      </w:r>
      <w:r w:rsidR="00DA6A44" w:rsidRPr="00C31003">
        <w:rPr>
          <w:rFonts w:asciiTheme="majorHAnsi" w:hAnsiTheme="majorHAnsi" w:cstheme="majorHAnsi"/>
          <w:b/>
          <w:color w:val="000000" w:themeColor="text1"/>
        </w:rPr>
        <w:t>ng Coordinator Responsibilities</w:t>
      </w:r>
    </w:p>
    <w:p w14:paraId="332CCD5F" w14:textId="0370E846"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Ensure that building/floor evacuation plans are posted in all offices, </w:t>
      </w:r>
      <w:r w:rsidR="000905ED" w:rsidRPr="00C31003">
        <w:rPr>
          <w:rFonts w:asciiTheme="majorHAnsi" w:hAnsiTheme="majorHAnsi" w:cstheme="majorHAnsi"/>
          <w:color w:val="000000" w:themeColor="text1"/>
        </w:rPr>
        <w:t>classrooms,</w:t>
      </w:r>
      <w:r w:rsidRPr="00C31003">
        <w:rPr>
          <w:rFonts w:asciiTheme="majorHAnsi" w:hAnsiTheme="majorHAnsi" w:cstheme="majorHAnsi"/>
          <w:color w:val="000000" w:themeColor="text1"/>
        </w:rPr>
        <w:t xml:space="preserve"> and common areas.</w:t>
      </w:r>
    </w:p>
    <w:p w14:paraId="58CF90EC" w14:textId="77777777"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Distribute safety information as necessary.</w:t>
      </w:r>
    </w:p>
    <w:p w14:paraId="2DF79EA7" w14:textId="77777777"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Report observations </w:t>
      </w:r>
      <w:r w:rsidR="00ED3CED"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affect the safety and security of floor/building occupants.</w:t>
      </w:r>
    </w:p>
    <w:p w14:paraId="0F8E3C3F" w14:textId="44B12699"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Assist emergency personnel with building, </w:t>
      </w:r>
      <w:r w:rsidR="00D34BF0" w:rsidRPr="00C31003">
        <w:rPr>
          <w:rFonts w:asciiTheme="majorHAnsi" w:hAnsiTheme="majorHAnsi" w:cstheme="majorHAnsi"/>
          <w:color w:val="000000" w:themeColor="text1"/>
        </w:rPr>
        <w:t>area,</w:t>
      </w:r>
      <w:r w:rsidRPr="00C31003">
        <w:rPr>
          <w:rFonts w:asciiTheme="majorHAnsi" w:hAnsiTheme="majorHAnsi" w:cstheme="majorHAnsi"/>
          <w:color w:val="000000" w:themeColor="text1"/>
        </w:rPr>
        <w:t xml:space="preserve"> or campus evacuation procedures.</w:t>
      </w:r>
    </w:p>
    <w:p w14:paraId="5EA9EC9D" w14:textId="77777777"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Compile lists of people in evacuation area</w:t>
      </w:r>
      <w:r w:rsidR="001E144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p>
    <w:p w14:paraId="37E737ED" w14:textId="77777777" w:rsidR="006451E3" w:rsidRPr="00C31003" w:rsidRDefault="006451E3" w:rsidP="00E36F6B">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Training</w:t>
      </w:r>
    </w:p>
    <w:p w14:paraId="3C59405C" w14:textId="77777777" w:rsidR="008544DF"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Each Building Coordinator will receive training in</w:t>
      </w:r>
    </w:p>
    <w:p w14:paraId="4706EB47" w14:textId="77777777" w:rsidR="006451E3" w:rsidRPr="00C31003" w:rsidRDefault="006451E3" w:rsidP="00763265">
      <w:pPr>
        <w:pStyle w:val="ListParagraph"/>
        <w:numPr>
          <w:ilvl w:val="0"/>
          <w:numId w:val="61"/>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Building and campus evacuation procedures</w:t>
      </w:r>
    </w:p>
    <w:p w14:paraId="6F7CE52C" w14:textId="77777777" w:rsidR="006451E3" w:rsidRPr="00C31003" w:rsidRDefault="006451E3" w:rsidP="00763265">
      <w:pPr>
        <w:pStyle w:val="ListParagraph"/>
        <w:numPr>
          <w:ilvl w:val="0"/>
          <w:numId w:val="38"/>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Fire protection systems within </w:t>
      </w:r>
      <w:r w:rsidR="00341DD2" w:rsidRPr="00C31003">
        <w:rPr>
          <w:rFonts w:asciiTheme="majorHAnsi" w:hAnsiTheme="majorHAnsi" w:cstheme="majorHAnsi"/>
          <w:color w:val="000000" w:themeColor="text1"/>
        </w:rPr>
        <w:t>the respective</w:t>
      </w:r>
      <w:r w:rsidRPr="00C31003">
        <w:rPr>
          <w:rFonts w:asciiTheme="majorHAnsi" w:hAnsiTheme="majorHAnsi" w:cstheme="majorHAnsi"/>
          <w:color w:val="000000" w:themeColor="text1"/>
        </w:rPr>
        <w:t xml:space="preserve"> floor or building</w:t>
      </w:r>
    </w:p>
    <w:p w14:paraId="2570B5C8" w14:textId="77777777" w:rsidR="006451E3" w:rsidRPr="00C31003" w:rsidRDefault="00E6271D" w:rsidP="00763265">
      <w:pPr>
        <w:pStyle w:val="ListParagraph"/>
        <w:numPr>
          <w:ilvl w:val="0"/>
          <w:numId w:val="38"/>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First aid, CPR and </w:t>
      </w:r>
      <w:r w:rsidR="006451E3" w:rsidRPr="00C31003">
        <w:rPr>
          <w:rFonts w:asciiTheme="majorHAnsi" w:hAnsiTheme="majorHAnsi" w:cstheme="majorHAnsi"/>
          <w:color w:val="000000" w:themeColor="text1"/>
        </w:rPr>
        <w:t>Automated External Defibrillator (AED) use</w:t>
      </w:r>
    </w:p>
    <w:p w14:paraId="6FFA899A" w14:textId="77777777" w:rsidR="006451E3" w:rsidRPr="00C31003" w:rsidRDefault="001E1447" w:rsidP="00763265">
      <w:pPr>
        <w:pStyle w:val="ListParagraph"/>
        <w:numPr>
          <w:ilvl w:val="0"/>
          <w:numId w:val="38"/>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Lockdown and </w:t>
      </w:r>
      <w:r w:rsidR="006451E3" w:rsidRPr="00C31003">
        <w:rPr>
          <w:rFonts w:asciiTheme="majorHAnsi" w:hAnsiTheme="majorHAnsi" w:cstheme="majorHAnsi"/>
          <w:color w:val="000000" w:themeColor="text1"/>
        </w:rPr>
        <w:t>Shelter-In-Place Procedures</w:t>
      </w:r>
    </w:p>
    <w:p w14:paraId="797DD1E0" w14:textId="77777777" w:rsidR="006451E3" w:rsidRPr="00C31003" w:rsidRDefault="006451E3" w:rsidP="00763265">
      <w:pPr>
        <w:pStyle w:val="ListParagraph"/>
        <w:numPr>
          <w:ilvl w:val="0"/>
          <w:numId w:val="38"/>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Elements of the </w:t>
      </w:r>
      <w:r w:rsidR="00577D3F" w:rsidRPr="00C31003">
        <w:rPr>
          <w:rFonts w:asciiTheme="majorHAnsi" w:hAnsiTheme="majorHAnsi" w:cstheme="majorHAnsi"/>
          <w:color w:val="000000" w:themeColor="text1"/>
        </w:rPr>
        <w:t>Multi-Hazard Plan</w:t>
      </w:r>
      <w:r w:rsidR="001E1447" w:rsidRPr="00C31003">
        <w:rPr>
          <w:rFonts w:asciiTheme="majorHAnsi" w:hAnsiTheme="majorHAnsi" w:cstheme="majorHAnsi"/>
          <w:color w:val="000000" w:themeColor="text1"/>
        </w:rPr>
        <w:t>.</w:t>
      </w:r>
    </w:p>
    <w:p w14:paraId="6AE9852B" w14:textId="77777777" w:rsidR="006451E3" w:rsidRPr="00C31003" w:rsidRDefault="00647946"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Identification</w:t>
      </w:r>
    </w:p>
    <w:p w14:paraId="1BA6BA22"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Building Coordinators will</w:t>
      </w:r>
    </w:p>
    <w:p w14:paraId="663F7966" w14:textId="77777777" w:rsidR="006451E3" w:rsidRPr="00C31003" w:rsidRDefault="00ED3CED" w:rsidP="00763265">
      <w:pPr>
        <w:pStyle w:val="ListParagraph"/>
        <w:numPr>
          <w:ilvl w:val="0"/>
          <w:numId w:val="3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w:t>
      </w:r>
      <w:r w:rsidR="006451E3" w:rsidRPr="00C31003">
        <w:rPr>
          <w:rFonts w:asciiTheme="majorHAnsi" w:hAnsiTheme="majorHAnsi" w:cstheme="majorHAnsi"/>
          <w:color w:val="000000" w:themeColor="text1"/>
        </w:rPr>
        <w:t xml:space="preserve"> identified to all staff and students</w:t>
      </w:r>
    </w:p>
    <w:p w14:paraId="2C213019" w14:textId="77777777" w:rsidR="006C6500" w:rsidRDefault="00ED3CED" w:rsidP="00763265">
      <w:pPr>
        <w:pStyle w:val="ListParagraph"/>
        <w:numPr>
          <w:ilvl w:val="0"/>
          <w:numId w:val="3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w:t>
      </w:r>
      <w:r w:rsidR="006451E3" w:rsidRPr="00C31003">
        <w:rPr>
          <w:rFonts w:asciiTheme="majorHAnsi" w:hAnsiTheme="majorHAnsi" w:cstheme="majorHAnsi"/>
          <w:color w:val="000000" w:themeColor="text1"/>
        </w:rPr>
        <w:t xml:space="preserve"> issued visible identification and support equipment</w:t>
      </w:r>
      <w:r w:rsidR="001E1447" w:rsidRPr="00C31003">
        <w:rPr>
          <w:rFonts w:asciiTheme="majorHAnsi" w:hAnsiTheme="majorHAnsi" w:cstheme="majorHAnsi"/>
          <w:color w:val="000000" w:themeColor="text1"/>
        </w:rPr>
        <w:t>.</w:t>
      </w:r>
    </w:p>
    <w:p w14:paraId="103EF418" w14:textId="77777777" w:rsidR="006C6500" w:rsidRDefault="006C6500" w:rsidP="006C6500">
      <w:pPr>
        <w:spacing w:before="120" w:after="120"/>
        <w:rPr>
          <w:rFonts w:asciiTheme="majorHAnsi" w:hAnsiTheme="majorHAnsi" w:cstheme="majorHAnsi"/>
          <w:b/>
          <w:color w:val="000000" w:themeColor="text1"/>
        </w:rPr>
      </w:pPr>
      <w:r w:rsidRPr="006C6500">
        <w:rPr>
          <w:rFonts w:asciiTheme="majorHAnsi" w:hAnsiTheme="majorHAnsi" w:cstheme="majorHAnsi"/>
          <w:b/>
          <w:color w:val="000000" w:themeColor="text1"/>
        </w:rPr>
        <w:t>Cross training should be conducted for all employees to serve as a back-up when needed</w:t>
      </w:r>
      <w:r w:rsidR="003A28E8">
        <w:rPr>
          <w:rFonts w:asciiTheme="majorHAnsi" w:hAnsiTheme="majorHAnsi" w:cstheme="majorHAnsi"/>
          <w:b/>
          <w:color w:val="000000" w:themeColor="text1"/>
        </w:rPr>
        <w:t xml:space="preserve"> (response is consistent with training)</w:t>
      </w:r>
      <w:r w:rsidRPr="006C6500">
        <w:rPr>
          <w:rFonts w:asciiTheme="majorHAnsi" w:hAnsiTheme="majorHAnsi" w:cstheme="majorHAnsi"/>
          <w:b/>
          <w:color w:val="000000" w:themeColor="text1"/>
        </w:rPr>
        <w:t>.</w:t>
      </w:r>
    </w:p>
    <w:p w14:paraId="5A26FB5C" w14:textId="77777777" w:rsidR="001A7E0D" w:rsidRDefault="001A7E0D" w:rsidP="006C6500">
      <w:pPr>
        <w:spacing w:before="120" w:after="120"/>
        <w:rPr>
          <w:rFonts w:asciiTheme="majorHAnsi" w:hAnsiTheme="majorHAnsi" w:cstheme="majorHAnsi"/>
          <w:b/>
          <w:color w:val="000000" w:themeColor="text1"/>
        </w:rPr>
      </w:pPr>
    </w:p>
    <w:p w14:paraId="2485CC91" w14:textId="77777777" w:rsidR="001A7E0D" w:rsidRPr="006C6500" w:rsidRDefault="001A7E0D" w:rsidP="006C6500">
      <w:pPr>
        <w:spacing w:before="120" w:after="120"/>
        <w:rPr>
          <w:rFonts w:asciiTheme="majorHAnsi" w:hAnsiTheme="majorHAnsi" w:cstheme="majorHAnsi"/>
          <w:b/>
          <w:color w:val="000000" w:themeColor="text1"/>
        </w:rPr>
      </w:pPr>
      <w:r>
        <w:rPr>
          <w:rFonts w:asciiTheme="majorHAnsi" w:hAnsiTheme="majorHAnsi" w:cstheme="majorHAnsi"/>
          <w:b/>
          <w:color w:val="000000" w:themeColor="text1"/>
        </w:rPr>
        <w:t>Employees working nights (after 3 pm) and Adjunct faculty need the same training and awareness as full-time and day shift employees.</w:t>
      </w:r>
    </w:p>
    <w:p w14:paraId="3C05AFD7" w14:textId="77777777" w:rsidR="006451E3" w:rsidRPr="00C31003" w:rsidRDefault="006451E3" w:rsidP="00526B35">
      <w:pPr>
        <w:pStyle w:val="ListParagraph"/>
        <w:spacing w:before="120" w:after="120"/>
        <w:contextualSpacing w:val="0"/>
        <w:rPr>
          <w:rFonts w:asciiTheme="majorHAnsi" w:hAnsiTheme="majorHAnsi" w:cstheme="majorHAnsi"/>
          <w:color w:val="000000" w:themeColor="text1"/>
        </w:rPr>
      </w:pPr>
    </w:p>
    <w:p w14:paraId="4137AACA" w14:textId="77777777" w:rsidR="00D40B77" w:rsidRDefault="00D40B77">
      <w:pPr>
        <w:spacing w:line="300" w:lineRule="auto"/>
        <w:rPr>
          <w:rFonts w:asciiTheme="majorHAnsi" w:eastAsiaTheme="majorEastAsia" w:hAnsiTheme="majorHAnsi" w:cstheme="majorHAnsi"/>
          <w:b/>
          <w:smallCaps/>
          <w:color w:val="000000" w:themeColor="text1"/>
          <w:sz w:val="36"/>
          <w:szCs w:val="40"/>
        </w:rPr>
      </w:pPr>
      <w:bookmarkStart w:id="54" w:name="_Toc332283673"/>
      <w:bookmarkStart w:id="55" w:name="_Toc391996237"/>
      <w:bookmarkStart w:id="56" w:name="_Toc393273234"/>
      <w:bookmarkStart w:id="57" w:name="_Toc393274176"/>
      <w:bookmarkStart w:id="58" w:name="_Toc393285366"/>
      <w:r>
        <w:rPr>
          <w:rFonts w:asciiTheme="majorHAnsi" w:hAnsiTheme="majorHAnsi" w:cstheme="majorHAnsi"/>
          <w:color w:val="000000" w:themeColor="text1"/>
        </w:rPr>
        <w:br w:type="page"/>
      </w:r>
    </w:p>
    <w:p w14:paraId="0F9FDF80" w14:textId="77777777" w:rsidR="006451E3" w:rsidRPr="000829FD" w:rsidRDefault="008C6861" w:rsidP="00D40B77">
      <w:pPr>
        <w:pStyle w:val="Heading1"/>
        <w:spacing w:before="120" w:after="120"/>
        <w:rPr>
          <w:rFonts w:asciiTheme="majorHAnsi" w:hAnsiTheme="majorHAnsi" w:cstheme="majorHAnsi"/>
          <w:color w:val="000000" w:themeColor="text1"/>
        </w:rPr>
      </w:pPr>
      <w:bookmarkStart w:id="59" w:name="_Toc514685134"/>
      <w:r w:rsidRPr="00D40B77">
        <w:rPr>
          <w:rFonts w:asciiTheme="majorHAnsi" w:hAnsiTheme="majorHAnsi" w:cstheme="majorHAnsi"/>
          <w:color w:val="000000" w:themeColor="text1"/>
        </w:rPr>
        <w:lastRenderedPageBreak/>
        <w:t xml:space="preserve">9.0 </w:t>
      </w:r>
      <w:r w:rsidR="00372865" w:rsidRPr="00D40B77">
        <w:rPr>
          <w:rFonts w:asciiTheme="majorHAnsi" w:hAnsiTheme="majorHAnsi" w:cstheme="majorHAnsi"/>
          <w:color w:val="000000" w:themeColor="text1"/>
        </w:rPr>
        <w:t>Instructional Technology</w:t>
      </w:r>
      <w:r w:rsidR="00D33E38" w:rsidRPr="00D40B77">
        <w:rPr>
          <w:rFonts w:asciiTheme="majorHAnsi" w:hAnsiTheme="majorHAnsi" w:cstheme="majorHAnsi"/>
          <w:color w:val="000000" w:themeColor="text1"/>
        </w:rPr>
        <w:t xml:space="preserve"> Team</w:t>
      </w:r>
      <w:bookmarkEnd w:id="54"/>
      <w:bookmarkEnd w:id="55"/>
      <w:bookmarkEnd w:id="56"/>
      <w:bookmarkEnd w:id="57"/>
      <w:bookmarkEnd w:id="58"/>
      <w:bookmarkEnd w:id="59"/>
    </w:p>
    <w:p w14:paraId="034DFC5B" w14:textId="77777777" w:rsidR="006451E3" w:rsidRDefault="006451E3" w:rsidP="00E36F6B">
      <w:pPr>
        <w:spacing w:before="120" w:after="120"/>
        <w:jc w:val="center"/>
        <w:rPr>
          <w:rFonts w:asciiTheme="majorHAnsi" w:hAnsiTheme="majorHAnsi" w:cstheme="majorHAnsi"/>
          <w:color w:val="000000" w:themeColor="text1"/>
        </w:rPr>
      </w:pPr>
      <w:r w:rsidRPr="00C31003">
        <w:rPr>
          <w:rFonts w:asciiTheme="majorHAnsi" w:hAnsiTheme="majorHAnsi" w:cstheme="majorHAnsi"/>
          <w:color w:val="000000" w:themeColor="text1"/>
        </w:rPr>
        <w:t xml:space="preserve">Lead Department: </w:t>
      </w:r>
      <w:r w:rsidR="00F901EC">
        <w:rPr>
          <w:rFonts w:asciiTheme="majorHAnsi" w:hAnsiTheme="majorHAnsi" w:cstheme="majorHAnsi"/>
          <w:color w:val="000000" w:themeColor="text1"/>
        </w:rPr>
        <w:t>Wenatchee Valley</w:t>
      </w:r>
      <w:r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 xml:space="preserve">College Instructional </w:t>
      </w:r>
      <w:r w:rsidRPr="00C31003">
        <w:rPr>
          <w:rFonts w:asciiTheme="majorHAnsi" w:hAnsiTheme="majorHAnsi" w:cstheme="majorHAnsi"/>
          <w:color w:val="000000" w:themeColor="text1"/>
        </w:rPr>
        <w:t>Technology</w:t>
      </w:r>
      <w:r w:rsidR="00ED3CED"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IT</w:t>
      </w:r>
      <w:r w:rsidR="00ED3CED" w:rsidRPr="00C31003">
        <w:rPr>
          <w:rFonts w:asciiTheme="majorHAnsi" w:hAnsiTheme="majorHAnsi" w:cstheme="majorHAnsi"/>
          <w:color w:val="000000" w:themeColor="text1"/>
        </w:rPr>
        <w:t>)</w:t>
      </w:r>
    </w:p>
    <w:p w14:paraId="61D6F424" w14:textId="77777777" w:rsidR="00D40B77" w:rsidRPr="00C31003" w:rsidRDefault="00D40B77" w:rsidP="00E36F6B">
      <w:pPr>
        <w:spacing w:before="120" w:after="120"/>
        <w:jc w:val="center"/>
        <w:rPr>
          <w:rFonts w:asciiTheme="majorHAnsi" w:hAnsiTheme="majorHAnsi" w:cstheme="majorHAnsi"/>
          <w:color w:val="000000" w:themeColor="text1"/>
        </w:rPr>
      </w:pPr>
    </w:p>
    <w:p w14:paraId="0E60F50E"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I</w:t>
      </w:r>
      <w:r w:rsidRPr="002E71F5">
        <w:rPr>
          <w:rFonts w:asciiTheme="majorHAnsi" w:hAnsiTheme="majorHAnsi" w:cstheme="majorHAnsi"/>
          <w:color w:val="000000" w:themeColor="text1"/>
        </w:rPr>
        <w:t>NTRODUCTION</w:t>
      </w:r>
    </w:p>
    <w:p w14:paraId="38A5DAC0"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purpose of </w:t>
      </w:r>
      <w:r w:rsidR="00D33E38" w:rsidRPr="00C31003">
        <w:rPr>
          <w:rFonts w:asciiTheme="majorHAnsi" w:hAnsiTheme="majorHAnsi" w:cstheme="majorHAnsi"/>
          <w:color w:val="000000" w:themeColor="text1"/>
        </w:rPr>
        <w:t xml:space="preserve">the </w:t>
      </w:r>
      <w:r w:rsidR="00372865">
        <w:rPr>
          <w:rFonts w:asciiTheme="majorHAnsi" w:hAnsiTheme="majorHAnsi" w:cstheme="majorHAnsi"/>
          <w:color w:val="000000" w:themeColor="text1"/>
        </w:rPr>
        <w:t>In</w:t>
      </w:r>
      <w:r w:rsidR="0014002F">
        <w:rPr>
          <w:rFonts w:asciiTheme="majorHAnsi" w:hAnsiTheme="majorHAnsi" w:cstheme="majorHAnsi"/>
          <w:color w:val="000000" w:themeColor="text1"/>
        </w:rPr>
        <w:t>formation</w:t>
      </w:r>
      <w:r w:rsidR="00372865">
        <w:rPr>
          <w:rFonts w:asciiTheme="majorHAnsi" w:hAnsiTheme="majorHAnsi" w:cstheme="majorHAnsi"/>
          <w:color w:val="000000" w:themeColor="text1"/>
        </w:rPr>
        <w:t xml:space="preserve"> Technology</w:t>
      </w:r>
      <w:r w:rsidR="00D33E38" w:rsidRPr="00C31003">
        <w:rPr>
          <w:rFonts w:asciiTheme="majorHAnsi" w:hAnsiTheme="majorHAnsi" w:cstheme="majorHAnsi"/>
          <w:color w:val="000000" w:themeColor="text1"/>
        </w:rPr>
        <w:t xml:space="preserve"> Team </w:t>
      </w:r>
      <w:r w:rsidRPr="00C31003">
        <w:rPr>
          <w:rFonts w:asciiTheme="majorHAnsi" w:hAnsiTheme="majorHAnsi" w:cstheme="majorHAnsi"/>
          <w:color w:val="000000" w:themeColor="text1"/>
        </w:rPr>
        <w:t xml:space="preserve">is to monitor the College voice, video, data and core systems during a time of crisis and manage any issues that affect the ability of these systems to enable the College community to carry out </w:t>
      </w:r>
      <w:r w:rsidR="00B9544D" w:rsidRPr="00C31003">
        <w:rPr>
          <w:rFonts w:asciiTheme="majorHAnsi" w:hAnsiTheme="majorHAnsi" w:cstheme="majorHAnsi"/>
          <w:color w:val="000000" w:themeColor="text1"/>
        </w:rPr>
        <w:t xml:space="preserve">its </w:t>
      </w:r>
      <w:r w:rsidRPr="00C31003">
        <w:rPr>
          <w:rFonts w:asciiTheme="majorHAnsi" w:hAnsiTheme="majorHAnsi" w:cstheme="majorHAnsi"/>
          <w:color w:val="000000" w:themeColor="text1"/>
        </w:rPr>
        <w:t xml:space="preserve">goals in support of the overall mission of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w:t>
      </w:r>
    </w:p>
    <w:p w14:paraId="4DC5C839" w14:textId="25CD7996"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magnitude of the disaster will determine the response from </w:t>
      </w:r>
      <w:r w:rsidR="00B9544D" w:rsidRPr="00C31003">
        <w:rPr>
          <w:rFonts w:asciiTheme="majorHAnsi" w:hAnsiTheme="majorHAnsi" w:cstheme="majorHAnsi"/>
          <w:color w:val="000000" w:themeColor="text1"/>
        </w:rPr>
        <w:t xml:space="preserve">the </w:t>
      </w:r>
      <w:r w:rsidR="00372865">
        <w:rPr>
          <w:rFonts w:asciiTheme="majorHAnsi" w:hAnsiTheme="majorHAnsi" w:cstheme="majorHAnsi"/>
          <w:color w:val="000000" w:themeColor="text1"/>
        </w:rPr>
        <w:t>Instructional Technology</w:t>
      </w:r>
      <w:r w:rsidR="00D33E38" w:rsidRPr="00C31003">
        <w:rPr>
          <w:rFonts w:asciiTheme="majorHAnsi" w:hAnsiTheme="majorHAnsi" w:cstheme="majorHAnsi"/>
          <w:color w:val="000000" w:themeColor="text1"/>
        </w:rPr>
        <w:t xml:space="preserve"> Team</w:t>
      </w:r>
      <w:r w:rsidRPr="00C31003">
        <w:rPr>
          <w:rFonts w:asciiTheme="majorHAnsi" w:hAnsiTheme="majorHAnsi" w:cstheme="majorHAnsi"/>
          <w:color w:val="000000" w:themeColor="text1"/>
        </w:rPr>
        <w:t xml:space="preserve">. As part of </w:t>
      </w:r>
      <w:r w:rsidR="00E259AC" w:rsidRPr="00C31003">
        <w:rPr>
          <w:rFonts w:asciiTheme="majorHAnsi" w:hAnsiTheme="majorHAnsi" w:cstheme="majorHAnsi"/>
          <w:color w:val="000000" w:themeColor="text1"/>
        </w:rPr>
        <w:t>the</w:t>
      </w:r>
      <w:r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Disaster Recovery Plan,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is putting in place the infrastructure to allow it to respond to disasters of varying magnitude with particular focus on the restoration of services identified as tier one services (</w:t>
      </w:r>
      <w:r w:rsidR="004A442C">
        <w:rPr>
          <w:rFonts w:asciiTheme="majorHAnsi" w:hAnsiTheme="majorHAnsi" w:cstheme="majorHAnsi"/>
          <w:color w:val="000000" w:themeColor="text1"/>
        </w:rPr>
        <w:t>Phones,  RAVE</w:t>
      </w:r>
      <w:r w:rsidR="00D21F97">
        <w:rPr>
          <w:rFonts w:asciiTheme="majorHAnsi" w:hAnsiTheme="majorHAnsi" w:cstheme="majorHAnsi"/>
          <w:color w:val="000000" w:themeColor="text1"/>
        </w:rPr>
        <w:t xml:space="preserve"> </w:t>
      </w:r>
      <w:r w:rsidR="004A442C" w:rsidRPr="00247B34">
        <w:rPr>
          <w:rFonts w:asciiTheme="majorHAnsi" w:hAnsiTheme="majorHAnsi" w:cstheme="majorHAnsi"/>
          <w:color w:val="000000" w:themeColor="text1"/>
          <w:u w:val="single"/>
        </w:rPr>
        <w:t xml:space="preserve">,fire </w:t>
      </w:r>
      <w:r w:rsidR="00CC6383" w:rsidRPr="00247B34">
        <w:rPr>
          <w:rFonts w:asciiTheme="majorHAnsi" w:hAnsiTheme="majorHAnsi" w:cstheme="majorHAnsi"/>
          <w:color w:val="000000" w:themeColor="text1"/>
          <w:u w:val="single"/>
        </w:rPr>
        <w:t>services, email</w:t>
      </w:r>
      <w:r w:rsidRPr="00C31003">
        <w:rPr>
          <w:rFonts w:asciiTheme="majorHAnsi" w:hAnsiTheme="majorHAnsi" w:cstheme="majorHAnsi"/>
          <w:color w:val="000000" w:themeColor="text1"/>
        </w:rPr>
        <w:t>, web services, domain and authentication services, file services, learning management system and administrative information system functionality). Once in place</w:t>
      </w:r>
      <w:r w:rsidR="00B9544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this infrastructure will allow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to implement various operational plans to </w:t>
      </w:r>
      <w:r w:rsidR="006151F9" w:rsidRPr="00C31003">
        <w:rPr>
          <w:rFonts w:asciiTheme="majorHAnsi" w:hAnsiTheme="majorHAnsi" w:cstheme="majorHAnsi"/>
          <w:color w:val="000000" w:themeColor="text1"/>
        </w:rPr>
        <w:t xml:space="preserve">ensure </w:t>
      </w:r>
      <w:r w:rsidRPr="00C31003">
        <w:rPr>
          <w:rFonts w:asciiTheme="majorHAnsi" w:hAnsiTheme="majorHAnsi" w:cstheme="majorHAnsi"/>
          <w:color w:val="000000" w:themeColor="text1"/>
        </w:rPr>
        <w:t xml:space="preserve">continuity of tier one network services.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will respond accordingly depending upon the effect the disaster has on the technology systems.</w:t>
      </w:r>
    </w:p>
    <w:p w14:paraId="379F0FB2"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the emergency has a major or prolonged impact on the College core systems,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in coordination with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will declare a formal core systems disaster.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will activate </w:t>
      </w:r>
      <w:r w:rsidR="00B9544D" w:rsidRPr="00C31003">
        <w:rPr>
          <w:rFonts w:asciiTheme="majorHAnsi" w:hAnsiTheme="majorHAnsi" w:cstheme="majorHAnsi"/>
          <w:color w:val="000000" w:themeColor="text1"/>
        </w:rPr>
        <w:t>the</w:t>
      </w:r>
      <w:r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Disaster Recovery Plan and </w:t>
      </w:r>
      <w:r w:rsidR="00042342" w:rsidRPr="00C31003">
        <w:rPr>
          <w:rFonts w:asciiTheme="majorHAnsi" w:hAnsiTheme="majorHAnsi" w:cstheme="majorHAnsi"/>
          <w:color w:val="000000" w:themeColor="text1"/>
        </w:rPr>
        <w:t xml:space="preserve">Commence Core Systems </w:t>
      </w:r>
      <w:r w:rsidRPr="00C31003">
        <w:rPr>
          <w:rFonts w:asciiTheme="majorHAnsi" w:hAnsiTheme="majorHAnsi" w:cstheme="majorHAnsi"/>
          <w:color w:val="000000" w:themeColor="text1"/>
        </w:rPr>
        <w:t xml:space="preserve">recovery as specified in the </w:t>
      </w:r>
      <w:r w:rsidR="00093E05" w:rsidRPr="00C31003">
        <w:rPr>
          <w:rFonts w:asciiTheme="majorHAnsi" w:hAnsiTheme="majorHAnsi" w:cstheme="majorHAnsi"/>
          <w:color w:val="000000" w:themeColor="text1"/>
        </w:rPr>
        <w:t xml:space="preserve">Information Technology </w:t>
      </w:r>
      <w:r w:rsidRPr="00C31003">
        <w:rPr>
          <w:rFonts w:asciiTheme="majorHAnsi" w:hAnsiTheme="majorHAnsi" w:cstheme="majorHAnsi"/>
          <w:color w:val="000000" w:themeColor="text1"/>
        </w:rPr>
        <w:t>Disaster Recovery Plan (see IT Disaster Recovery Plan for detailed recovery plans). Core Systems are defined as the following:</w:t>
      </w:r>
    </w:p>
    <w:p w14:paraId="6C29E319" w14:textId="77777777" w:rsidR="006451E3" w:rsidRPr="00C31003" w:rsidRDefault="00093E05"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Internet Protocol (IP) </w:t>
      </w:r>
      <w:r w:rsidR="006451E3" w:rsidRPr="00C31003">
        <w:rPr>
          <w:rFonts w:asciiTheme="majorHAnsi" w:hAnsiTheme="majorHAnsi" w:cstheme="majorHAnsi"/>
          <w:color w:val="000000" w:themeColor="text1"/>
        </w:rPr>
        <w:t>Network (</w:t>
      </w:r>
      <w:r w:rsidR="00F901EC">
        <w:rPr>
          <w:rFonts w:asciiTheme="majorHAnsi" w:hAnsiTheme="majorHAnsi" w:cstheme="majorHAnsi"/>
          <w:color w:val="000000" w:themeColor="text1"/>
        </w:rPr>
        <w:t>WVC</w:t>
      </w:r>
      <w:r w:rsidR="006451E3" w:rsidRPr="00C31003">
        <w:rPr>
          <w:rFonts w:asciiTheme="majorHAnsi" w:hAnsiTheme="majorHAnsi" w:cstheme="majorHAnsi"/>
          <w:color w:val="000000" w:themeColor="text1"/>
        </w:rPr>
        <w:t>’s wired and wireless network)</w:t>
      </w:r>
    </w:p>
    <w:p w14:paraId="1DFA2235" w14:textId="77777777" w:rsidR="006451E3" w:rsidRPr="00C31003" w:rsidRDefault="006451E3"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Domain Services</w:t>
      </w:r>
    </w:p>
    <w:p w14:paraId="1FFF02EE" w14:textId="77777777" w:rsidR="006451E3" w:rsidRPr="00C31003" w:rsidRDefault="006451E3"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Email System (Exchange)</w:t>
      </w:r>
    </w:p>
    <w:p w14:paraId="1520165E" w14:textId="77777777" w:rsidR="006451E3" w:rsidRPr="00C31003" w:rsidRDefault="00B411CF"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Campus Portal</w:t>
      </w:r>
      <w:r w:rsidR="00577D3F" w:rsidRPr="00C31003">
        <w:rPr>
          <w:rFonts w:asciiTheme="majorHAnsi" w:hAnsiTheme="majorHAnsi" w:cstheme="majorHAnsi"/>
          <w:color w:val="000000" w:themeColor="text1"/>
        </w:rPr>
        <w:t xml:space="preserve"> and Learning Management System</w:t>
      </w:r>
    </w:p>
    <w:p w14:paraId="0B06C694" w14:textId="77777777" w:rsidR="006451E3" w:rsidRPr="00C31003" w:rsidRDefault="006451E3"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File Services</w:t>
      </w:r>
    </w:p>
    <w:p w14:paraId="1DFCD89C" w14:textId="77777777" w:rsidR="006451E3" w:rsidRPr="00C31003" w:rsidRDefault="006451E3"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Terminal Services</w:t>
      </w:r>
    </w:p>
    <w:p w14:paraId="080E9F09" w14:textId="77777777" w:rsidR="006451E3" w:rsidRPr="00C31003" w:rsidRDefault="00372865"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will continue monitoring and recovery operations as necessary until the College has declared that the crisis has ended.</w:t>
      </w:r>
    </w:p>
    <w:p w14:paraId="33F7BEE3"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SCOPE OF RESPONSIBILITIES</w:t>
      </w:r>
    </w:p>
    <w:p w14:paraId="4262E128" w14:textId="77777777" w:rsidR="006451E3" w:rsidRPr="00C31003" w:rsidRDefault="006151F9"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372865">
        <w:rPr>
          <w:rFonts w:asciiTheme="majorHAnsi" w:hAnsiTheme="majorHAnsi" w:cstheme="majorHAnsi"/>
          <w:color w:val="000000" w:themeColor="text1"/>
        </w:rPr>
        <w:t>In</w:t>
      </w:r>
      <w:r w:rsidR="0014002F">
        <w:rPr>
          <w:rFonts w:asciiTheme="majorHAnsi" w:hAnsiTheme="majorHAnsi" w:cstheme="majorHAnsi"/>
          <w:color w:val="000000" w:themeColor="text1"/>
        </w:rPr>
        <w:t>formation</w:t>
      </w:r>
      <w:r w:rsidR="00372865">
        <w:rPr>
          <w:rFonts w:asciiTheme="majorHAnsi" w:hAnsiTheme="majorHAnsi" w:cstheme="majorHAnsi"/>
          <w:color w:val="000000" w:themeColor="text1"/>
        </w:rPr>
        <w:t xml:space="preserve"> Technology</w:t>
      </w:r>
      <w:r w:rsidR="00D33E38" w:rsidRPr="00C31003">
        <w:rPr>
          <w:rFonts w:asciiTheme="majorHAnsi" w:hAnsiTheme="majorHAnsi" w:cstheme="majorHAnsi"/>
          <w:color w:val="000000" w:themeColor="text1"/>
        </w:rPr>
        <w:t xml:space="preserve"> Team </w:t>
      </w:r>
      <w:r w:rsidR="006451E3" w:rsidRPr="00C31003">
        <w:rPr>
          <w:rFonts w:asciiTheme="majorHAnsi" w:hAnsiTheme="majorHAnsi" w:cstheme="majorHAnsi"/>
          <w:color w:val="000000" w:themeColor="text1"/>
        </w:rPr>
        <w:t>is charged with providing guidance, technical expertise to the College Emergency Response Team and the College community for all data, video, Internet and core technology systems and services during emergencies on the campus.</w:t>
      </w:r>
    </w:p>
    <w:p w14:paraId="66649B70" w14:textId="5C7F6B7C" w:rsidR="006451E3" w:rsidRPr="00C31003" w:rsidRDefault="006151F9"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D21F97">
        <w:rPr>
          <w:rFonts w:asciiTheme="majorHAnsi" w:hAnsiTheme="majorHAnsi" w:cstheme="majorHAnsi"/>
          <w:color w:val="000000" w:themeColor="text1"/>
        </w:rPr>
        <w:t>Information</w:t>
      </w:r>
      <w:r w:rsidR="00372865">
        <w:rPr>
          <w:rFonts w:asciiTheme="majorHAnsi" w:hAnsiTheme="majorHAnsi" w:cstheme="majorHAnsi"/>
          <w:color w:val="000000" w:themeColor="text1"/>
        </w:rPr>
        <w:t xml:space="preserve"> Technology</w:t>
      </w:r>
      <w:r w:rsidR="00D33E38" w:rsidRPr="00C31003">
        <w:rPr>
          <w:rFonts w:asciiTheme="majorHAnsi" w:hAnsiTheme="majorHAnsi" w:cstheme="majorHAnsi"/>
          <w:color w:val="000000" w:themeColor="text1"/>
        </w:rPr>
        <w:t xml:space="preserve"> Team </w:t>
      </w:r>
      <w:r w:rsidR="006451E3" w:rsidRPr="00C31003">
        <w:rPr>
          <w:rFonts w:asciiTheme="majorHAnsi" w:hAnsiTheme="majorHAnsi" w:cstheme="majorHAnsi"/>
          <w:color w:val="000000" w:themeColor="text1"/>
        </w:rPr>
        <w:t xml:space="preserve">is responsible for ensuring that the various communication methodologies (IT systems, email, </w:t>
      </w:r>
      <w:r w:rsidR="00F901EC">
        <w:rPr>
          <w:rFonts w:asciiTheme="majorHAnsi" w:hAnsiTheme="majorHAnsi" w:cstheme="majorHAnsi"/>
          <w:color w:val="000000" w:themeColor="text1"/>
        </w:rPr>
        <w:t>Wenatchee Valley College</w:t>
      </w:r>
      <w:r w:rsidR="006451E3" w:rsidRPr="00C31003">
        <w:rPr>
          <w:rFonts w:asciiTheme="majorHAnsi" w:hAnsiTheme="majorHAnsi" w:cstheme="majorHAnsi"/>
          <w:color w:val="000000" w:themeColor="text1"/>
        </w:rPr>
        <w:t xml:space="preserve"> web homepage</w:t>
      </w:r>
      <w:r w:rsidR="004A442C">
        <w:rPr>
          <w:rFonts w:asciiTheme="majorHAnsi" w:hAnsiTheme="majorHAnsi" w:cstheme="majorHAnsi"/>
          <w:color w:val="000000" w:themeColor="text1"/>
        </w:rPr>
        <w:t>, phones, RAVE</w:t>
      </w:r>
      <w:r w:rsidR="006451E3" w:rsidRPr="00C31003">
        <w:rPr>
          <w:rFonts w:asciiTheme="majorHAnsi" w:hAnsiTheme="majorHAnsi" w:cstheme="majorHAnsi"/>
          <w:color w:val="000000" w:themeColor="text1"/>
        </w:rPr>
        <w:t>) used to relay information to our community (faculty, staff, students–</w:t>
      </w:r>
      <w:r w:rsidR="008544DF" w:rsidRPr="00C31003">
        <w:rPr>
          <w:rFonts w:asciiTheme="majorHAnsi" w:hAnsiTheme="majorHAnsi" w:cstheme="majorHAnsi"/>
          <w:color w:val="000000" w:themeColor="text1"/>
        </w:rPr>
        <w:t>on-campus, off-campus, abroad--</w:t>
      </w:r>
      <w:r w:rsidR="006451E3" w:rsidRPr="00C31003">
        <w:rPr>
          <w:rFonts w:asciiTheme="majorHAnsi" w:hAnsiTheme="majorHAnsi" w:cstheme="majorHAnsi"/>
          <w:color w:val="000000" w:themeColor="text1"/>
        </w:rPr>
        <w:t>parents, and alumni) during times of crisis are functioning efficiently and effectively.</w:t>
      </w:r>
    </w:p>
    <w:p w14:paraId="3CAC04B5" w14:textId="0B55D6AE" w:rsidR="006451E3" w:rsidRPr="00C31003" w:rsidRDefault="00B9544D"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372865">
        <w:rPr>
          <w:rFonts w:asciiTheme="majorHAnsi" w:hAnsiTheme="majorHAnsi" w:cstheme="majorHAnsi"/>
          <w:color w:val="000000" w:themeColor="text1"/>
        </w:rPr>
        <w:t>Instructional Technology</w:t>
      </w:r>
      <w:r w:rsidR="00D33E38" w:rsidRPr="00C31003">
        <w:rPr>
          <w:rFonts w:asciiTheme="majorHAnsi" w:hAnsiTheme="majorHAnsi" w:cstheme="majorHAnsi"/>
          <w:color w:val="000000" w:themeColor="text1"/>
        </w:rPr>
        <w:t xml:space="preserve"> Team </w:t>
      </w:r>
      <w:r w:rsidR="006451E3" w:rsidRPr="00C31003">
        <w:rPr>
          <w:rFonts w:asciiTheme="majorHAnsi" w:hAnsiTheme="majorHAnsi" w:cstheme="majorHAnsi"/>
          <w:color w:val="000000" w:themeColor="text1"/>
        </w:rPr>
        <w:t xml:space="preserve">is responsible </w:t>
      </w:r>
      <w:r w:rsidR="00C06A36" w:rsidRPr="00C31003">
        <w:rPr>
          <w:rFonts w:asciiTheme="majorHAnsi" w:hAnsiTheme="majorHAnsi" w:cstheme="majorHAnsi"/>
          <w:color w:val="000000" w:themeColor="text1"/>
        </w:rPr>
        <w:t>for establishing</w:t>
      </w:r>
      <w:r w:rsidR="006451E3" w:rsidRPr="00C31003">
        <w:rPr>
          <w:rFonts w:asciiTheme="majorHAnsi" w:hAnsiTheme="majorHAnsi" w:cstheme="majorHAnsi"/>
          <w:color w:val="000000" w:themeColor="text1"/>
        </w:rPr>
        <w:t xml:space="preserve"> a schedule of preventive maintenance and periodic testing of </w:t>
      </w:r>
      <w:r w:rsidR="00372865">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em</w:t>
      </w:r>
      <w:r w:rsidR="00B411CF" w:rsidRPr="00C31003">
        <w:rPr>
          <w:rFonts w:asciiTheme="majorHAnsi" w:hAnsiTheme="majorHAnsi" w:cstheme="majorHAnsi"/>
          <w:color w:val="000000" w:themeColor="text1"/>
        </w:rPr>
        <w:t xml:space="preserve">ergency communications systems </w:t>
      </w:r>
      <w:r w:rsidR="006451E3" w:rsidRPr="00C31003">
        <w:rPr>
          <w:rFonts w:asciiTheme="majorHAnsi" w:hAnsiTheme="majorHAnsi" w:cstheme="majorHAnsi"/>
          <w:color w:val="000000" w:themeColor="text1"/>
        </w:rPr>
        <w:t xml:space="preserve">and the </w:t>
      </w:r>
      <w:r w:rsidR="00A578BC">
        <w:rPr>
          <w:rFonts w:asciiTheme="majorHAnsi" w:hAnsiTheme="majorHAnsi" w:cstheme="majorHAnsi"/>
          <w:color w:val="000000" w:themeColor="text1"/>
        </w:rPr>
        <w:t>RAVE ALERT</w:t>
      </w:r>
      <w:r w:rsidR="006451E3" w:rsidRPr="00C31003">
        <w:rPr>
          <w:rFonts w:asciiTheme="majorHAnsi" w:hAnsiTheme="majorHAnsi" w:cstheme="majorHAnsi"/>
          <w:color w:val="000000" w:themeColor="text1"/>
        </w:rPr>
        <w:t xml:space="preserve"> System</w:t>
      </w:r>
      <w:r w:rsidR="004A442C">
        <w:rPr>
          <w:rFonts w:asciiTheme="majorHAnsi" w:hAnsiTheme="majorHAnsi" w:cstheme="majorHAnsi"/>
          <w:color w:val="000000" w:themeColor="text1"/>
        </w:rPr>
        <w:t xml:space="preserve"> in relationship and planning with SSEM</w:t>
      </w:r>
      <w:r w:rsidR="006451E3" w:rsidRPr="00C31003">
        <w:rPr>
          <w:rFonts w:asciiTheme="majorHAnsi" w:hAnsiTheme="majorHAnsi" w:cstheme="majorHAnsi"/>
          <w:color w:val="000000" w:themeColor="text1"/>
        </w:rPr>
        <w:t xml:space="preserve">. </w:t>
      </w:r>
    </w:p>
    <w:p w14:paraId="2E3D789C" w14:textId="3F030C4C"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an emergency is declared at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the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Operations Leadership Team will assume responsibility for continuity or recovery of the voice, video, </w:t>
      </w:r>
      <w:r w:rsidR="00D34BF0" w:rsidRPr="00C31003">
        <w:rPr>
          <w:rFonts w:asciiTheme="majorHAnsi" w:hAnsiTheme="majorHAnsi" w:cstheme="majorHAnsi"/>
          <w:color w:val="000000" w:themeColor="text1"/>
        </w:rPr>
        <w:t>data,</w:t>
      </w:r>
      <w:r w:rsidRPr="00C31003">
        <w:rPr>
          <w:rFonts w:asciiTheme="majorHAnsi" w:hAnsiTheme="majorHAnsi" w:cstheme="majorHAnsi"/>
          <w:color w:val="000000" w:themeColor="text1"/>
        </w:rPr>
        <w:t xml:space="preserve"> and core services at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w:t>
      </w:r>
    </w:p>
    <w:p w14:paraId="0748BEE2" w14:textId="19B52962" w:rsidR="006451E3" w:rsidRPr="00247B34" w:rsidRDefault="00372865"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lastRenderedPageBreak/>
        <w:t>IT</w:t>
      </w:r>
      <w:r w:rsidR="006451E3" w:rsidRPr="00C31003">
        <w:rPr>
          <w:rFonts w:asciiTheme="majorHAnsi" w:hAnsiTheme="majorHAnsi" w:cstheme="majorHAnsi"/>
          <w:color w:val="000000" w:themeColor="text1"/>
        </w:rPr>
        <w:t xml:space="preserve"> electronically monitors many components of the College’s network and core systems on a 24x7x365 basis. The initial response activities of </w:t>
      </w: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will center on an assessment of </w:t>
      </w:r>
      <w:r w:rsidR="00BD52BE" w:rsidRPr="00C31003">
        <w:rPr>
          <w:rFonts w:asciiTheme="majorHAnsi" w:hAnsiTheme="majorHAnsi" w:cstheme="majorHAnsi"/>
          <w:color w:val="000000" w:themeColor="text1"/>
        </w:rPr>
        <w:t>the health</w:t>
      </w:r>
      <w:r w:rsidR="00042342" w:rsidRPr="00C31003">
        <w:rPr>
          <w:rFonts w:asciiTheme="majorHAnsi" w:hAnsiTheme="majorHAnsi" w:cstheme="majorHAnsi"/>
          <w:i/>
          <w:color w:val="000000" w:themeColor="text1"/>
        </w:rPr>
        <w:t xml:space="preserve"> </w:t>
      </w:r>
      <w:r w:rsidR="006451E3" w:rsidRPr="00C31003">
        <w:rPr>
          <w:rFonts w:asciiTheme="majorHAnsi" w:hAnsiTheme="majorHAnsi" w:cstheme="majorHAnsi"/>
          <w:color w:val="000000" w:themeColor="text1"/>
        </w:rPr>
        <w:t xml:space="preserve">of the College’s network and systems via the monitoring systems. The </w:t>
      </w: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Operations Leadership Team will assemble at the </w:t>
      </w: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emergency command center at the </w:t>
      </w:r>
      <w:r>
        <w:rPr>
          <w:rFonts w:asciiTheme="majorHAnsi" w:hAnsiTheme="majorHAnsi" w:cstheme="majorHAnsi"/>
          <w:color w:val="000000" w:themeColor="text1"/>
        </w:rPr>
        <w:t>CLL building</w:t>
      </w:r>
      <w:r w:rsidR="006451E3" w:rsidRPr="00C31003">
        <w:rPr>
          <w:rFonts w:asciiTheme="majorHAnsi" w:hAnsiTheme="majorHAnsi" w:cstheme="majorHAnsi"/>
          <w:color w:val="000000" w:themeColor="text1"/>
        </w:rPr>
        <w:t xml:space="preserve"> in the event an emergency is declared</w:t>
      </w:r>
      <w:r w:rsidR="00D34BF0" w:rsidRPr="00C31003">
        <w:rPr>
          <w:rFonts w:asciiTheme="majorHAnsi" w:hAnsiTheme="majorHAnsi" w:cstheme="majorHAnsi"/>
          <w:color w:val="000000" w:themeColor="text1"/>
        </w:rPr>
        <w:t>.</w:t>
      </w:r>
      <w:r w:rsidR="00D34BF0" w:rsidRPr="008F1F76">
        <w:rPr>
          <w:rFonts w:asciiTheme="majorHAnsi" w:hAnsiTheme="majorHAnsi" w:cstheme="majorHAnsi"/>
          <w:bCs/>
          <w:color w:val="000000" w:themeColor="text1"/>
        </w:rPr>
        <w:t xml:space="preserve"> </w:t>
      </w:r>
      <w:r w:rsidR="004A442C" w:rsidRPr="008F1F76">
        <w:rPr>
          <w:rFonts w:asciiTheme="majorHAnsi" w:hAnsiTheme="majorHAnsi" w:cstheme="majorHAnsi"/>
          <w:b/>
          <w:color w:val="000000" w:themeColor="text1"/>
        </w:rPr>
        <w:t xml:space="preserve">A </w:t>
      </w:r>
      <w:r w:rsidR="004A442C" w:rsidRPr="00247B34">
        <w:rPr>
          <w:rFonts w:asciiTheme="majorHAnsi" w:hAnsiTheme="majorHAnsi" w:cstheme="majorHAnsi"/>
          <w:b/>
          <w:color w:val="000000" w:themeColor="text1"/>
        </w:rPr>
        <w:t>BACK-UP Location needs to be clearly identified.</w:t>
      </w:r>
    </w:p>
    <w:p w14:paraId="0CCF9F26" w14:textId="77777777" w:rsidR="006451E3" w:rsidRPr="00C31003" w:rsidRDefault="00372865"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will coordinate all necessary recovery activities with their technology business services providers.</w:t>
      </w:r>
    </w:p>
    <w:p w14:paraId="14192D61" w14:textId="77777777" w:rsidR="006451E3" w:rsidRPr="00C31003" w:rsidRDefault="006451E3" w:rsidP="00E36F6B">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CONTINUING ACTIONS</w:t>
      </w:r>
    </w:p>
    <w:p w14:paraId="24EE9B09" w14:textId="77777777" w:rsidR="006451E3" w:rsidRPr="00C31003" w:rsidRDefault="006451E3" w:rsidP="00526B35">
      <w:pPr>
        <w:pStyle w:val="ListParagraph"/>
        <w:numPr>
          <w:ilvl w:val="0"/>
          <w:numId w:val="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Identify off</w:t>
      </w:r>
      <w:r w:rsidR="00B9544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site location</w:t>
      </w:r>
      <w:r w:rsidR="00B9544D"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 xml:space="preserve"> for core services as part of the disaster recovery plan and obtain funding to </w:t>
      </w:r>
      <w:proofErr w:type="gramStart"/>
      <w:r w:rsidRPr="00C31003">
        <w:rPr>
          <w:rFonts w:asciiTheme="majorHAnsi" w:hAnsiTheme="majorHAnsi" w:cstheme="majorHAnsi"/>
          <w:color w:val="000000" w:themeColor="text1"/>
        </w:rPr>
        <w:t>enter into</w:t>
      </w:r>
      <w:proofErr w:type="gramEnd"/>
      <w:r w:rsidRPr="00C31003">
        <w:rPr>
          <w:rFonts w:asciiTheme="majorHAnsi" w:hAnsiTheme="majorHAnsi" w:cstheme="majorHAnsi"/>
          <w:color w:val="000000" w:themeColor="text1"/>
        </w:rPr>
        <w:t xml:space="preserve"> a formal contract for off</w:t>
      </w:r>
      <w:r w:rsidR="00B9544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site recovery services.</w:t>
      </w:r>
    </w:p>
    <w:p w14:paraId="70BE75F8" w14:textId="77777777" w:rsidR="004A442C" w:rsidRPr="00247B34" w:rsidRDefault="006451E3" w:rsidP="004A442C">
      <w:pPr>
        <w:pStyle w:val="ListParagraph"/>
        <w:numPr>
          <w:ilvl w:val="0"/>
          <w:numId w:val="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Identify key vendors from whom it may be necessary to order replacement equipment in the event of maj</w:t>
      </w:r>
      <w:r w:rsidR="004A442C">
        <w:rPr>
          <w:rFonts w:asciiTheme="majorHAnsi" w:hAnsiTheme="majorHAnsi" w:cstheme="majorHAnsi"/>
          <w:color w:val="000000" w:themeColor="text1"/>
        </w:rPr>
        <w:t>or damage to the IT data center.</w:t>
      </w:r>
    </w:p>
    <w:p w14:paraId="55C092CB" w14:textId="77777777" w:rsidR="004A442C" w:rsidRPr="00247B34" w:rsidRDefault="004A442C" w:rsidP="004A442C">
      <w:pPr>
        <w:pStyle w:val="ListParagraph"/>
        <w:numPr>
          <w:ilvl w:val="0"/>
          <w:numId w:val="4"/>
        </w:numPr>
        <w:spacing w:before="120" w:after="120"/>
        <w:contextualSpacing w:val="0"/>
        <w:rPr>
          <w:rFonts w:asciiTheme="majorHAnsi" w:hAnsiTheme="majorHAnsi" w:cstheme="majorHAnsi"/>
          <w:color w:val="000000" w:themeColor="text1"/>
        </w:rPr>
      </w:pPr>
      <w:r w:rsidRPr="00247B34">
        <w:rPr>
          <w:rFonts w:asciiTheme="majorHAnsi" w:hAnsiTheme="majorHAnsi" w:cstheme="majorHAnsi"/>
          <w:color w:val="000000" w:themeColor="text1"/>
        </w:rPr>
        <w:t>Identify back-up equipment, lighting, generators, and transportation needs.</w:t>
      </w:r>
    </w:p>
    <w:p w14:paraId="57CC5E92" w14:textId="77777777" w:rsidR="00B8368A" w:rsidRDefault="00B8368A" w:rsidP="002E71F5">
      <w:pPr>
        <w:spacing w:before="120" w:after="120"/>
        <w:rPr>
          <w:rFonts w:asciiTheme="majorHAnsi" w:hAnsiTheme="majorHAnsi" w:cstheme="majorHAnsi"/>
          <w:b/>
          <w:color w:val="000000" w:themeColor="text1"/>
          <w:sz w:val="24"/>
          <w:szCs w:val="24"/>
        </w:rPr>
      </w:pPr>
    </w:p>
    <w:p w14:paraId="5654E54C" w14:textId="77777777" w:rsidR="00D40B77" w:rsidRDefault="00D40B77">
      <w:pPr>
        <w:spacing w:line="300" w:lineRule="auto"/>
        <w:rPr>
          <w:rFonts w:asciiTheme="majorHAnsi" w:eastAsiaTheme="majorEastAsia" w:hAnsiTheme="majorHAnsi" w:cstheme="majorHAnsi"/>
          <w:b/>
          <w:smallCaps/>
          <w:color w:val="000000" w:themeColor="text1"/>
          <w:sz w:val="36"/>
          <w:szCs w:val="40"/>
        </w:rPr>
      </w:pPr>
      <w:bookmarkStart w:id="60" w:name="_Toc332283675"/>
      <w:bookmarkStart w:id="61" w:name="_Toc391996238"/>
      <w:bookmarkStart w:id="62" w:name="_Toc393273235"/>
      <w:bookmarkStart w:id="63" w:name="_Toc393274177"/>
      <w:bookmarkStart w:id="64" w:name="_Toc393285367"/>
      <w:r>
        <w:rPr>
          <w:rFonts w:asciiTheme="majorHAnsi" w:hAnsiTheme="majorHAnsi" w:cstheme="majorHAnsi"/>
          <w:color w:val="000000" w:themeColor="text1"/>
        </w:rPr>
        <w:br w:type="page"/>
      </w:r>
    </w:p>
    <w:p w14:paraId="11ED81C8" w14:textId="77777777" w:rsidR="006451E3" w:rsidRPr="00D40B77" w:rsidRDefault="00B8368A" w:rsidP="00D40B77">
      <w:pPr>
        <w:pStyle w:val="Heading1"/>
        <w:spacing w:before="120" w:after="120"/>
        <w:rPr>
          <w:rFonts w:asciiTheme="majorHAnsi" w:hAnsiTheme="majorHAnsi" w:cstheme="majorHAnsi"/>
          <w:color w:val="000000" w:themeColor="text1"/>
        </w:rPr>
      </w:pPr>
      <w:bookmarkStart w:id="65" w:name="_Toc514685135"/>
      <w:r w:rsidRPr="00D40B77">
        <w:rPr>
          <w:rFonts w:asciiTheme="majorHAnsi" w:hAnsiTheme="majorHAnsi" w:cstheme="majorHAnsi"/>
          <w:color w:val="000000" w:themeColor="text1"/>
        </w:rPr>
        <w:lastRenderedPageBreak/>
        <w:t>1</w:t>
      </w:r>
      <w:r w:rsidR="007C4115" w:rsidRPr="00D40B77">
        <w:rPr>
          <w:rFonts w:asciiTheme="majorHAnsi" w:hAnsiTheme="majorHAnsi" w:cstheme="majorHAnsi"/>
          <w:color w:val="000000" w:themeColor="text1"/>
        </w:rPr>
        <w:t>0</w:t>
      </w:r>
      <w:r w:rsidR="006451E3" w:rsidRPr="00D40B77">
        <w:rPr>
          <w:rFonts w:asciiTheme="majorHAnsi" w:hAnsiTheme="majorHAnsi" w:cstheme="majorHAnsi"/>
          <w:color w:val="000000" w:themeColor="text1"/>
        </w:rPr>
        <w:t>.0 Training and Exercises</w:t>
      </w:r>
      <w:bookmarkEnd w:id="60"/>
      <w:bookmarkEnd w:id="61"/>
      <w:bookmarkEnd w:id="62"/>
      <w:bookmarkEnd w:id="63"/>
      <w:bookmarkEnd w:id="64"/>
      <w:bookmarkEnd w:id="65"/>
    </w:p>
    <w:p w14:paraId="5F98A215"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Testing of simulated emergency incidents and emergency communications, including the periodic testing of mutual aid and assistance agreements, shall be conducted regularly utilizing one of the following formats and varying </w:t>
      </w:r>
      <w:r w:rsidR="00703C61" w:rsidRPr="00C31003">
        <w:rPr>
          <w:rFonts w:asciiTheme="majorHAnsi" w:hAnsiTheme="majorHAnsi" w:cstheme="majorHAnsi"/>
          <w:color w:val="000000" w:themeColor="text1"/>
        </w:rPr>
        <w:t xml:space="preserve">according to </w:t>
      </w:r>
      <w:r w:rsidRPr="00C31003">
        <w:rPr>
          <w:rFonts w:asciiTheme="majorHAnsi" w:hAnsiTheme="majorHAnsi" w:cstheme="majorHAnsi"/>
          <w:color w:val="000000" w:themeColor="text1"/>
        </w:rPr>
        <w:t>the type of event:</w:t>
      </w:r>
    </w:p>
    <w:p w14:paraId="7D8EE3F4" w14:textId="77777777" w:rsidR="007F4162" w:rsidRPr="00C31003" w:rsidRDefault="006451E3" w:rsidP="00763265">
      <w:pPr>
        <w:pStyle w:val="ListParagraph"/>
        <w:numPr>
          <w:ilvl w:val="0"/>
          <w:numId w:val="4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Tabletop</w:t>
      </w:r>
      <w:r w:rsidRPr="00C31003">
        <w:rPr>
          <w:rFonts w:asciiTheme="majorHAnsi" w:hAnsiTheme="majorHAnsi" w:cstheme="majorHAnsi"/>
          <w:color w:val="000000" w:themeColor="text1"/>
        </w:rPr>
        <w:t xml:space="preserve"> – Informal discussion of simulated </w:t>
      </w:r>
      <w:proofErr w:type="gramStart"/>
      <w:r w:rsidRPr="00C31003">
        <w:rPr>
          <w:rFonts w:asciiTheme="majorHAnsi" w:hAnsiTheme="majorHAnsi" w:cstheme="majorHAnsi"/>
          <w:color w:val="000000" w:themeColor="text1"/>
        </w:rPr>
        <w:t>emergency</w:t>
      </w:r>
      <w:proofErr w:type="gramEnd"/>
      <w:r w:rsidR="00703C61"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no time pressures, low stress, useful for evaluating plans and procedures and resolving questions of coordination and responsibility. Testing of at least one hazard e</w:t>
      </w:r>
      <w:r w:rsidR="00BD52BE" w:rsidRPr="00C31003">
        <w:rPr>
          <w:rFonts w:asciiTheme="majorHAnsi" w:hAnsiTheme="majorHAnsi" w:cstheme="majorHAnsi"/>
          <w:color w:val="000000" w:themeColor="text1"/>
        </w:rPr>
        <w:t>vent should be done once a year</w:t>
      </w:r>
    </w:p>
    <w:p w14:paraId="6DCC1028" w14:textId="77777777" w:rsidR="00093E05" w:rsidRPr="00C31003" w:rsidRDefault="007F4162" w:rsidP="00763265">
      <w:pPr>
        <w:pStyle w:val="ListParagraph"/>
        <w:numPr>
          <w:ilvl w:val="0"/>
          <w:numId w:val="3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Dr</w:t>
      </w:r>
      <w:r w:rsidR="006451E3" w:rsidRPr="00C31003">
        <w:rPr>
          <w:rFonts w:asciiTheme="majorHAnsi" w:hAnsiTheme="majorHAnsi" w:cstheme="majorHAnsi"/>
          <w:b/>
          <w:color w:val="000000" w:themeColor="text1"/>
        </w:rPr>
        <w:t>ill</w:t>
      </w:r>
      <w:r w:rsidR="006451E3" w:rsidRPr="00C31003">
        <w:rPr>
          <w:rFonts w:asciiTheme="majorHAnsi" w:hAnsiTheme="majorHAnsi" w:cstheme="majorHAnsi"/>
          <w:color w:val="000000" w:themeColor="text1"/>
        </w:rPr>
        <w:t xml:space="preserve"> – Single emergency response function, single agency involvement, often a field component. Testing should be done at least once a year.</w:t>
      </w:r>
      <w:r w:rsidR="00093E05" w:rsidRPr="00C31003">
        <w:rPr>
          <w:rFonts w:asciiTheme="majorHAnsi" w:hAnsiTheme="majorHAnsi" w:cstheme="majorHAnsi"/>
          <w:b/>
          <w:color w:val="000000" w:themeColor="text1"/>
        </w:rPr>
        <w:t xml:space="preserve"> </w:t>
      </w:r>
    </w:p>
    <w:p w14:paraId="4894CCEF" w14:textId="77777777" w:rsidR="00093E05" w:rsidRPr="00C31003" w:rsidRDefault="00093E05" w:rsidP="00763265">
      <w:pPr>
        <w:pStyle w:val="ListParagraph"/>
        <w:numPr>
          <w:ilvl w:val="1"/>
          <w:numId w:val="36"/>
        </w:numPr>
        <w:spacing w:before="120" w:after="120"/>
        <w:ind w:left="1350" w:hanging="27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Residence Hall evacuation drills</w:t>
      </w:r>
      <w:r w:rsidRPr="00C31003">
        <w:rPr>
          <w:rFonts w:asciiTheme="majorHAnsi" w:hAnsiTheme="majorHAnsi" w:cstheme="majorHAnsi"/>
          <w:color w:val="000000" w:themeColor="text1"/>
        </w:rPr>
        <w:t xml:space="preserve"> – Conducted at least annually or more frequently as needed.</w:t>
      </w:r>
    </w:p>
    <w:p w14:paraId="0F86D727" w14:textId="77777777" w:rsidR="006451E3" w:rsidRPr="00C31003" w:rsidRDefault="006451E3" w:rsidP="00763265">
      <w:pPr>
        <w:pStyle w:val="ListParagraph"/>
        <w:numPr>
          <w:ilvl w:val="0"/>
          <w:numId w:val="3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Functional Exercise</w:t>
      </w:r>
      <w:r w:rsidRPr="00C31003">
        <w:rPr>
          <w:rFonts w:asciiTheme="majorHAnsi" w:hAnsiTheme="majorHAnsi" w:cstheme="majorHAnsi"/>
          <w:color w:val="000000" w:themeColor="text1"/>
        </w:rPr>
        <w:t xml:space="preserve"> – Policy and coordination personnel practice emergency response, stressful, realistic simulations</w:t>
      </w:r>
      <w:r w:rsidR="00703C6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takes place in real time, emphasize</w:t>
      </w:r>
      <w:r w:rsidR="00703C61"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 xml:space="preserve"> emergency functions, Campus Emergency Coordination Center is activated. Testing should be done </w:t>
      </w:r>
      <w:r w:rsidRPr="00247B34">
        <w:rPr>
          <w:rFonts w:asciiTheme="majorHAnsi" w:hAnsiTheme="majorHAnsi" w:cstheme="majorHAnsi"/>
        </w:rPr>
        <w:t>every other year.</w:t>
      </w:r>
    </w:p>
    <w:p w14:paraId="42F89CFA" w14:textId="77777777" w:rsidR="006451E3" w:rsidRPr="00C31003" w:rsidRDefault="00703C61" w:rsidP="00763265">
      <w:pPr>
        <w:pStyle w:val="ListParagraph"/>
        <w:numPr>
          <w:ilvl w:val="0"/>
          <w:numId w:val="3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Full-</w:t>
      </w:r>
      <w:r w:rsidR="006451E3" w:rsidRPr="00C31003">
        <w:rPr>
          <w:rFonts w:asciiTheme="majorHAnsi" w:hAnsiTheme="majorHAnsi" w:cstheme="majorHAnsi"/>
          <w:b/>
          <w:color w:val="000000" w:themeColor="text1"/>
        </w:rPr>
        <w:t>scale Exercise</w:t>
      </w:r>
      <w:r w:rsidR="006451E3"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w:t>
      </w:r>
      <w:r w:rsidR="006451E3" w:rsidRPr="00C31003">
        <w:rPr>
          <w:rFonts w:asciiTheme="majorHAnsi" w:hAnsiTheme="majorHAnsi" w:cstheme="majorHAnsi"/>
          <w:color w:val="000000" w:themeColor="text1"/>
        </w:rPr>
        <w:t xml:space="preserve"> Takes place in real time, employees treat real people and use emergency equipment in the field</w:t>
      </w:r>
      <w:r w:rsidRPr="00C31003">
        <w:rPr>
          <w:rFonts w:asciiTheme="majorHAnsi" w:hAnsiTheme="majorHAnsi" w:cstheme="majorHAnsi"/>
          <w:color w:val="000000" w:themeColor="text1"/>
        </w:rPr>
        <w:t>;</w:t>
      </w:r>
      <w:r w:rsidR="006451E3" w:rsidRPr="00C31003">
        <w:rPr>
          <w:rFonts w:asciiTheme="majorHAnsi" w:hAnsiTheme="majorHAnsi" w:cstheme="majorHAnsi"/>
          <w:color w:val="000000" w:themeColor="text1"/>
        </w:rPr>
        <w:t xml:space="preserve"> coordinates many agencies, including testing of mutual aid and assistance agreements, tests several emergency functions</w:t>
      </w:r>
      <w:r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 xml:space="preserve">CECC is activated and produces a </w:t>
      </w:r>
      <w:r w:rsidRPr="00C31003">
        <w:rPr>
          <w:rFonts w:asciiTheme="majorHAnsi" w:hAnsiTheme="majorHAnsi" w:cstheme="majorHAnsi"/>
          <w:color w:val="000000" w:themeColor="text1"/>
        </w:rPr>
        <w:t>high-</w:t>
      </w:r>
      <w:r w:rsidR="006451E3" w:rsidRPr="00C31003">
        <w:rPr>
          <w:rFonts w:asciiTheme="majorHAnsi" w:hAnsiTheme="majorHAnsi" w:cstheme="majorHAnsi"/>
          <w:color w:val="000000" w:themeColor="text1"/>
        </w:rPr>
        <w:t xml:space="preserve">stress environment. Testing should be done </w:t>
      </w:r>
      <w:r w:rsidR="006451E3" w:rsidRPr="00247B34">
        <w:rPr>
          <w:rFonts w:asciiTheme="majorHAnsi" w:hAnsiTheme="majorHAnsi" w:cstheme="majorHAnsi"/>
        </w:rPr>
        <w:t xml:space="preserve">every five years; </w:t>
      </w:r>
      <w:r w:rsidR="006451E3" w:rsidRPr="00C31003">
        <w:rPr>
          <w:rFonts w:asciiTheme="majorHAnsi" w:hAnsiTheme="majorHAnsi" w:cstheme="majorHAnsi"/>
          <w:color w:val="000000" w:themeColor="text1"/>
        </w:rPr>
        <w:t>however, activation of the CECC in response to an actual emergency or disaster will meet this testing requirement.</w:t>
      </w:r>
    </w:p>
    <w:p w14:paraId="56AB0A4C"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At the completion of each exercise or simulated emergency incident, documentation of test results and lessons learned shall be documented in the form of a Corrective Action Plan or </w:t>
      </w:r>
      <w:proofErr w:type="gramStart"/>
      <w:r w:rsidRPr="00C31003">
        <w:rPr>
          <w:rFonts w:asciiTheme="majorHAnsi" w:hAnsiTheme="majorHAnsi" w:cstheme="majorHAnsi"/>
          <w:color w:val="000000" w:themeColor="text1"/>
        </w:rPr>
        <w:t>After Action</w:t>
      </w:r>
      <w:proofErr w:type="gramEnd"/>
      <w:r w:rsidRPr="00C31003">
        <w:rPr>
          <w:rFonts w:asciiTheme="majorHAnsi" w:hAnsiTheme="majorHAnsi" w:cstheme="majorHAnsi"/>
          <w:color w:val="000000" w:themeColor="text1"/>
        </w:rPr>
        <w:t xml:space="preserve"> Report, reviewed with the campus emergency management team, and maintained by the </w:t>
      </w:r>
      <w:r w:rsidR="00372865">
        <w:rPr>
          <w:rFonts w:asciiTheme="majorHAnsi" w:hAnsiTheme="majorHAnsi" w:cstheme="majorHAnsi"/>
          <w:color w:val="000000" w:themeColor="text1"/>
        </w:rPr>
        <w:t>Safety, Security and Emergency Manager</w:t>
      </w:r>
      <w:r w:rsidRPr="00C31003">
        <w:rPr>
          <w:rFonts w:asciiTheme="majorHAnsi" w:hAnsiTheme="majorHAnsi" w:cstheme="majorHAnsi"/>
          <w:color w:val="000000" w:themeColor="text1"/>
        </w:rPr>
        <w:t xml:space="preserve">. </w:t>
      </w:r>
    </w:p>
    <w:p w14:paraId="7AB6D987" w14:textId="77777777" w:rsidR="00860B8A"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Continually communicate the Plan to the campus community in a variety of methods through public education (e.g., web-posting of the Plan, except for active-shooter/terrorist responses plans) or other mechanisms for dissemination of hazard planning materials.</w:t>
      </w:r>
    </w:p>
    <w:p w14:paraId="53C3FAAA" w14:textId="77777777" w:rsidR="00860B8A" w:rsidRDefault="00860B8A" w:rsidP="00526B35">
      <w:pPr>
        <w:spacing w:before="120" w:after="120"/>
        <w:rPr>
          <w:rFonts w:asciiTheme="majorHAnsi" w:hAnsiTheme="majorHAnsi" w:cstheme="majorHAnsi"/>
          <w:color w:val="000000" w:themeColor="text1"/>
        </w:rPr>
      </w:pPr>
    </w:p>
    <w:p w14:paraId="207437E2" w14:textId="77777777" w:rsidR="00860B8A" w:rsidRDefault="00860B8A" w:rsidP="00526B35">
      <w:pPr>
        <w:spacing w:before="120" w:after="120"/>
        <w:rPr>
          <w:rFonts w:asciiTheme="majorHAnsi" w:hAnsiTheme="majorHAnsi" w:cstheme="majorHAnsi"/>
          <w:color w:val="000000" w:themeColor="text1"/>
        </w:rPr>
      </w:pPr>
    </w:p>
    <w:p w14:paraId="259090B3" w14:textId="77777777" w:rsidR="00860B8A" w:rsidRDefault="00860B8A" w:rsidP="00526B35">
      <w:pPr>
        <w:spacing w:before="120" w:after="120"/>
        <w:rPr>
          <w:rFonts w:asciiTheme="majorHAnsi" w:hAnsiTheme="majorHAnsi" w:cstheme="majorHAnsi"/>
          <w:color w:val="000000" w:themeColor="text1"/>
        </w:rPr>
      </w:pPr>
    </w:p>
    <w:p w14:paraId="360BF453" w14:textId="77777777" w:rsidR="00860B8A" w:rsidRDefault="00860B8A" w:rsidP="00526B35">
      <w:pPr>
        <w:spacing w:before="120" w:after="120"/>
        <w:rPr>
          <w:rFonts w:asciiTheme="majorHAnsi" w:hAnsiTheme="majorHAnsi" w:cstheme="majorHAnsi"/>
          <w:color w:val="000000" w:themeColor="text1"/>
        </w:rPr>
      </w:pPr>
    </w:p>
    <w:p w14:paraId="03A8F111" w14:textId="77777777" w:rsidR="00860B8A" w:rsidRDefault="00860B8A" w:rsidP="00526B35">
      <w:pPr>
        <w:spacing w:before="120" w:after="120"/>
        <w:rPr>
          <w:rFonts w:asciiTheme="majorHAnsi" w:hAnsiTheme="majorHAnsi" w:cstheme="majorHAnsi"/>
          <w:color w:val="000000" w:themeColor="text1"/>
        </w:rPr>
      </w:pPr>
    </w:p>
    <w:p w14:paraId="0334D5A6" w14:textId="77777777" w:rsidR="00860B8A" w:rsidRDefault="00860B8A" w:rsidP="00526B35">
      <w:pPr>
        <w:spacing w:before="120" w:after="120"/>
        <w:rPr>
          <w:rFonts w:asciiTheme="majorHAnsi" w:hAnsiTheme="majorHAnsi" w:cstheme="majorHAnsi"/>
          <w:color w:val="000000" w:themeColor="text1"/>
        </w:rPr>
      </w:pPr>
    </w:p>
    <w:p w14:paraId="1CF4E4D3" w14:textId="77777777" w:rsidR="00860B8A" w:rsidRDefault="00860B8A" w:rsidP="00526B35">
      <w:pPr>
        <w:spacing w:before="120" w:after="120"/>
        <w:rPr>
          <w:rFonts w:asciiTheme="majorHAnsi" w:hAnsiTheme="majorHAnsi" w:cstheme="majorHAnsi"/>
          <w:color w:val="000000" w:themeColor="text1"/>
        </w:rPr>
      </w:pPr>
    </w:p>
    <w:p w14:paraId="79FB29E0" w14:textId="77777777" w:rsidR="00860B8A" w:rsidRDefault="00860B8A" w:rsidP="00526B35">
      <w:pPr>
        <w:spacing w:before="120" w:after="120"/>
        <w:rPr>
          <w:rFonts w:asciiTheme="majorHAnsi" w:hAnsiTheme="majorHAnsi" w:cstheme="majorHAnsi"/>
          <w:color w:val="000000" w:themeColor="text1"/>
        </w:rPr>
      </w:pPr>
    </w:p>
    <w:p w14:paraId="33826233" w14:textId="77777777" w:rsidR="00860B8A" w:rsidRDefault="00860B8A" w:rsidP="00526B35">
      <w:pPr>
        <w:spacing w:before="120" w:after="120"/>
        <w:rPr>
          <w:rFonts w:asciiTheme="majorHAnsi" w:hAnsiTheme="majorHAnsi" w:cstheme="majorHAnsi"/>
          <w:color w:val="000000" w:themeColor="text1"/>
        </w:rPr>
      </w:pPr>
    </w:p>
    <w:p w14:paraId="2BFE00B1" w14:textId="77777777" w:rsidR="00860B8A" w:rsidRDefault="00860B8A" w:rsidP="00526B35">
      <w:pPr>
        <w:spacing w:before="120" w:after="120"/>
        <w:rPr>
          <w:rFonts w:asciiTheme="majorHAnsi" w:hAnsiTheme="majorHAnsi" w:cstheme="majorHAnsi"/>
          <w:color w:val="000000" w:themeColor="text1"/>
        </w:rPr>
      </w:pPr>
    </w:p>
    <w:p w14:paraId="4A6D48B0" w14:textId="77777777" w:rsidR="00860B8A" w:rsidRDefault="00860B8A" w:rsidP="00526B35">
      <w:pPr>
        <w:spacing w:before="120" w:after="120"/>
        <w:rPr>
          <w:rFonts w:asciiTheme="majorHAnsi" w:hAnsiTheme="majorHAnsi" w:cstheme="majorHAnsi"/>
          <w:color w:val="000000" w:themeColor="text1"/>
        </w:rPr>
      </w:pPr>
    </w:p>
    <w:p w14:paraId="5D8A5F3A" w14:textId="77777777" w:rsidR="00860B8A" w:rsidRDefault="00860B8A" w:rsidP="00526B35">
      <w:pPr>
        <w:spacing w:before="120" w:after="120"/>
        <w:rPr>
          <w:rFonts w:asciiTheme="majorHAnsi" w:hAnsiTheme="majorHAnsi" w:cstheme="majorHAnsi"/>
          <w:color w:val="000000" w:themeColor="text1"/>
        </w:rPr>
      </w:pPr>
    </w:p>
    <w:p w14:paraId="2074255D" w14:textId="77777777" w:rsidR="006451E3" w:rsidRPr="00CA0C46" w:rsidRDefault="00480EBC" w:rsidP="00CA0C46">
      <w:pPr>
        <w:pStyle w:val="Heading1"/>
        <w:spacing w:before="120" w:after="120"/>
        <w:rPr>
          <w:rFonts w:asciiTheme="majorHAnsi" w:hAnsiTheme="majorHAnsi" w:cstheme="majorHAnsi"/>
          <w:color w:val="000000" w:themeColor="text1"/>
        </w:rPr>
      </w:pPr>
      <w:bookmarkStart w:id="66" w:name="_Toc332283677"/>
      <w:bookmarkStart w:id="67" w:name="_Toc391996239"/>
      <w:bookmarkStart w:id="68" w:name="_Toc393273236"/>
      <w:bookmarkStart w:id="69" w:name="_Toc393274178"/>
      <w:bookmarkStart w:id="70" w:name="_Toc393285368"/>
      <w:bookmarkStart w:id="71" w:name="_Toc514685136"/>
      <w:r w:rsidRPr="00CA0C46">
        <w:rPr>
          <w:rFonts w:asciiTheme="majorHAnsi" w:hAnsiTheme="majorHAnsi" w:cstheme="majorHAnsi"/>
          <w:color w:val="000000" w:themeColor="text1"/>
        </w:rPr>
        <w:lastRenderedPageBreak/>
        <w:t>APPENDIX</w:t>
      </w:r>
      <w:r w:rsidR="00C50230" w:rsidRPr="00CA0C46">
        <w:rPr>
          <w:rFonts w:asciiTheme="majorHAnsi" w:hAnsiTheme="majorHAnsi" w:cstheme="majorHAnsi"/>
          <w:color w:val="000000" w:themeColor="text1"/>
        </w:rPr>
        <w:t xml:space="preserve"> A</w:t>
      </w:r>
      <w:r w:rsidR="00940B34" w:rsidRPr="00CA0C46">
        <w:rPr>
          <w:rFonts w:asciiTheme="majorHAnsi" w:hAnsiTheme="majorHAnsi" w:cstheme="majorHAnsi"/>
          <w:color w:val="000000" w:themeColor="text1"/>
        </w:rPr>
        <w:t>:</w:t>
      </w:r>
      <w:r w:rsidR="00666116" w:rsidRPr="00CA0C46">
        <w:rPr>
          <w:rFonts w:asciiTheme="majorHAnsi" w:hAnsiTheme="majorHAnsi" w:cstheme="majorHAnsi"/>
          <w:color w:val="000000" w:themeColor="text1"/>
        </w:rPr>
        <w:t xml:space="preserve"> </w:t>
      </w:r>
      <w:r w:rsidR="0064020B" w:rsidRPr="00CA0C46">
        <w:rPr>
          <w:rFonts w:asciiTheme="majorHAnsi" w:hAnsiTheme="majorHAnsi" w:cstheme="majorHAnsi"/>
          <w:color w:val="000000" w:themeColor="text1"/>
        </w:rPr>
        <w:t>TARGETED VIOLENCE</w:t>
      </w:r>
      <w:r w:rsidR="006451E3" w:rsidRPr="00CA0C46">
        <w:rPr>
          <w:rFonts w:asciiTheme="majorHAnsi" w:hAnsiTheme="majorHAnsi" w:cstheme="majorHAnsi"/>
          <w:color w:val="000000" w:themeColor="text1"/>
        </w:rPr>
        <w:t xml:space="preserve">/WEAPONS </w:t>
      </w:r>
      <w:bookmarkEnd w:id="66"/>
      <w:r w:rsidR="0064020B" w:rsidRPr="00CA0C46">
        <w:rPr>
          <w:rFonts w:asciiTheme="majorHAnsi" w:hAnsiTheme="majorHAnsi" w:cstheme="majorHAnsi"/>
          <w:color w:val="000000" w:themeColor="text1"/>
        </w:rPr>
        <w:t>OFFENSE</w:t>
      </w:r>
      <w:bookmarkEnd w:id="67"/>
      <w:bookmarkEnd w:id="68"/>
      <w:bookmarkEnd w:id="69"/>
      <w:bookmarkEnd w:id="70"/>
      <w:bookmarkEnd w:id="71"/>
    </w:p>
    <w:p w14:paraId="22CA2CD7" w14:textId="77777777" w:rsidR="00380400" w:rsidRPr="007A09B1" w:rsidRDefault="00380400" w:rsidP="00380400">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 xml:space="preserve">CALL </w:t>
      </w:r>
      <w:r w:rsidR="00BC7A43" w:rsidRPr="007A09B1">
        <w:rPr>
          <w:rFonts w:asciiTheme="majorHAnsi" w:hAnsiTheme="majorHAnsi" w:cstheme="majorHAnsi"/>
          <w:b/>
          <w:color w:val="000000" w:themeColor="text1"/>
          <w:sz w:val="36"/>
        </w:rPr>
        <w:t>911</w:t>
      </w:r>
    </w:p>
    <w:p w14:paraId="4126F598" w14:textId="77777777" w:rsidR="00380400" w:rsidRPr="007A09B1" w:rsidRDefault="00A578BC" w:rsidP="00380400">
      <w:pPr>
        <w:spacing w:before="120" w:after="120"/>
        <w:jc w:val="center"/>
        <w:rPr>
          <w:rFonts w:asciiTheme="majorHAnsi" w:hAnsiTheme="majorHAnsi" w:cstheme="majorHAnsi"/>
          <w:b/>
          <w:color w:val="000000" w:themeColor="text1"/>
          <w:sz w:val="18"/>
        </w:rPr>
      </w:pPr>
      <w:r w:rsidRPr="007A09B1">
        <w:rPr>
          <w:rFonts w:asciiTheme="majorHAnsi" w:hAnsiTheme="majorHAnsi" w:cstheme="majorHAnsi"/>
          <w:b/>
          <w:color w:val="000000" w:themeColor="text1"/>
          <w:sz w:val="36"/>
        </w:rPr>
        <w:t>RAVE ALERT</w:t>
      </w:r>
      <w:r w:rsidR="00380400" w:rsidRPr="007A09B1">
        <w:rPr>
          <w:rFonts w:asciiTheme="majorHAnsi" w:hAnsiTheme="majorHAnsi" w:cstheme="majorHAnsi"/>
          <w:b/>
          <w:color w:val="000000" w:themeColor="text1"/>
          <w:sz w:val="36"/>
        </w:rPr>
        <w:t xml:space="preserve"> Notification</w:t>
      </w:r>
    </w:p>
    <w:p w14:paraId="0EA8989F" w14:textId="77777777" w:rsidR="00A362E9" w:rsidRPr="00C31003" w:rsidRDefault="0069667D" w:rsidP="0069667D">
      <w:pPr>
        <w:spacing w:before="120" w:after="120"/>
        <w:jc w:val="center"/>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 </w:t>
      </w:r>
    </w:p>
    <w:p w14:paraId="74F3BB6A" w14:textId="77777777" w:rsidR="00D80936" w:rsidRPr="00C31003" w:rsidRDefault="00D80936"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Profile of an Active Shooter </w:t>
      </w:r>
    </w:p>
    <w:p w14:paraId="4569BF6D" w14:textId="77777777" w:rsidR="00D80936" w:rsidRPr="00C31003" w:rsidRDefault="00D80936"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An active shooter is an individual actively engaged in killing or attempting to kill people in a confined and populated area, typically </w:t>
      </w:r>
      <w:proofErr w:type="gramStart"/>
      <w:r w:rsidRPr="00C31003">
        <w:rPr>
          <w:rFonts w:asciiTheme="majorHAnsi" w:hAnsiTheme="majorHAnsi" w:cstheme="majorHAnsi"/>
          <w:color w:val="000000" w:themeColor="text1"/>
        </w:rPr>
        <w:t>through the use of</w:t>
      </w:r>
      <w:proofErr w:type="gramEnd"/>
      <w:r w:rsidRPr="00C31003">
        <w:rPr>
          <w:rFonts w:asciiTheme="majorHAnsi" w:hAnsiTheme="majorHAnsi" w:cstheme="majorHAnsi"/>
          <w:color w:val="000000" w:themeColor="text1"/>
        </w:rPr>
        <w:t xml:space="preserve"> firearms.</w:t>
      </w:r>
    </w:p>
    <w:p w14:paraId="04E1A46C" w14:textId="77777777" w:rsidR="00D80936" w:rsidRPr="00C31003" w:rsidRDefault="00D80936"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Characteristics</w:t>
      </w:r>
    </w:p>
    <w:p w14:paraId="5F6D8552" w14:textId="0FB6D67D"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Victims are selected at random</w:t>
      </w:r>
      <w:r w:rsidR="00193DD8" w:rsidRPr="00C31003">
        <w:rPr>
          <w:rFonts w:asciiTheme="majorHAnsi" w:hAnsiTheme="majorHAnsi" w:cstheme="majorHAnsi"/>
          <w:color w:val="000000" w:themeColor="text1"/>
        </w:rPr>
        <w:t>, but not always</w:t>
      </w:r>
      <w:r w:rsidR="00BD4430">
        <w:rPr>
          <w:rFonts w:asciiTheme="majorHAnsi" w:hAnsiTheme="majorHAnsi" w:cstheme="majorHAnsi"/>
          <w:color w:val="000000" w:themeColor="text1"/>
        </w:rPr>
        <w:t>.</w:t>
      </w:r>
    </w:p>
    <w:p w14:paraId="07A07C93" w14:textId="744F2A56"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event is unpredictable and evolves quickly</w:t>
      </w:r>
      <w:r w:rsidR="00BD4430">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p>
    <w:p w14:paraId="32D7C874" w14:textId="1C181689"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Law enforcement is usually required to end an active shooter situation</w:t>
      </w:r>
      <w:r w:rsidR="00BD4430">
        <w:rPr>
          <w:rFonts w:asciiTheme="majorHAnsi" w:hAnsiTheme="majorHAnsi" w:cstheme="majorHAnsi"/>
          <w:color w:val="000000" w:themeColor="text1"/>
        </w:rPr>
        <w:t>.</w:t>
      </w:r>
    </w:p>
    <w:p w14:paraId="1B31D4B2"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General Guidelines</w:t>
      </w:r>
    </w:p>
    <w:p w14:paraId="61B9803C" w14:textId="2E32F5FF"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 aware of your environment and any possible dangers</w:t>
      </w:r>
      <w:r w:rsidR="00BD4430">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p>
    <w:p w14:paraId="24797A41" w14:textId="7413F54D"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Take note of the two nearest exits in any facility you visit</w:t>
      </w:r>
      <w:r w:rsidR="00BD4430">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p>
    <w:p w14:paraId="6353DE23" w14:textId="3CB6779F"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you are in an office or classroom, stay there and secure the door</w:t>
      </w:r>
      <w:r w:rsidR="00BD4430">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p>
    <w:p w14:paraId="237DCC58" w14:textId="3F17D0EC"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Attempt to take down the active shooter as a last resort</w:t>
      </w:r>
      <w:r w:rsidR="00BD4430">
        <w:rPr>
          <w:rFonts w:asciiTheme="majorHAnsi" w:hAnsiTheme="majorHAnsi" w:cstheme="majorHAnsi"/>
          <w:color w:val="000000" w:themeColor="text1"/>
        </w:rPr>
        <w:t>.</w:t>
      </w:r>
    </w:p>
    <w:p w14:paraId="2C150777" w14:textId="77777777" w:rsidR="00D80936" w:rsidRPr="00C31003" w:rsidRDefault="00D80936"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How to respond to an active shooter</w:t>
      </w:r>
    </w:p>
    <w:p w14:paraId="3DCC1C40" w14:textId="77777777" w:rsidR="00D80936" w:rsidRDefault="00701A78" w:rsidP="00436F79">
      <w:pPr>
        <w:pStyle w:val="ListParagraph"/>
        <w:numPr>
          <w:ilvl w:val="0"/>
          <w:numId w:val="129"/>
        </w:numPr>
        <w:spacing w:before="120" w:after="120"/>
        <w:ind w:left="720"/>
        <w:contextualSpacing w:val="0"/>
        <w:rPr>
          <w:rFonts w:asciiTheme="majorHAnsi" w:hAnsiTheme="majorHAnsi" w:cstheme="majorHAnsi"/>
          <w:b/>
          <w:color w:val="000000" w:themeColor="text1"/>
        </w:rPr>
      </w:pPr>
      <w:r>
        <w:rPr>
          <w:rFonts w:asciiTheme="majorHAnsi" w:hAnsiTheme="majorHAnsi" w:cstheme="majorHAnsi"/>
          <w:b/>
          <w:color w:val="000000" w:themeColor="text1"/>
        </w:rPr>
        <w:t>AVOID starts with your state of mind.</w:t>
      </w:r>
    </w:p>
    <w:p w14:paraId="5A6489AE" w14:textId="77777777" w:rsidR="00701A78" w:rsidRDefault="00701A78" w:rsidP="00763265">
      <w:pPr>
        <w:pStyle w:val="ListParagraph"/>
        <w:numPr>
          <w:ilvl w:val="0"/>
          <w:numId w:val="103"/>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Pay attention to your surroundings.</w:t>
      </w:r>
    </w:p>
    <w:p w14:paraId="5E02CE85" w14:textId="77777777" w:rsidR="00701A78" w:rsidRDefault="00701A78" w:rsidP="00763265">
      <w:pPr>
        <w:pStyle w:val="ListParagraph"/>
        <w:numPr>
          <w:ilvl w:val="0"/>
          <w:numId w:val="103"/>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Have an exit plan.</w:t>
      </w:r>
    </w:p>
    <w:p w14:paraId="2CB9BD41" w14:textId="77777777" w:rsidR="00701A78" w:rsidRDefault="00701A78" w:rsidP="00763265">
      <w:pPr>
        <w:pStyle w:val="ListParagraph"/>
        <w:numPr>
          <w:ilvl w:val="0"/>
          <w:numId w:val="103"/>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Move away from the source of the threat as quickly as possible.</w:t>
      </w:r>
    </w:p>
    <w:p w14:paraId="6C9E2088" w14:textId="77777777" w:rsidR="00701A78" w:rsidRPr="002E71F5" w:rsidRDefault="00701A78" w:rsidP="00763265">
      <w:pPr>
        <w:pStyle w:val="ListParagraph"/>
        <w:numPr>
          <w:ilvl w:val="0"/>
          <w:numId w:val="103"/>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The more distance and barriers between you and the threat, the better.</w:t>
      </w:r>
    </w:p>
    <w:p w14:paraId="0952EAE9" w14:textId="77777777" w:rsidR="00D80936"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proofErr w:type="gramStart"/>
      <w:r>
        <w:rPr>
          <w:rFonts w:asciiTheme="majorHAnsi" w:hAnsiTheme="majorHAnsi" w:cstheme="majorHAnsi"/>
          <w:b/>
          <w:color w:val="000000" w:themeColor="text1"/>
        </w:rPr>
        <w:t>DENY</w:t>
      </w:r>
      <w:proofErr w:type="gramEnd"/>
      <w:r>
        <w:rPr>
          <w:rFonts w:asciiTheme="majorHAnsi" w:hAnsiTheme="majorHAnsi" w:cstheme="majorHAnsi"/>
          <w:b/>
          <w:color w:val="000000" w:themeColor="text1"/>
        </w:rPr>
        <w:t xml:space="preserve"> when getting away is difficult or maybe even impossible.</w:t>
      </w:r>
    </w:p>
    <w:p w14:paraId="4D0A9687" w14:textId="77777777" w:rsidR="00701A78" w:rsidRDefault="00701A78" w:rsidP="00763265">
      <w:pPr>
        <w:pStyle w:val="ListParagraph"/>
        <w:numPr>
          <w:ilvl w:val="0"/>
          <w:numId w:val="10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Keep distance between you and the source.</w:t>
      </w:r>
    </w:p>
    <w:p w14:paraId="2A3DA77D" w14:textId="77777777" w:rsidR="00701A78" w:rsidRDefault="00701A78" w:rsidP="00763265">
      <w:pPr>
        <w:pStyle w:val="ListParagraph"/>
        <w:numPr>
          <w:ilvl w:val="0"/>
          <w:numId w:val="10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Create barriers to prevent or slow down a threat from getting you.</w:t>
      </w:r>
    </w:p>
    <w:p w14:paraId="1A4F3636" w14:textId="77777777" w:rsidR="00701A78" w:rsidRDefault="00701A78" w:rsidP="00763265">
      <w:pPr>
        <w:pStyle w:val="ListParagraph"/>
        <w:numPr>
          <w:ilvl w:val="0"/>
          <w:numId w:val="10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Turn the lights off.</w:t>
      </w:r>
    </w:p>
    <w:p w14:paraId="6BDF7A40" w14:textId="77777777" w:rsidR="00701A78" w:rsidRDefault="00701A78" w:rsidP="00763265">
      <w:pPr>
        <w:pStyle w:val="ListParagraph"/>
        <w:numPr>
          <w:ilvl w:val="0"/>
          <w:numId w:val="10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Remain out of sight and quiet by hiding behind large objects and silencing your phone.</w:t>
      </w:r>
    </w:p>
    <w:p w14:paraId="7761D1C6" w14:textId="77777777" w:rsidR="00701A78" w:rsidRPr="002E71F5" w:rsidRDefault="00701A78" w:rsidP="002E71F5">
      <w:pPr>
        <w:spacing w:before="120" w:after="120"/>
        <w:rPr>
          <w:rFonts w:asciiTheme="majorHAnsi" w:hAnsiTheme="majorHAnsi" w:cstheme="majorHAnsi"/>
          <w:b/>
          <w:color w:val="000000" w:themeColor="text1"/>
        </w:rPr>
      </w:pPr>
    </w:p>
    <w:p w14:paraId="7EB981C0" w14:textId="77777777" w:rsidR="00D80936"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 xml:space="preserve"> Defend because you have the right to protect yourself.</w:t>
      </w:r>
    </w:p>
    <w:p w14:paraId="2DB3A773" w14:textId="77777777" w:rsidR="00701A78"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 xml:space="preserve">If you cannot Avoid or </w:t>
      </w:r>
      <w:proofErr w:type="gramStart"/>
      <w:r>
        <w:rPr>
          <w:rFonts w:asciiTheme="majorHAnsi" w:hAnsiTheme="majorHAnsi" w:cstheme="majorHAnsi"/>
          <w:b/>
          <w:color w:val="000000" w:themeColor="text1"/>
        </w:rPr>
        <w:t>Deny</w:t>
      </w:r>
      <w:proofErr w:type="gramEnd"/>
      <w:r>
        <w:rPr>
          <w:rFonts w:asciiTheme="majorHAnsi" w:hAnsiTheme="majorHAnsi" w:cstheme="majorHAnsi"/>
          <w:b/>
          <w:color w:val="000000" w:themeColor="text1"/>
        </w:rPr>
        <w:t xml:space="preserve"> be prepared to defend yourself.</w:t>
      </w:r>
    </w:p>
    <w:p w14:paraId="602BB4A0" w14:textId="77777777" w:rsidR="00701A78"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Be aggressive and committed to your actions.</w:t>
      </w:r>
    </w:p>
    <w:p w14:paraId="07BD53C4" w14:textId="0CAC7C9E" w:rsidR="00701A78"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Do not fight fairly</w:t>
      </w:r>
      <w:r w:rsidR="00D34BF0">
        <w:rPr>
          <w:rFonts w:asciiTheme="majorHAnsi" w:hAnsiTheme="majorHAnsi" w:cstheme="majorHAnsi"/>
          <w:b/>
          <w:color w:val="000000" w:themeColor="text1"/>
        </w:rPr>
        <w:t xml:space="preserve">. </w:t>
      </w:r>
      <w:r>
        <w:rPr>
          <w:rFonts w:asciiTheme="majorHAnsi" w:hAnsiTheme="majorHAnsi" w:cstheme="majorHAnsi"/>
          <w:b/>
          <w:color w:val="000000" w:themeColor="text1"/>
        </w:rPr>
        <w:t>THIS IS ABOUT SURVIVAL.</w:t>
      </w:r>
    </w:p>
    <w:p w14:paraId="0543406D" w14:textId="2F47E066" w:rsidR="00C2067F" w:rsidRDefault="00C2067F" w:rsidP="002E71F5">
      <w:pPr>
        <w:spacing w:before="120" w:after="120"/>
        <w:rPr>
          <w:rFonts w:asciiTheme="majorHAnsi" w:hAnsiTheme="majorHAnsi" w:cstheme="majorHAnsi"/>
          <w:color w:val="000000" w:themeColor="text1"/>
        </w:rPr>
      </w:pPr>
      <w:r w:rsidRPr="002E71F5">
        <w:rPr>
          <w:rFonts w:asciiTheme="majorHAnsi" w:hAnsiTheme="majorHAnsi" w:cstheme="majorHAnsi"/>
          <w:color w:val="000000" w:themeColor="text1"/>
        </w:rPr>
        <w:t>CALL 911 when you are in a safe area</w:t>
      </w:r>
      <w:r w:rsidR="00D34BF0" w:rsidRPr="002E71F5">
        <w:rPr>
          <w:rFonts w:asciiTheme="majorHAnsi" w:hAnsiTheme="majorHAnsi" w:cstheme="majorHAnsi"/>
          <w:color w:val="000000" w:themeColor="text1"/>
        </w:rPr>
        <w:t xml:space="preserve">. </w:t>
      </w:r>
      <w:r w:rsidRPr="002E71F5">
        <w:rPr>
          <w:rFonts w:asciiTheme="majorHAnsi" w:hAnsiTheme="majorHAnsi" w:cstheme="majorHAnsi"/>
          <w:color w:val="000000" w:themeColor="text1"/>
        </w:rPr>
        <w:t>Inform the 911 operator that this is an active shooter situation.</w:t>
      </w:r>
    </w:p>
    <w:p w14:paraId="000B4E3F" w14:textId="77777777" w:rsidR="0014002F" w:rsidRPr="002E71F5" w:rsidRDefault="0014002F" w:rsidP="002E71F5">
      <w:pPr>
        <w:spacing w:before="120" w:after="120"/>
        <w:rPr>
          <w:rFonts w:asciiTheme="majorHAnsi" w:hAnsiTheme="majorHAnsi" w:cstheme="majorHAnsi"/>
          <w:color w:val="FF0000"/>
        </w:rPr>
      </w:pPr>
    </w:p>
    <w:p w14:paraId="4CC586A6" w14:textId="77777777" w:rsidR="00D80936" w:rsidRDefault="00D80936" w:rsidP="00C7160E">
      <w:pPr>
        <w:spacing w:before="120" w:after="120"/>
        <w:rPr>
          <w:rFonts w:asciiTheme="majorHAnsi" w:hAnsiTheme="majorHAnsi" w:cstheme="majorHAnsi"/>
          <w:i/>
          <w:color w:val="000000" w:themeColor="text1"/>
        </w:rPr>
      </w:pPr>
      <w:r w:rsidRPr="00C31003">
        <w:rPr>
          <w:rFonts w:asciiTheme="majorHAnsi" w:hAnsiTheme="majorHAnsi" w:cstheme="majorHAnsi"/>
          <w:b/>
          <w:color w:val="000000" w:themeColor="text1"/>
        </w:rPr>
        <w:t>How to act when the police arrive</w:t>
      </w:r>
      <w:r w:rsidR="00744752" w:rsidRPr="00C31003">
        <w:rPr>
          <w:rFonts w:asciiTheme="majorHAnsi" w:hAnsiTheme="majorHAnsi" w:cstheme="majorHAnsi"/>
          <w:b/>
          <w:color w:val="000000" w:themeColor="text1"/>
        </w:rPr>
        <w:t xml:space="preserve"> </w:t>
      </w:r>
      <w:r w:rsidR="00744752" w:rsidRPr="00C31003">
        <w:rPr>
          <w:rFonts w:asciiTheme="majorHAnsi" w:hAnsiTheme="majorHAnsi" w:cstheme="majorHAnsi"/>
          <w:i/>
          <w:color w:val="000000" w:themeColor="text1"/>
        </w:rPr>
        <w:t>(</w:t>
      </w:r>
      <w:r w:rsidR="007E3036" w:rsidRPr="00C31003">
        <w:rPr>
          <w:rFonts w:asciiTheme="majorHAnsi" w:hAnsiTheme="majorHAnsi" w:cstheme="majorHAnsi"/>
          <w:i/>
          <w:color w:val="000000" w:themeColor="text1"/>
        </w:rPr>
        <w:t>a</w:t>
      </w:r>
      <w:r w:rsidR="00EE1C6C" w:rsidRPr="00C31003">
        <w:rPr>
          <w:rFonts w:asciiTheme="majorHAnsi" w:hAnsiTheme="majorHAnsi" w:cstheme="majorHAnsi"/>
          <w:i/>
          <w:color w:val="000000" w:themeColor="text1"/>
        </w:rPr>
        <w:t>.</w:t>
      </w:r>
      <w:r w:rsidR="007E3036" w:rsidRPr="00C31003">
        <w:rPr>
          <w:rFonts w:asciiTheme="majorHAnsi" w:hAnsiTheme="majorHAnsi" w:cstheme="majorHAnsi"/>
          <w:i/>
          <w:color w:val="000000" w:themeColor="text1"/>
        </w:rPr>
        <w:t>k</w:t>
      </w:r>
      <w:r w:rsidR="00EE1C6C" w:rsidRPr="00C31003">
        <w:rPr>
          <w:rFonts w:asciiTheme="majorHAnsi" w:hAnsiTheme="majorHAnsi" w:cstheme="majorHAnsi"/>
          <w:i/>
          <w:color w:val="000000" w:themeColor="text1"/>
        </w:rPr>
        <w:t>.</w:t>
      </w:r>
      <w:r w:rsidR="007E3036" w:rsidRPr="00C31003">
        <w:rPr>
          <w:rFonts w:asciiTheme="majorHAnsi" w:hAnsiTheme="majorHAnsi" w:cstheme="majorHAnsi"/>
          <w:i/>
          <w:color w:val="000000" w:themeColor="text1"/>
        </w:rPr>
        <w:t>a</w:t>
      </w:r>
      <w:r w:rsidR="00EE1C6C" w:rsidRPr="00C31003">
        <w:rPr>
          <w:rFonts w:asciiTheme="majorHAnsi" w:hAnsiTheme="majorHAnsi" w:cstheme="majorHAnsi"/>
          <w:i/>
          <w:color w:val="000000" w:themeColor="text1"/>
        </w:rPr>
        <w:t>.</w:t>
      </w:r>
      <w:r w:rsidR="007E3036" w:rsidRPr="00C31003">
        <w:rPr>
          <w:rFonts w:asciiTheme="majorHAnsi" w:hAnsiTheme="majorHAnsi" w:cstheme="majorHAnsi"/>
          <w:i/>
          <w:color w:val="000000" w:themeColor="text1"/>
        </w:rPr>
        <w:t xml:space="preserve"> </w:t>
      </w:r>
      <w:r w:rsidR="00744752" w:rsidRPr="00C31003">
        <w:rPr>
          <w:rFonts w:asciiTheme="majorHAnsi" w:hAnsiTheme="majorHAnsi" w:cstheme="majorHAnsi"/>
          <w:i/>
          <w:color w:val="000000" w:themeColor="text1"/>
        </w:rPr>
        <w:t>how to avoid being shot mistakenly by police)</w:t>
      </w:r>
    </w:p>
    <w:p w14:paraId="50CB7E40" w14:textId="77777777" w:rsidR="00C2067F" w:rsidRPr="00C31003" w:rsidRDefault="00C2067F" w:rsidP="00C7160E">
      <w:pPr>
        <w:spacing w:before="120" w:after="120"/>
        <w:rPr>
          <w:rFonts w:asciiTheme="majorHAnsi" w:hAnsiTheme="majorHAnsi" w:cstheme="majorHAnsi"/>
          <w:b/>
          <w:color w:val="000000" w:themeColor="text1"/>
        </w:rPr>
      </w:pPr>
      <w:r>
        <w:rPr>
          <w:rFonts w:asciiTheme="majorHAnsi" w:hAnsiTheme="majorHAnsi" w:cstheme="majorHAnsi"/>
          <w:i/>
          <w:color w:val="000000" w:themeColor="text1"/>
        </w:rPr>
        <w:t>SHOW YOUR HANDS AND FOLLOW COMMANDS.</w:t>
      </w:r>
    </w:p>
    <w:p w14:paraId="29B72C9A"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calm and follow instructions</w:t>
      </w:r>
    </w:p>
    <w:p w14:paraId="7336D121"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Put down any items in your hands (i.e., bags, jackets)</w:t>
      </w:r>
    </w:p>
    <w:p w14:paraId="1901E03E"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Raise hands and spread fingers </w:t>
      </w:r>
    </w:p>
    <w:p w14:paraId="78046ABC"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proofErr w:type="gramStart"/>
      <w:r w:rsidRPr="00C31003">
        <w:rPr>
          <w:rFonts w:asciiTheme="majorHAnsi" w:hAnsiTheme="majorHAnsi" w:cstheme="majorHAnsi"/>
          <w:color w:val="000000" w:themeColor="text1"/>
        </w:rPr>
        <w:t>Keep hands visible at all times</w:t>
      </w:r>
      <w:proofErr w:type="gramEnd"/>
      <w:r w:rsidRPr="00C31003">
        <w:rPr>
          <w:rFonts w:asciiTheme="majorHAnsi" w:hAnsiTheme="majorHAnsi" w:cstheme="majorHAnsi"/>
          <w:color w:val="000000" w:themeColor="text1"/>
        </w:rPr>
        <w:t xml:space="preserve"> </w:t>
      </w:r>
    </w:p>
    <w:p w14:paraId="5C7FA1AF"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Avoid quick movements toward officers such as holding on to them for safety </w:t>
      </w:r>
    </w:p>
    <w:p w14:paraId="276AAC4A"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Avoid pointing, screaming</w:t>
      </w:r>
      <w:r w:rsidR="0038768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or yelling </w:t>
      </w:r>
    </w:p>
    <w:p w14:paraId="42605412"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 not stop to ask officers for help or direction when evacuating</w:t>
      </w:r>
    </w:p>
    <w:p w14:paraId="0486116E" w14:textId="5F6FF376"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Weapon Witnessed, but no Immediate Danger</w:t>
      </w:r>
      <w:r w:rsidR="00C2067F">
        <w:rPr>
          <w:rFonts w:asciiTheme="majorHAnsi" w:hAnsiTheme="majorHAnsi" w:cstheme="majorHAnsi"/>
          <w:b/>
          <w:color w:val="000000" w:themeColor="text1"/>
        </w:rPr>
        <w:t>-CALL LAW ENFORCEMENT (509</w:t>
      </w:r>
      <w:r w:rsidR="0000656B">
        <w:rPr>
          <w:rFonts w:asciiTheme="majorHAnsi" w:hAnsiTheme="majorHAnsi" w:cstheme="majorHAnsi"/>
          <w:b/>
          <w:color w:val="000000" w:themeColor="text1"/>
        </w:rPr>
        <w:t>-</w:t>
      </w:r>
      <w:r w:rsidR="00C2067F">
        <w:rPr>
          <w:rFonts w:asciiTheme="majorHAnsi" w:hAnsiTheme="majorHAnsi" w:cstheme="majorHAnsi"/>
          <w:b/>
          <w:color w:val="000000" w:themeColor="text1"/>
        </w:rPr>
        <w:t>663-9911)</w:t>
      </w:r>
    </w:p>
    <w:p w14:paraId="2657691A" w14:textId="5BB40FCC" w:rsidR="006451E3" w:rsidRPr="00C31003" w:rsidRDefault="006451E3" w:rsidP="00526B35">
      <w:pPr>
        <w:pStyle w:val="ListParagraph"/>
        <w:numPr>
          <w:ilvl w:val="0"/>
          <w:numId w:val="6"/>
        </w:numPr>
        <w:spacing w:before="120" w:after="120"/>
        <w:ind w:left="720" w:hanging="3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another staff member to call </w:t>
      </w:r>
      <w:r w:rsidR="00380400">
        <w:rPr>
          <w:rFonts w:asciiTheme="majorHAnsi" w:hAnsiTheme="majorHAnsi" w:cstheme="majorHAnsi"/>
          <w:color w:val="000000" w:themeColor="text1"/>
        </w:rPr>
        <w:t>Campus Security</w:t>
      </w:r>
      <w:r w:rsidR="003C2D27" w:rsidRPr="00C31003">
        <w:rPr>
          <w:rFonts w:asciiTheme="majorHAnsi" w:hAnsiTheme="majorHAnsi" w:cstheme="majorHAnsi"/>
          <w:color w:val="000000" w:themeColor="text1"/>
        </w:rPr>
        <w:t xml:space="preserve"> </w:t>
      </w:r>
      <w:r w:rsidR="0000656B">
        <w:rPr>
          <w:rFonts w:asciiTheme="majorHAnsi" w:hAnsiTheme="majorHAnsi" w:cstheme="majorHAnsi"/>
          <w:color w:val="000000" w:themeColor="text1"/>
        </w:rPr>
        <w:t xml:space="preserve">at </w:t>
      </w:r>
      <w:r w:rsidR="00380400">
        <w:rPr>
          <w:rFonts w:asciiTheme="majorHAnsi" w:hAnsiTheme="majorHAnsi" w:cstheme="majorHAnsi"/>
          <w:color w:val="000000" w:themeColor="text1"/>
        </w:rPr>
        <w:t>509-682-6911 or 6911 from a campus phone</w:t>
      </w:r>
      <w:r w:rsidRPr="00C3100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Campus Security</w:t>
      </w:r>
      <w:r w:rsidR="003C2D27" w:rsidRPr="00C31003">
        <w:rPr>
          <w:rFonts w:asciiTheme="majorHAnsi" w:hAnsiTheme="majorHAnsi" w:cstheme="majorHAnsi"/>
          <w:color w:val="000000" w:themeColor="text1"/>
        </w:rPr>
        <w:t xml:space="preserve"> </w:t>
      </w:r>
      <w:r w:rsidR="00B16B52" w:rsidRPr="00C31003">
        <w:rPr>
          <w:rFonts w:asciiTheme="majorHAnsi" w:hAnsiTheme="majorHAnsi" w:cstheme="majorHAnsi"/>
          <w:color w:val="000000" w:themeColor="text1"/>
        </w:rPr>
        <w:t>will</w:t>
      </w:r>
      <w:r w:rsidR="003C2D27" w:rsidRPr="00C31003">
        <w:rPr>
          <w:rFonts w:asciiTheme="majorHAnsi" w:hAnsiTheme="majorHAnsi" w:cstheme="majorHAnsi"/>
          <w:color w:val="000000" w:themeColor="text1"/>
        </w:rPr>
        <w:t xml:space="preserve"> notify the Administration Offices</w:t>
      </w:r>
      <w:r w:rsidRPr="00C31003">
        <w:rPr>
          <w:rFonts w:asciiTheme="majorHAnsi" w:hAnsiTheme="majorHAnsi" w:cstheme="majorHAnsi"/>
          <w:color w:val="000000" w:themeColor="text1"/>
        </w:rPr>
        <w:t xml:space="preserve">. Limit information to staff and students on a </w:t>
      </w:r>
      <w:r w:rsidR="00387687" w:rsidRPr="00C31003">
        <w:rPr>
          <w:rFonts w:asciiTheme="majorHAnsi" w:hAnsiTheme="majorHAnsi" w:cstheme="majorHAnsi"/>
          <w:color w:val="000000" w:themeColor="text1"/>
        </w:rPr>
        <w:t>need-to-</w:t>
      </w:r>
      <w:r w:rsidRPr="00C31003">
        <w:rPr>
          <w:rFonts w:asciiTheme="majorHAnsi" w:hAnsiTheme="majorHAnsi" w:cstheme="majorHAnsi"/>
          <w:color w:val="000000" w:themeColor="text1"/>
        </w:rPr>
        <w:t>know basis.</w:t>
      </w:r>
    </w:p>
    <w:p w14:paraId="0267D082" w14:textId="77777777" w:rsidR="006451E3" w:rsidRPr="00C31003" w:rsidRDefault="006451E3" w:rsidP="00526B35">
      <w:pPr>
        <w:pStyle w:val="ListParagraph"/>
        <w:numPr>
          <w:ilvl w:val="0"/>
          <w:numId w:val="6"/>
        </w:numPr>
        <w:spacing w:before="120" w:after="120"/>
        <w:ind w:left="720" w:hanging="3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President or designee will </w:t>
      </w:r>
      <w:r w:rsidR="003C2D27" w:rsidRPr="00C31003">
        <w:rPr>
          <w:rFonts w:asciiTheme="majorHAnsi" w:hAnsiTheme="majorHAnsi" w:cstheme="majorHAnsi"/>
          <w:color w:val="000000" w:themeColor="text1"/>
        </w:rPr>
        <w:t>activate</w:t>
      </w:r>
      <w:r w:rsidRPr="00C31003">
        <w:rPr>
          <w:rFonts w:asciiTheme="majorHAnsi" w:hAnsiTheme="majorHAnsi" w:cstheme="majorHAnsi"/>
          <w:color w:val="000000" w:themeColor="text1"/>
        </w:rPr>
        <w:t xml:space="preserve"> the </w:t>
      </w:r>
      <w:r w:rsidR="003C2D27" w:rsidRPr="00C31003">
        <w:rPr>
          <w:rFonts w:asciiTheme="majorHAnsi" w:hAnsiTheme="majorHAnsi" w:cstheme="majorHAnsi"/>
          <w:color w:val="000000" w:themeColor="text1"/>
        </w:rPr>
        <w:t>Campus Notification System</w:t>
      </w:r>
      <w:r w:rsidRPr="00C31003">
        <w:rPr>
          <w:rFonts w:asciiTheme="majorHAnsi" w:hAnsiTheme="majorHAnsi" w:cstheme="majorHAnsi"/>
          <w:color w:val="000000" w:themeColor="text1"/>
        </w:rPr>
        <w:t xml:space="preserve"> to notify employees and students of the threatening situation and institute lockdown procedures until all is clear.</w:t>
      </w:r>
    </w:p>
    <w:p w14:paraId="63B6B855" w14:textId="77777777" w:rsidR="006451E3" w:rsidRPr="00C31003" w:rsidRDefault="006451E3" w:rsidP="00526B35">
      <w:pPr>
        <w:pStyle w:val="ListParagraph"/>
        <w:numPr>
          <w:ilvl w:val="0"/>
          <w:numId w:val="6"/>
        </w:numPr>
        <w:spacing w:before="120" w:after="120"/>
        <w:ind w:left="720" w:hanging="3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person reporting the incident should describe as accurately as possible:</w:t>
      </w:r>
    </w:p>
    <w:p w14:paraId="73CA7C0E" w14:textId="52510E1C"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Identi</w:t>
      </w:r>
      <w:r w:rsidR="005F00B0">
        <w:rPr>
          <w:rFonts w:asciiTheme="majorHAnsi" w:hAnsiTheme="majorHAnsi" w:cstheme="majorHAnsi"/>
          <w:color w:val="000000" w:themeColor="text1"/>
        </w:rPr>
        <w:t>t</w:t>
      </w:r>
      <w:r w:rsidRPr="00C31003">
        <w:rPr>
          <w:rFonts w:asciiTheme="majorHAnsi" w:hAnsiTheme="majorHAnsi" w:cstheme="majorHAnsi"/>
          <w:color w:val="000000" w:themeColor="text1"/>
        </w:rPr>
        <w:t xml:space="preserve">y of </w:t>
      </w:r>
      <w:r w:rsidR="009453F6" w:rsidRPr="00C31003">
        <w:rPr>
          <w:rFonts w:asciiTheme="majorHAnsi" w:hAnsiTheme="majorHAnsi" w:cstheme="majorHAnsi"/>
          <w:color w:val="000000" w:themeColor="text1"/>
        </w:rPr>
        <w:t>suspect</w:t>
      </w:r>
      <w:r w:rsidRPr="00C31003">
        <w:rPr>
          <w:rFonts w:asciiTheme="majorHAnsi" w:hAnsiTheme="majorHAnsi" w:cstheme="majorHAnsi"/>
          <w:color w:val="000000" w:themeColor="text1"/>
        </w:rPr>
        <w:t>, if known.</w:t>
      </w:r>
    </w:p>
    <w:p w14:paraId="3A061A80" w14:textId="77777777"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Detailed description of individual(s).</w:t>
      </w:r>
    </w:p>
    <w:p w14:paraId="17336C41" w14:textId="77777777" w:rsidR="0064020B"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Where the individual is located (i.e.</w:t>
      </w:r>
      <w:r w:rsidR="0038768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room number).</w:t>
      </w:r>
    </w:p>
    <w:p w14:paraId="2ACCC598" w14:textId="77777777" w:rsidR="006451E3" w:rsidRPr="00C31003" w:rsidRDefault="00387687"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Circumstances that</w:t>
      </w:r>
      <w:r w:rsidR="006451E3" w:rsidRPr="00C31003">
        <w:rPr>
          <w:rFonts w:asciiTheme="majorHAnsi" w:hAnsiTheme="majorHAnsi" w:cstheme="majorHAnsi"/>
          <w:color w:val="000000" w:themeColor="text1"/>
        </w:rPr>
        <w:t xml:space="preserve"> led to the incident.</w:t>
      </w:r>
    </w:p>
    <w:p w14:paraId="0CC512BE" w14:textId="77777777"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Number of persons involved</w:t>
      </w:r>
    </w:p>
    <w:p w14:paraId="7F6CB12D" w14:textId="746E4DBE"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Number </w:t>
      </w:r>
      <w:r w:rsidR="005F00B0">
        <w:rPr>
          <w:rFonts w:asciiTheme="majorHAnsi" w:hAnsiTheme="majorHAnsi" w:cstheme="majorHAnsi"/>
          <w:color w:val="000000" w:themeColor="text1"/>
        </w:rPr>
        <w:t>and</w:t>
      </w:r>
      <w:r w:rsidRPr="00C31003">
        <w:rPr>
          <w:rFonts w:asciiTheme="majorHAnsi" w:hAnsiTheme="majorHAnsi" w:cstheme="majorHAnsi"/>
          <w:color w:val="000000" w:themeColor="text1"/>
        </w:rPr>
        <w:t xml:space="preserve"> type of weapon(s).</w:t>
      </w:r>
    </w:p>
    <w:p w14:paraId="07D6075C" w14:textId="77777777"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Any pertinent background information on individual, including possible reason for carrying a weapon that.</w:t>
      </w:r>
    </w:p>
    <w:p w14:paraId="38E4F936"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Be prepared to act as a resource and liaison between school and police. If possible, have a map of the building available for </w:t>
      </w:r>
      <w:proofErr w:type="gramStart"/>
      <w:r w:rsidRPr="00C31003">
        <w:rPr>
          <w:rFonts w:asciiTheme="majorHAnsi" w:hAnsiTheme="majorHAnsi" w:cstheme="majorHAnsi"/>
          <w:color w:val="000000" w:themeColor="text1"/>
        </w:rPr>
        <w:t>police</w:t>
      </w:r>
      <w:proofErr w:type="gramEnd"/>
      <w:r w:rsidRPr="00C31003">
        <w:rPr>
          <w:rFonts w:asciiTheme="majorHAnsi" w:hAnsiTheme="majorHAnsi" w:cstheme="majorHAnsi"/>
          <w:color w:val="000000" w:themeColor="text1"/>
        </w:rPr>
        <w:t>.</w:t>
      </w:r>
    </w:p>
    <w:p w14:paraId="43396D93"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Isolate individual or suspect. (If weapon is in a locker or elsewhere, prevent access to it.)</w:t>
      </w:r>
    </w:p>
    <w:p w14:paraId="0D2D7BE5"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Confer with </w:t>
      </w:r>
      <w:proofErr w:type="gramStart"/>
      <w:r w:rsidRPr="00C31003">
        <w:rPr>
          <w:rFonts w:asciiTheme="majorHAnsi" w:hAnsiTheme="majorHAnsi" w:cstheme="majorHAnsi"/>
          <w:color w:val="000000" w:themeColor="text1"/>
        </w:rPr>
        <w:t>police</w:t>
      </w:r>
      <w:proofErr w:type="gramEnd"/>
      <w:r w:rsidRPr="00C31003">
        <w:rPr>
          <w:rFonts w:asciiTheme="majorHAnsi" w:hAnsiTheme="majorHAnsi" w:cstheme="majorHAnsi"/>
          <w:color w:val="000000" w:themeColor="text1"/>
        </w:rPr>
        <w:t xml:space="preserve"> when they arrive. They will advise you how they intend to proceed.</w:t>
      </w:r>
    </w:p>
    <w:p w14:paraId="24F6AB5A"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interaction with the individual is imminent, do not use force or touch the person or weapon. Avoid sudden moves or gestures. Try not to raise your voice – but, if this becomes necessary, do so decisively and with clarity. Your tone and demeanor will strongly influence the outcome of the crisis.</w:t>
      </w:r>
    </w:p>
    <w:p w14:paraId="26186726"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b/>
          <w:color w:val="000000" w:themeColor="text1"/>
        </w:rPr>
      </w:pPr>
      <w:r w:rsidRPr="00C31003">
        <w:rPr>
          <w:rFonts w:asciiTheme="majorHAnsi" w:hAnsiTheme="majorHAnsi" w:cstheme="majorHAnsi"/>
          <w:color w:val="000000" w:themeColor="text1"/>
        </w:rPr>
        <w:t xml:space="preserve">If it is safe to do so, students and staff should leave the area immediately. </w:t>
      </w:r>
      <w:r w:rsidRPr="00C31003">
        <w:rPr>
          <w:rFonts w:asciiTheme="majorHAnsi" w:hAnsiTheme="majorHAnsi" w:cstheme="majorHAnsi"/>
          <w:b/>
          <w:color w:val="000000" w:themeColor="text1"/>
        </w:rPr>
        <w:t>REMAIN CALM – DO NOT PANIC.</w:t>
      </w:r>
    </w:p>
    <w:p w14:paraId="1139F346"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staff and students must remain in the classroom, they </w:t>
      </w:r>
      <w:r w:rsidR="00193DD8" w:rsidRPr="00C31003">
        <w:rPr>
          <w:rFonts w:asciiTheme="majorHAnsi" w:hAnsiTheme="majorHAnsi" w:cstheme="majorHAnsi"/>
          <w:color w:val="000000" w:themeColor="text1"/>
        </w:rPr>
        <w:t>need to</w:t>
      </w:r>
      <w:r w:rsidRPr="00C31003">
        <w:rPr>
          <w:rFonts w:asciiTheme="majorHAnsi" w:hAnsiTheme="majorHAnsi" w:cstheme="majorHAnsi"/>
          <w:color w:val="000000" w:themeColor="text1"/>
        </w:rPr>
        <w:t>:</w:t>
      </w:r>
    </w:p>
    <w:p w14:paraId="77368F6E"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Lock the door, if possible.</w:t>
      </w:r>
    </w:p>
    <w:p w14:paraId="03296859"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Turn off lights.</w:t>
      </w:r>
    </w:p>
    <w:p w14:paraId="6694DBB2"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Take attendance, specifically noting students not in class.</w:t>
      </w:r>
    </w:p>
    <w:p w14:paraId="77BD32CD"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Move everyone out of sight and onto the floor.</w:t>
      </w:r>
    </w:p>
    <w:p w14:paraId="3052CBF9"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Close blinds or pull shades, cover windows.</w:t>
      </w:r>
    </w:p>
    <w:p w14:paraId="7367DFB4"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Keep a written log of events.</w:t>
      </w:r>
    </w:p>
    <w:p w14:paraId="72FDEAD5"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President</w:t>
      </w:r>
      <w:r w:rsidR="00193DD8" w:rsidRPr="00C31003">
        <w:rPr>
          <w:rFonts w:asciiTheme="majorHAnsi" w:hAnsiTheme="majorHAnsi" w:cstheme="majorHAnsi"/>
          <w:color w:val="000000" w:themeColor="text1"/>
        </w:rPr>
        <w:t xml:space="preserve"> or designee</w:t>
      </w:r>
      <w:r w:rsidRPr="00C31003">
        <w:rPr>
          <w:rFonts w:asciiTheme="majorHAnsi" w:hAnsiTheme="majorHAnsi" w:cstheme="majorHAnsi"/>
          <w:color w:val="000000" w:themeColor="text1"/>
        </w:rPr>
        <w:t xml:space="preserve"> will call an emergency staff meeting to ensure that staff members leave with accurate information about the incident and subsequent actions to be taken.</w:t>
      </w:r>
    </w:p>
    <w:p w14:paraId="1226E3B2"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President or designee is the only party authorized to speak to the media about the event.</w:t>
      </w:r>
    </w:p>
    <w:p w14:paraId="78F9CFF2" w14:textId="77777777" w:rsidR="00944AE2" w:rsidRDefault="00944AE2" w:rsidP="002E71F5">
      <w:pPr>
        <w:spacing w:line="300" w:lineRule="auto"/>
        <w:jc w:val="center"/>
        <w:rPr>
          <w:rFonts w:asciiTheme="majorHAnsi" w:hAnsiTheme="majorHAnsi" w:cstheme="majorHAnsi"/>
          <w:color w:val="000000" w:themeColor="text1"/>
          <w:sz w:val="32"/>
          <w:szCs w:val="32"/>
        </w:rPr>
      </w:pPr>
      <w:bookmarkStart w:id="72" w:name="_Toc332283678"/>
      <w:bookmarkStart w:id="73" w:name="_Toc391996240"/>
      <w:bookmarkStart w:id="74" w:name="_Toc393273237"/>
      <w:bookmarkStart w:id="75" w:name="_Toc393274179"/>
    </w:p>
    <w:p w14:paraId="22AB5E2B"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234856CA"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29363B95"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20987F73"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155E1AB9"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5633EAAC"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20BE9C8E"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4B88C5C8"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59186D76"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192C1F9C"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4CC5720C"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4DB5100C"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36358675"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3E741823"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06CEC432"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45495E99"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2ABEE269"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78008CEA" w14:textId="77777777" w:rsidR="00D40B77" w:rsidRDefault="00D40B77">
      <w:pPr>
        <w:spacing w:line="300" w:lineRule="auto"/>
        <w:rPr>
          <w:rFonts w:asciiTheme="majorHAnsi" w:hAnsiTheme="majorHAnsi" w:cstheme="majorHAnsi"/>
          <w:b/>
          <w:color w:val="000000" w:themeColor="text1"/>
          <w:sz w:val="32"/>
          <w:szCs w:val="32"/>
        </w:rPr>
      </w:pPr>
      <w:bookmarkStart w:id="76" w:name="_Toc393285369"/>
      <w:r>
        <w:rPr>
          <w:rFonts w:asciiTheme="majorHAnsi" w:hAnsiTheme="majorHAnsi" w:cstheme="majorHAnsi"/>
          <w:b/>
          <w:color w:val="000000" w:themeColor="text1"/>
          <w:sz w:val="32"/>
          <w:szCs w:val="32"/>
        </w:rPr>
        <w:br w:type="page"/>
      </w:r>
    </w:p>
    <w:p w14:paraId="482AE4BE" w14:textId="77777777" w:rsidR="006451E3" w:rsidRPr="00CA0C46" w:rsidRDefault="00860B8A" w:rsidP="00CA0C46">
      <w:pPr>
        <w:pStyle w:val="Heading1"/>
        <w:spacing w:before="120" w:after="120"/>
        <w:rPr>
          <w:rFonts w:asciiTheme="majorHAnsi" w:hAnsiTheme="majorHAnsi" w:cstheme="majorHAnsi"/>
          <w:color w:val="000000" w:themeColor="text1"/>
        </w:rPr>
      </w:pPr>
      <w:bookmarkStart w:id="77" w:name="_Toc514685137"/>
      <w:r w:rsidRPr="00CA0C46">
        <w:rPr>
          <w:rFonts w:asciiTheme="majorHAnsi" w:hAnsiTheme="majorHAnsi" w:cstheme="majorHAnsi"/>
          <w:color w:val="000000" w:themeColor="text1"/>
        </w:rPr>
        <w:lastRenderedPageBreak/>
        <w:t>A</w:t>
      </w:r>
      <w:r w:rsidR="00480EBC" w:rsidRPr="00CA0C46">
        <w:rPr>
          <w:rFonts w:asciiTheme="majorHAnsi" w:hAnsiTheme="majorHAnsi" w:cstheme="majorHAnsi"/>
          <w:color w:val="000000" w:themeColor="text1"/>
        </w:rPr>
        <w:t>PPENDIX</w:t>
      </w:r>
      <w:r w:rsidR="00C50230" w:rsidRPr="00CA0C46">
        <w:rPr>
          <w:rFonts w:asciiTheme="majorHAnsi" w:hAnsiTheme="majorHAnsi" w:cstheme="majorHAnsi"/>
          <w:color w:val="000000" w:themeColor="text1"/>
        </w:rPr>
        <w:t xml:space="preserve"> B</w:t>
      </w:r>
      <w:r w:rsidR="00940B34" w:rsidRPr="00CA0C46">
        <w:rPr>
          <w:rFonts w:asciiTheme="majorHAnsi" w:hAnsiTheme="majorHAnsi" w:cstheme="majorHAnsi"/>
          <w:color w:val="000000" w:themeColor="text1"/>
        </w:rPr>
        <w:t>:</w:t>
      </w:r>
      <w:r w:rsidR="00666116" w:rsidRPr="00CA0C46">
        <w:rPr>
          <w:rFonts w:asciiTheme="majorHAnsi" w:hAnsiTheme="majorHAnsi" w:cstheme="majorHAnsi"/>
          <w:color w:val="000000" w:themeColor="text1"/>
        </w:rPr>
        <w:t xml:space="preserve"> </w:t>
      </w:r>
      <w:r w:rsidR="006451E3" w:rsidRPr="00CA0C46">
        <w:rPr>
          <w:rFonts w:asciiTheme="majorHAnsi" w:hAnsiTheme="majorHAnsi" w:cstheme="majorHAnsi"/>
          <w:color w:val="000000" w:themeColor="text1"/>
        </w:rPr>
        <w:t>ASSAULT/BATTERY</w:t>
      </w:r>
      <w:bookmarkEnd w:id="72"/>
      <w:bookmarkEnd w:id="73"/>
      <w:bookmarkEnd w:id="74"/>
      <w:bookmarkEnd w:id="75"/>
      <w:bookmarkEnd w:id="76"/>
      <w:bookmarkEnd w:id="77"/>
    </w:p>
    <w:p w14:paraId="3096310E" w14:textId="77777777" w:rsidR="0005201D" w:rsidRPr="007A09B1" w:rsidRDefault="00380400" w:rsidP="00E8201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 xml:space="preserve">CALL </w:t>
      </w:r>
      <w:r w:rsidR="00BC7A43" w:rsidRPr="007A09B1">
        <w:rPr>
          <w:rFonts w:asciiTheme="majorHAnsi" w:hAnsiTheme="majorHAnsi" w:cstheme="majorHAnsi"/>
          <w:b/>
          <w:color w:val="000000" w:themeColor="text1"/>
          <w:sz w:val="36"/>
        </w:rPr>
        <w:t>911</w:t>
      </w:r>
    </w:p>
    <w:p w14:paraId="0CE4AC5F" w14:textId="30C8415A" w:rsidR="00380400" w:rsidRDefault="00A578BC" w:rsidP="00E8201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380400" w:rsidRPr="007A09B1">
        <w:rPr>
          <w:rFonts w:asciiTheme="majorHAnsi" w:hAnsiTheme="majorHAnsi" w:cstheme="majorHAnsi"/>
          <w:b/>
          <w:color w:val="000000" w:themeColor="text1"/>
          <w:sz w:val="36"/>
        </w:rPr>
        <w:t xml:space="preserve"> Notification and Behavioral Intervention Team (BIT)</w:t>
      </w:r>
    </w:p>
    <w:p w14:paraId="3BB57A86" w14:textId="77777777" w:rsidR="007A09B1" w:rsidRPr="007A09B1" w:rsidRDefault="007A09B1" w:rsidP="00E82013">
      <w:pPr>
        <w:spacing w:before="120" w:after="120"/>
        <w:jc w:val="center"/>
        <w:rPr>
          <w:rFonts w:asciiTheme="majorHAnsi" w:hAnsiTheme="majorHAnsi" w:cstheme="majorHAnsi"/>
          <w:b/>
          <w:i/>
          <w:color w:val="000000" w:themeColor="text1"/>
          <w:sz w:val="18"/>
        </w:rPr>
      </w:pPr>
    </w:p>
    <w:p w14:paraId="3C2A417E"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the College is notified that an assault has occurred on campus, the </w:t>
      </w:r>
      <w:r w:rsidR="00886493">
        <w:rPr>
          <w:rFonts w:asciiTheme="majorHAnsi" w:hAnsiTheme="majorHAnsi" w:cstheme="majorHAnsi"/>
          <w:color w:val="000000" w:themeColor="text1"/>
        </w:rPr>
        <w:t>Emergency Management Team</w:t>
      </w:r>
      <w:r w:rsidR="00C50230"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should manage the incident in cooperation with law enforcement. Appropriate response by </w:t>
      </w:r>
      <w:proofErr w:type="gramStart"/>
      <w:r w:rsidRPr="00C31003">
        <w:rPr>
          <w:rFonts w:asciiTheme="majorHAnsi" w:hAnsiTheme="majorHAnsi" w:cstheme="majorHAnsi"/>
          <w:color w:val="000000" w:themeColor="text1"/>
        </w:rPr>
        <w:t>College</w:t>
      </w:r>
      <w:proofErr w:type="gramEnd"/>
      <w:r w:rsidRPr="00C31003">
        <w:rPr>
          <w:rFonts w:asciiTheme="majorHAnsi" w:hAnsiTheme="majorHAnsi" w:cstheme="majorHAnsi"/>
          <w:color w:val="000000" w:themeColor="text1"/>
        </w:rPr>
        <w:t xml:space="preserve"> staff will be directed </w:t>
      </w:r>
      <w:r w:rsidR="00D82D11" w:rsidRPr="00C31003">
        <w:rPr>
          <w:rFonts w:asciiTheme="majorHAnsi" w:hAnsiTheme="majorHAnsi" w:cstheme="majorHAnsi"/>
          <w:color w:val="000000" w:themeColor="text1"/>
        </w:rPr>
        <w:t>to</w:t>
      </w:r>
      <w:r w:rsidRPr="00C31003">
        <w:rPr>
          <w:rFonts w:asciiTheme="majorHAnsi" w:hAnsiTheme="majorHAnsi" w:cstheme="majorHAnsi"/>
          <w:color w:val="000000" w:themeColor="text1"/>
        </w:rPr>
        <w:t xml:space="preserve"> minimizing the fear of fellow </w:t>
      </w:r>
      <w:r w:rsidR="00345046" w:rsidRPr="00C31003">
        <w:rPr>
          <w:rFonts w:asciiTheme="majorHAnsi" w:hAnsiTheme="majorHAnsi" w:cstheme="majorHAnsi"/>
          <w:color w:val="000000" w:themeColor="text1"/>
        </w:rPr>
        <w:t xml:space="preserve">employees and </w:t>
      </w:r>
      <w:r w:rsidRPr="00C31003">
        <w:rPr>
          <w:rFonts w:asciiTheme="majorHAnsi" w:hAnsiTheme="majorHAnsi" w:cstheme="majorHAnsi"/>
          <w:color w:val="000000" w:themeColor="text1"/>
        </w:rPr>
        <w:t xml:space="preserve">students and preventing the spread of rumors. Any services provided to the victim and her/his family shall be kept confidential and coordinated with outside providers – such as </w:t>
      </w:r>
      <w:r w:rsidR="0080182C">
        <w:rPr>
          <w:rFonts w:asciiTheme="majorHAnsi" w:hAnsiTheme="majorHAnsi" w:cstheme="majorHAnsi"/>
          <w:color w:val="000000" w:themeColor="text1"/>
        </w:rPr>
        <w:t>Chelan</w:t>
      </w:r>
      <w:r w:rsidRPr="00C31003">
        <w:rPr>
          <w:rFonts w:asciiTheme="majorHAnsi" w:hAnsiTheme="majorHAnsi" w:cstheme="majorHAnsi"/>
          <w:color w:val="000000" w:themeColor="text1"/>
        </w:rPr>
        <w:t xml:space="preserve"> Mental Healthcare.</w:t>
      </w:r>
    </w:p>
    <w:p w14:paraId="3C1F5E4F"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Assault/battery will be defined according to Washington </w:t>
      </w:r>
      <w:r w:rsidR="00D82D11" w:rsidRPr="00C31003">
        <w:rPr>
          <w:rFonts w:asciiTheme="majorHAnsi" w:hAnsiTheme="majorHAnsi" w:cstheme="majorHAnsi"/>
          <w:color w:val="000000" w:themeColor="text1"/>
        </w:rPr>
        <w:t xml:space="preserve">State </w:t>
      </w:r>
      <w:r w:rsidRPr="00C31003">
        <w:rPr>
          <w:rFonts w:asciiTheme="majorHAnsi" w:hAnsiTheme="majorHAnsi" w:cstheme="majorHAnsi"/>
          <w:color w:val="000000" w:themeColor="text1"/>
        </w:rPr>
        <w:t>statue. Criminal charges will be determined by law enforcement or prosecuting attorney.</w:t>
      </w:r>
    </w:p>
    <w:p w14:paraId="1A71C6E1"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ASSAULT BECOMES A CRISIS TO BE MANAGED BY COLLEGE STAFF WHEN ONE OR MORE OF THE FOLLOWING CONDITIONS EXIST:</w:t>
      </w:r>
    </w:p>
    <w:p w14:paraId="19E778D6"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Assault occurs on campus.</w:t>
      </w:r>
    </w:p>
    <w:p w14:paraId="60136E13"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member of the </w:t>
      </w:r>
      <w:r w:rsidR="003569EC" w:rsidRPr="00C31003">
        <w:rPr>
          <w:rFonts w:asciiTheme="majorHAnsi" w:hAnsiTheme="majorHAnsi" w:cstheme="majorHAnsi"/>
          <w:color w:val="000000" w:themeColor="text1"/>
        </w:rPr>
        <w:t>victim</w:t>
      </w:r>
      <w:r w:rsidRPr="00C31003">
        <w:rPr>
          <w:rFonts w:asciiTheme="majorHAnsi" w:hAnsiTheme="majorHAnsi" w:cstheme="majorHAnsi"/>
          <w:color w:val="000000" w:themeColor="text1"/>
        </w:rPr>
        <w:t>'s family requests College intervention.</w:t>
      </w:r>
    </w:p>
    <w:p w14:paraId="6472C1EA"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friend of the assault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requests an intervention.</w:t>
      </w:r>
    </w:p>
    <w:p w14:paraId="2186273E"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Rumor/myth about an assault is communicated.</w:t>
      </w:r>
    </w:p>
    <w:p w14:paraId="329C4B51"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Students witness police action or emergency services response.</w:t>
      </w:r>
    </w:p>
    <w:p w14:paraId="31023B71"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crime of violence is an experience of fear and loss of control. </w:t>
      </w:r>
      <w:r w:rsidR="003569EC" w:rsidRPr="00C31003">
        <w:rPr>
          <w:rFonts w:asciiTheme="majorHAnsi" w:hAnsiTheme="majorHAnsi" w:cstheme="majorHAnsi"/>
          <w:color w:val="000000" w:themeColor="text1"/>
        </w:rPr>
        <w:t>Victim</w:t>
      </w:r>
      <w:r w:rsidRPr="00C31003">
        <w:rPr>
          <w:rFonts w:asciiTheme="majorHAnsi" w:hAnsiTheme="majorHAnsi" w:cstheme="majorHAnsi"/>
          <w:color w:val="000000" w:themeColor="text1"/>
        </w:rPr>
        <w:t xml:space="preserve">s may experience a full range of emotional reactions. It is extremely beneficial for </w:t>
      </w:r>
      <w:r w:rsidR="003569EC" w:rsidRPr="00C31003">
        <w:rPr>
          <w:rFonts w:asciiTheme="majorHAnsi" w:hAnsiTheme="majorHAnsi" w:cstheme="majorHAnsi"/>
          <w:color w:val="000000" w:themeColor="text1"/>
        </w:rPr>
        <w:t>victim</w:t>
      </w:r>
      <w:r w:rsidRPr="00C31003">
        <w:rPr>
          <w:rFonts w:asciiTheme="majorHAnsi" w:hAnsiTheme="majorHAnsi" w:cstheme="majorHAnsi"/>
          <w:color w:val="000000" w:themeColor="text1"/>
        </w:rPr>
        <w:t>s to seek emotional support regarding the assault. Monitor any school intervention in an assault incident with the following checklist</w:t>
      </w:r>
      <w:r w:rsidR="002B2C24"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When one or more of the above conditions exists, the following should be implemented:</w:t>
      </w:r>
    </w:p>
    <w:p w14:paraId="3DAF2FCC"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ASSAULT/BATTERY – CHECKLIST</w:t>
      </w:r>
    </w:p>
    <w:p w14:paraId="04C98579"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College involvement in incident due to</w:t>
      </w:r>
    </w:p>
    <w:p w14:paraId="421216B3" w14:textId="77777777" w:rsidR="006451E3" w:rsidRPr="00C31003" w:rsidRDefault="006451E3"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Assault occurrence on campus</w:t>
      </w:r>
    </w:p>
    <w:p w14:paraId="4AFD9D27" w14:textId="77777777" w:rsidR="006451E3" w:rsidRPr="00C31003" w:rsidRDefault="006451E3"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Rumor/myth about assault is communicated</w:t>
      </w:r>
    </w:p>
    <w:p w14:paraId="7E82CFFC" w14:textId="77777777" w:rsidR="006451E3" w:rsidRPr="00C31003" w:rsidRDefault="003569EC"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Victim</w:t>
      </w:r>
      <w:r w:rsidR="006451E3" w:rsidRPr="00C31003">
        <w:rPr>
          <w:rFonts w:asciiTheme="majorHAnsi" w:hAnsiTheme="majorHAnsi" w:cstheme="majorHAnsi"/>
          <w:color w:val="000000" w:themeColor="text1"/>
        </w:rPr>
        <w:t>'s family requests intervention</w:t>
      </w:r>
    </w:p>
    <w:p w14:paraId="7B71E92F" w14:textId="77777777" w:rsidR="006451E3" w:rsidRPr="00C31003" w:rsidRDefault="006451E3"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Students witness police/emergency services</w:t>
      </w:r>
    </w:p>
    <w:p w14:paraId="5C0BACFA" w14:textId="77777777" w:rsidR="006451E3" w:rsidRPr="00C31003" w:rsidRDefault="003569EC"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Victim</w:t>
      </w:r>
      <w:r w:rsidR="006451E3" w:rsidRPr="00C31003">
        <w:rPr>
          <w:rFonts w:asciiTheme="majorHAnsi" w:hAnsiTheme="majorHAnsi" w:cstheme="majorHAnsi"/>
          <w:color w:val="000000" w:themeColor="text1"/>
        </w:rPr>
        <w:t>'s friends request intervention</w:t>
      </w:r>
    </w:p>
    <w:p w14:paraId="46F7EB3B"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Complete the following steps protect </w:t>
      </w:r>
      <w:r w:rsidR="003569EC" w:rsidRPr="00C31003">
        <w:rPr>
          <w:rFonts w:asciiTheme="majorHAnsi" w:hAnsiTheme="majorHAnsi" w:cstheme="majorHAnsi"/>
          <w:color w:val="000000" w:themeColor="text1"/>
        </w:rPr>
        <w:t>victim</w:t>
      </w:r>
      <w:r w:rsidRPr="00C31003">
        <w:rPr>
          <w:rFonts w:asciiTheme="majorHAnsi" w:hAnsiTheme="majorHAnsi" w:cstheme="majorHAnsi"/>
          <w:color w:val="000000" w:themeColor="text1"/>
        </w:rPr>
        <w:t>'s identity and right to privacy:</w:t>
      </w:r>
    </w:p>
    <w:p w14:paraId="30080C4D" w14:textId="401D5E85"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the assault occurred on campus, dial 911 (from any campus phone) </w:t>
      </w:r>
      <w:r w:rsidR="003C2D27" w:rsidRPr="00C31003">
        <w:rPr>
          <w:rFonts w:asciiTheme="majorHAnsi" w:hAnsiTheme="majorHAnsi" w:cstheme="majorHAnsi"/>
          <w:color w:val="000000" w:themeColor="text1"/>
        </w:rPr>
        <w:t xml:space="preserve">and call </w:t>
      </w:r>
      <w:r w:rsidR="00380400">
        <w:rPr>
          <w:rFonts w:asciiTheme="majorHAnsi" w:hAnsiTheme="majorHAnsi" w:cstheme="majorHAnsi"/>
          <w:color w:val="000000" w:themeColor="text1"/>
        </w:rPr>
        <w:t>Campus Security</w:t>
      </w:r>
      <w:r w:rsidR="003C2D27" w:rsidRPr="00C31003">
        <w:rPr>
          <w:rFonts w:asciiTheme="majorHAnsi" w:hAnsiTheme="majorHAnsi" w:cstheme="majorHAnsi"/>
          <w:color w:val="000000" w:themeColor="text1"/>
        </w:rPr>
        <w:t xml:space="preserve"> </w:t>
      </w:r>
      <w:r w:rsidR="001B55E6">
        <w:rPr>
          <w:rFonts w:asciiTheme="majorHAnsi" w:hAnsiTheme="majorHAnsi" w:cstheme="majorHAnsi"/>
          <w:color w:val="000000" w:themeColor="text1"/>
        </w:rPr>
        <w:t xml:space="preserve">at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phone.</w:t>
      </w:r>
      <w:r w:rsidR="00CF1072" w:rsidRPr="00C31003">
        <w:rPr>
          <w:rFonts w:asciiTheme="majorHAnsi" w:hAnsiTheme="majorHAnsi" w:cstheme="majorHAnsi"/>
          <w:color w:val="000000" w:themeColor="text1"/>
        </w:rPr>
        <w:t xml:space="preserve"> </w:t>
      </w:r>
    </w:p>
    <w:p w14:paraId="3FCCC5F5"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the assault occurred on campus, secure the crime scene and if </w:t>
      </w:r>
      <w:r w:rsidR="00CF1072" w:rsidRPr="00C31003">
        <w:rPr>
          <w:rFonts w:asciiTheme="majorHAnsi" w:hAnsiTheme="majorHAnsi" w:cstheme="majorHAnsi"/>
          <w:color w:val="000000" w:themeColor="text1"/>
        </w:rPr>
        <w:t xml:space="preserve">victim </w:t>
      </w:r>
      <w:proofErr w:type="gramStart"/>
      <w:r w:rsidR="00CF1072" w:rsidRPr="00C31003">
        <w:rPr>
          <w:rFonts w:asciiTheme="majorHAnsi" w:hAnsiTheme="majorHAnsi" w:cstheme="majorHAnsi"/>
          <w:color w:val="000000" w:themeColor="text1"/>
        </w:rPr>
        <w:t>is able to</w:t>
      </w:r>
      <w:proofErr w:type="gramEnd"/>
      <w:r w:rsidR="00CF1072" w:rsidRPr="00C31003">
        <w:rPr>
          <w:rFonts w:asciiTheme="majorHAnsi" w:hAnsiTheme="majorHAnsi" w:cstheme="majorHAnsi"/>
          <w:color w:val="000000" w:themeColor="text1"/>
        </w:rPr>
        <w:t xml:space="preserve"> be moved, </w:t>
      </w:r>
      <w:r w:rsidRPr="00C31003">
        <w:rPr>
          <w:rFonts w:asciiTheme="majorHAnsi" w:hAnsiTheme="majorHAnsi" w:cstheme="majorHAnsi"/>
          <w:color w:val="000000" w:themeColor="text1"/>
        </w:rPr>
        <w:t xml:space="preserve">move </w:t>
      </w:r>
      <w:r w:rsidR="00CF1072" w:rsidRPr="00C31003">
        <w:rPr>
          <w:rFonts w:asciiTheme="majorHAnsi" w:hAnsiTheme="majorHAnsi" w:cstheme="majorHAnsi"/>
          <w:color w:val="000000" w:themeColor="text1"/>
        </w:rPr>
        <w:t>him/her</w:t>
      </w:r>
      <w:r w:rsidRPr="00C31003">
        <w:rPr>
          <w:rFonts w:asciiTheme="majorHAnsi" w:hAnsiTheme="majorHAnsi" w:cstheme="majorHAnsi"/>
          <w:color w:val="000000" w:themeColor="text1"/>
        </w:rPr>
        <w:t xml:space="preserve"> to a safe location</w:t>
      </w:r>
      <w:r w:rsidR="00CF1072" w:rsidRPr="00C31003">
        <w:rPr>
          <w:rFonts w:asciiTheme="majorHAnsi" w:hAnsiTheme="majorHAnsi" w:cstheme="majorHAnsi"/>
          <w:color w:val="000000" w:themeColor="text1"/>
        </w:rPr>
        <w:t xml:space="preserve"> </w:t>
      </w:r>
    </w:p>
    <w:p w14:paraId="2DD315A2"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possible</w:t>
      </w:r>
      <w:r w:rsidR="00CF10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obtain names and contact information from all present.</w:t>
      </w:r>
    </w:p>
    <w:p w14:paraId="15F1A23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Document as much information</w:t>
      </w:r>
      <w:r w:rsidR="00BD52BE"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as is possible</w:t>
      </w:r>
      <w:r w:rsidR="00CF1072" w:rsidRPr="00C31003">
        <w:rPr>
          <w:rFonts w:asciiTheme="majorHAnsi" w:hAnsiTheme="majorHAnsi" w:cstheme="majorHAnsi"/>
          <w:color w:val="000000" w:themeColor="text1"/>
        </w:rPr>
        <w:t xml:space="preserve"> regarding the incident</w:t>
      </w:r>
      <w:r w:rsidRPr="00C31003">
        <w:rPr>
          <w:rFonts w:asciiTheme="majorHAnsi" w:hAnsiTheme="majorHAnsi" w:cstheme="majorHAnsi"/>
          <w:color w:val="000000" w:themeColor="text1"/>
        </w:rPr>
        <w:t xml:space="preserve"> (remember that all clothing, vehicles etc., could be considered evidence</w:t>
      </w:r>
      <w:r w:rsidR="00CF1072" w:rsidRPr="00C31003">
        <w:rPr>
          <w:rFonts w:asciiTheme="majorHAnsi" w:hAnsiTheme="majorHAnsi" w:cstheme="majorHAnsi"/>
          <w:color w:val="000000" w:themeColor="text1"/>
        </w:rPr>
        <w:t>-DO NOT TOUCH or MOVE</w:t>
      </w:r>
      <w:r w:rsidRPr="00C31003">
        <w:rPr>
          <w:rFonts w:asciiTheme="majorHAnsi" w:hAnsiTheme="majorHAnsi" w:cstheme="majorHAnsi"/>
          <w:color w:val="000000" w:themeColor="text1"/>
        </w:rPr>
        <w:t>).</w:t>
      </w:r>
    </w:p>
    <w:p w14:paraId="71E92B4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space in the school for the assault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and identified peers to receive support services</w:t>
      </w:r>
      <w:r w:rsidR="00CF1072" w:rsidRPr="00C31003">
        <w:rPr>
          <w:rFonts w:asciiTheme="majorHAnsi" w:hAnsiTheme="majorHAnsi" w:cstheme="majorHAnsi"/>
          <w:color w:val="000000" w:themeColor="text1"/>
        </w:rPr>
        <w:t xml:space="preserve"> </w:t>
      </w:r>
    </w:p>
    <w:p w14:paraId="192E93C5" w14:textId="77777777" w:rsidR="00E602D7" w:rsidRPr="00C31003" w:rsidRDefault="00E602D7"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Broadcast a Timely Notification to the campus community (Clery Act requirement</w:t>
      </w:r>
      <w:r w:rsidR="00CF1072" w:rsidRPr="00C31003">
        <w:rPr>
          <w:rFonts w:asciiTheme="majorHAnsi" w:hAnsiTheme="majorHAnsi" w:cstheme="majorHAnsi"/>
          <w:color w:val="000000" w:themeColor="text1"/>
        </w:rPr>
        <w:t xml:space="preserve">) </w:t>
      </w:r>
    </w:p>
    <w:p w14:paraId="2AE7B6F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Advise all </w:t>
      </w:r>
      <w:r w:rsidR="00CF1072" w:rsidRPr="00C31003">
        <w:rPr>
          <w:rFonts w:asciiTheme="majorHAnsi" w:hAnsiTheme="majorHAnsi" w:cstheme="majorHAnsi"/>
          <w:color w:val="000000" w:themeColor="text1"/>
        </w:rPr>
        <w:t>who are</w:t>
      </w:r>
      <w:r w:rsidRPr="00C31003">
        <w:rPr>
          <w:rFonts w:asciiTheme="majorHAnsi" w:hAnsiTheme="majorHAnsi" w:cstheme="majorHAnsi"/>
          <w:color w:val="000000" w:themeColor="text1"/>
        </w:rPr>
        <w:t xml:space="preserve"> present not to divulge any information regarding the incident unless directed to do so by law enforcement</w:t>
      </w:r>
      <w:r w:rsidR="00CF1072" w:rsidRPr="00C31003">
        <w:rPr>
          <w:rFonts w:asciiTheme="majorHAnsi" w:hAnsiTheme="majorHAnsi" w:cstheme="majorHAnsi"/>
          <w:color w:val="000000" w:themeColor="text1"/>
        </w:rPr>
        <w:t xml:space="preserve"> </w:t>
      </w:r>
    </w:p>
    <w:p w14:paraId="1663301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Encourage assault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to seek additional support available from </w:t>
      </w:r>
      <w:r w:rsidR="00BC7A43">
        <w:rPr>
          <w:rFonts w:asciiTheme="majorHAnsi" w:hAnsiTheme="majorHAnsi" w:cstheme="majorHAnsi"/>
          <w:color w:val="000000" w:themeColor="text1"/>
        </w:rPr>
        <w:t>Central Washington</w:t>
      </w:r>
      <w:r w:rsidR="003C2D27" w:rsidRPr="00C31003">
        <w:rPr>
          <w:rFonts w:asciiTheme="majorHAnsi" w:hAnsiTheme="majorHAnsi" w:cstheme="majorHAnsi"/>
          <w:color w:val="000000" w:themeColor="text1"/>
        </w:rPr>
        <w:t xml:space="preserve"> Hospital Emergency</w:t>
      </w:r>
      <w:r w:rsidRPr="00C31003">
        <w:rPr>
          <w:rFonts w:asciiTheme="majorHAnsi" w:hAnsiTheme="majorHAnsi" w:cstheme="majorHAnsi"/>
          <w:color w:val="000000" w:themeColor="text1"/>
        </w:rPr>
        <w:t xml:space="preserve"> Room</w:t>
      </w:r>
      <w:r w:rsidR="00CF1072" w:rsidRPr="00C31003">
        <w:rPr>
          <w:rFonts w:asciiTheme="majorHAnsi" w:hAnsiTheme="majorHAnsi" w:cstheme="majorHAnsi"/>
          <w:color w:val="000000" w:themeColor="text1"/>
        </w:rPr>
        <w:t xml:space="preserve"> </w:t>
      </w:r>
    </w:p>
    <w:p w14:paraId="7638E70D"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Dismiss classes</w:t>
      </w:r>
      <w:r w:rsidR="00CF10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as appropriate</w:t>
      </w:r>
      <w:r w:rsidR="00CF1072" w:rsidRPr="00C31003">
        <w:rPr>
          <w:rFonts w:asciiTheme="majorHAnsi" w:hAnsiTheme="majorHAnsi" w:cstheme="majorHAnsi"/>
          <w:color w:val="000000" w:themeColor="text1"/>
        </w:rPr>
        <w:t xml:space="preserve"> </w:t>
      </w:r>
    </w:p>
    <w:p w14:paraId="0004D1DE"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Notify</w:t>
      </w:r>
      <w:r w:rsidR="002B2C24" w:rsidRPr="00C31003">
        <w:rPr>
          <w:rFonts w:asciiTheme="majorHAnsi" w:hAnsiTheme="majorHAnsi" w:cstheme="majorHAnsi"/>
          <w:color w:val="000000" w:themeColor="text1"/>
        </w:rPr>
        <w:t xml:space="preserve"> the College’s Administration and </w:t>
      </w:r>
      <w:r w:rsidRPr="00C31003">
        <w:rPr>
          <w:rFonts w:asciiTheme="majorHAnsi" w:hAnsiTheme="majorHAnsi" w:cstheme="majorHAnsi"/>
          <w:color w:val="000000" w:themeColor="text1"/>
        </w:rPr>
        <w:t xml:space="preserve">the </w:t>
      </w:r>
      <w:r w:rsidR="00BC7A43">
        <w:rPr>
          <w:rFonts w:asciiTheme="majorHAnsi" w:hAnsiTheme="majorHAnsi" w:cstheme="majorHAnsi"/>
          <w:color w:val="000000" w:themeColor="text1"/>
        </w:rPr>
        <w:t>Executive Director</w:t>
      </w:r>
      <w:r w:rsidR="00CF1072"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of Human Resources immediately</w:t>
      </w:r>
      <w:r w:rsidR="00CF1072" w:rsidRPr="00C31003">
        <w:rPr>
          <w:rFonts w:asciiTheme="majorHAnsi" w:hAnsiTheme="majorHAnsi" w:cstheme="majorHAnsi"/>
          <w:color w:val="000000" w:themeColor="text1"/>
        </w:rPr>
        <w:t xml:space="preserve"> </w:t>
      </w:r>
    </w:p>
    <w:p w14:paraId="53F3D3BD" w14:textId="77777777" w:rsidR="006451E3" w:rsidRPr="00C31003" w:rsidRDefault="00BC7A4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BIT </w:t>
      </w:r>
      <w:r w:rsidR="006451E3" w:rsidRPr="00C31003">
        <w:rPr>
          <w:rFonts w:asciiTheme="majorHAnsi" w:hAnsiTheme="majorHAnsi" w:cstheme="majorHAnsi"/>
          <w:color w:val="000000" w:themeColor="text1"/>
        </w:rPr>
        <w:t>should develop a communications plan to handle information regarding the incident.</w:t>
      </w:r>
    </w:p>
    <w:p w14:paraId="4C0EEC4D"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Complete the</w:t>
      </w:r>
      <w:r w:rsidR="00BC7A43">
        <w:rPr>
          <w:rFonts w:asciiTheme="majorHAnsi" w:hAnsiTheme="majorHAnsi" w:cstheme="majorHAnsi"/>
          <w:color w:val="000000" w:themeColor="text1"/>
        </w:rPr>
        <w:t xml:space="preserve"> online</w:t>
      </w:r>
      <w:r w:rsidR="003C2D27" w:rsidRPr="00C31003">
        <w:rPr>
          <w:rFonts w:asciiTheme="majorHAnsi" w:hAnsiTheme="majorHAnsi" w:cstheme="majorHAnsi"/>
          <w:color w:val="000000" w:themeColor="text1"/>
        </w:rPr>
        <w:t xml:space="preserve"> Incident Report documentation </w:t>
      </w:r>
      <w:r w:rsidR="00BC7A43">
        <w:rPr>
          <w:rFonts w:asciiTheme="majorHAnsi" w:hAnsiTheme="majorHAnsi" w:cstheme="majorHAnsi"/>
          <w:color w:val="000000" w:themeColor="text1"/>
        </w:rPr>
        <w:t xml:space="preserve">and </w:t>
      </w:r>
      <w:proofErr w:type="gramStart"/>
      <w:r w:rsidR="00BC7A43">
        <w:rPr>
          <w:rFonts w:asciiTheme="majorHAnsi" w:hAnsiTheme="majorHAnsi" w:cstheme="majorHAnsi"/>
          <w:color w:val="000000" w:themeColor="text1"/>
        </w:rPr>
        <w:t>submit</w:t>
      </w:r>
      <w:proofErr w:type="gramEnd"/>
      <w:r w:rsidR="00BC7A43">
        <w:rPr>
          <w:rFonts w:asciiTheme="majorHAnsi" w:hAnsiTheme="majorHAnsi" w:cstheme="majorHAnsi"/>
          <w:color w:val="000000" w:themeColor="text1"/>
        </w:rPr>
        <w:t xml:space="preserve"> ASAP</w:t>
      </w:r>
      <w:r w:rsidR="00345046"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(This form must be processed and submitted to </w:t>
      </w:r>
      <w:proofErr w:type="gramStart"/>
      <w:r w:rsidR="00E602D7" w:rsidRPr="00C31003">
        <w:rPr>
          <w:rFonts w:asciiTheme="majorHAnsi" w:hAnsiTheme="majorHAnsi" w:cstheme="majorHAnsi"/>
          <w:color w:val="000000" w:themeColor="text1"/>
        </w:rPr>
        <w:t>Administration</w:t>
      </w:r>
      <w:proofErr w:type="gramEnd"/>
      <w:r w:rsidRPr="00C31003">
        <w:rPr>
          <w:rFonts w:asciiTheme="majorHAnsi" w:hAnsiTheme="majorHAnsi" w:cstheme="majorHAnsi"/>
          <w:color w:val="000000" w:themeColor="text1"/>
        </w:rPr>
        <w:t xml:space="preserve"> Office within 24 hours of the occurrence.)</w:t>
      </w:r>
    </w:p>
    <w:p w14:paraId="738C2A3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It is imperative all records related to assault incident and services be housed in a confidential file.</w:t>
      </w:r>
      <w:r w:rsidR="002B2C24" w:rsidRPr="00C31003">
        <w:rPr>
          <w:rFonts w:asciiTheme="majorHAnsi" w:hAnsiTheme="majorHAnsi" w:cstheme="majorHAnsi"/>
          <w:color w:val="000000" w:themeColor="text1"/>
        </w:rPr>
        <w:t xml:space="preserve"> All documents should be printed and not emailed.</w:t>
      </w:r>
    </w:p>
    <w:p w14:paraId="633CCE42"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proofErr w:type="gramStart"/>
      <w:r w:rsidRPr="00C31003">
        <w:rPr>
          <w:rFonts w:asciiTheme="majorHAnsi" w:hAnsiTheme="majorHAnsi" w:cstheme="majorHAnsi"/>
          <w:color w:val="000000" w:themeColor="text1"/>
        </w:rPr>
        <w:t>Campus</w:t>
      </w:r>
      <w:proofErr w:type="gramEnd"/>
      <w:r w:rsidRPr="00C31003">
        <w:rPr>
          <w:rFonts w:asciiTheme="majorHAnsi" w:hAnsiTheme="majorHAnsi" w:cstheme="majorHAnsi"/>
          <w:color w:val="000000" w:themeColor="text1"/>
        </w:rPr>
        <w:t xml:space="preserve"> </w:t>
      </w:r>
      <w:r w:rsidR="00BC7A43">
        <w:rPr>
          <w:rFonts w:asciiTheme="majorHAnsi" w:hAnsiTheme="majorHAnsi" w:cstheme="majorHAnsi"/>
          <w:color w:val="000000" w:themeColor="text1"/>
        </w:rPr>
        <w:t>Safety</w:t>
      </w:r>
      <w:r w:rsidRPr="00C31003">
        <w:rPr>
          <w:rFonts w:asciiTheme="majorHAnsi" w:hAnsiTheme="majorHAnsi" w:cstheme="majorHAnsi"/>
          <w:color w:val="000000" w:themeColor="text1"/>
        </w:rPr>
        <w:t xml:space="preserve"> Team should meet as soon as possible to determine if an unsafe condition exists (example – poor lighting).</w:t>
      </w:r>
    </w:p>
    <w:p w14:paraId="2EC19611"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w:t>
      </w:r>
    </w:p>
    <w:p w14:paraId="53A6C6B8" w14:textId="77777777" w:rsidR="00CA0C46" w:rsidRDefault="000E51CE" w:rsidP="00CA0C46">
      <w:pPr>
        <w:pStyle w:val="Heading1"/>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br w:type="page"/>
      </w:r>
      <w:bookmarkStart w:id="78" w:name="_Toc332283679"/>
      <w:bookmarkStart w:id="79" w:name="_Toc391996241"/>
      <w:bookmarkStart w:id="80" w:name="_Toc393273238"/>
      <w:bookmarkStart w:id="81" w:name="_Toc393274180"/>
      <w:bookmarkStart w:id="82" w:name="_Toc393285370"/>
      <w:bookmarkStart w:id="83" w:name="_Toc514685138"/>
      <w:r w:rsidR="00480EBC" w:rsidRPr="00CA0C46">
        <w:rPr>
          <w:rFonts w:asciiTheme="majorHAnsi" w:hAnsiTheme="majorHAnsi" w:cstheme="majorHAnsi"/>
          <w:color w:val="000000" w:themeColor="text1"/>
        </w:rPr>
        <w:lastRenderedPageBreak/>
        <w:t>APPENDIX</w:t>
      </w:r>
      <w:r w:rsidR="00C50230" w:rsidRPr="00CA0C46">
        <w:rPr>
          <w:rFonts w:asciiTheme="majorHAnsi" w:hAnsiTheme="majorHAnsi" w:cstheme="majorHAnsi"/>
          <w:color w:val="000000" w:themeColor="text1"/>
        </w:rPr>
        <w:t xml:space="preserve"> C</w:t>
      </w:r>
      <w:r w:rsidR="00940B34" w:rsidRPr="00CA0C46">
        <w:rPr>
          <w:rFonts w:asciiTheme="majorHAnsi" w:hAnsiTheme="majorHAnsi" w:cstheme="majorHAnsi"/>
          <w:color w:val="000000" w:themeColor="text1"/>
        </w:rPr>
        <w:t>:</w:t>
      </w:r>
      <w:r w:rsidR="00CB084D" w:rsidRPr="00CA0C46">
        <w:rPr>
          <w:rFonts w:asciiTheme="majorHAnsi" w:hAnsiTheme="majorHAnsi" w:cstheme="majorHAnsi"/>
          <w:color w:val="000000" w:themeColor="text1"/>
        </w:rPr>
        <w:t xml:space="preserve"> </w:t>
      </w:r>
      <w:r w:rsidR="006451E3" w:rsidRPr="00CA0C46">
        <w:rPr>
          <w:rFonts w:asciiTheme="majorHAnsi" w:hAnsiTheme="majorHAnsi" w:cstheme="majorHAnsi"/>
          <w:color w:val="000000" w:themeColor="text1"/>
        </w:rPr>
        <w:t>SEXUAL ASSAULT/RAPE</w:t>
      </w:r>
      <w:bookmarkStart w:id="84" w:name="_Toc514682079"/>
      <w:bookmarkStart w:id="85" w:name="_Toc514682191"/>
      <w:bookmarkEnd w:id="78"/>
      <w:bookmarkEnd w:id="79"/>
      <w:bookmarkEnd w:id="80"/>
      <w:bookmarkEnd w:id="81"/>
      <w:bookmarkEnd w:id="82"/>
      <w:bookmarkEnd w:id="83"/>
      <w:r w:rsidR="00CA0C46">
        <w:rPr>
          <w:rFonts w:asciiTheme="majorHAnsi" w:hAnsiTheme="majorHAnsi" w:cstheme="majorHAnsi"/>
          <w:color w:val="000000" w:themeColor="text1"/>
        </w:rPr>
        <w:t xml:space="preserve"> </w:t>
      </w:r>
    </w:p>
    <w:p w14:paraId="402251B1" w14:textId="77777777" w:rsidR="0005201D" w:rsidRPr="00CA0C46" w:rsidRDefault="00BC7A43" w:rsidP="00CA0C46">
      <w:pPr>
        <w:spacing w:before="120" w:after="120"/>
        <w:jc w:val="center"/>
        <w:rPr>
          <w:rFonts w:asciiTheme="majorHAnsi" w:hAnsiTheme="majorHAnsi" w:cstheme="majorHAnsi"/>
          <w:b/>
          <w:color w:val="000000" w:themeColor="text1"/>
          <w:sz w:val="36"/>
        </w:rPr>
      </w:pPr>
      <w:r w:rsidRPr="00CA0C46">
        <w:rPr>
          <w:rFonts w:asciiTheme="majorHAnsi" w:hAnsiTheme="majorHAnsi" w:cstheme="majorHAnsi"/>
          <w:b/>
          <w:color w:val="000000" w:themeColor="text1"/>
          <w:sz w:val="36"/>
        </w:rPr>
        <w:t>CALL 911</w:t>
      </w:r>
      <w:bookmarkEnd w:id="84"/>
      <w:bookmarkEnd w:id="85"/>
    </w:p>
    <w:p w14:paraId="7FA4CCC3" w14:textId="0D7FD976" w:rsidR="00BC7A43" w:rsidRPr="007A09B1" w:rsidRDefault="00A578BC"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BC7A43" w:rsidRPr="007A09B1">
        <w:rPr>
          <w:rFonts w:asciiTheme="majorHAnsi" w:hAnsiTheme="majorHAnsi" w:cstheme="majorHAnsi"/>
          <w:b/>
          <w:color w:val="000000" w:themeColor="text1"/>
          <w:sz w:val="36"/>
        </w:rPr>
        <w:t xml:space="preserve"> Notification, SSEM and Behavioral Intervention Team (BIT)</w:t>
      </w:r>
    </w:p>
    <w:p w14:paraId="70505065" w14:textId="77777777" w:rsidR="007A09B1" w:rsidRPr="00C31003" w:rsidRDefault="007A09B1" w:rsidP="00A323B3">
      <w:pPr>
        <w:spacing w:before="120" w:after="120"/>
        <w:jc w:val="center"/>
        <w:rPr>
          <w:rFonts w:asciiTheme="majorHAnsi" w:hAnsiTheme="majorHAnsi" w:cstheme="majorHAnsi"/>
          <w:i/>
          <w:color w:val="000000" w:themeColor="text1"/>
        </w:rPr>
      </w:pPr>
    </w:p>
    <w:p w14:paraId="542920C3"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the College is notified that a rape has occurred on campus, the </w:t>
      </w:r>
      <w:r w:rsidR="00BC7A43">
        <w:rPr>
          <w:rFonts w:asciiTheme="majorHAnsi" w:hAnsiTheme="majorHAnsi" w:cstheme="majorHAnsi"/>
          <w:color w:val="000000" w:themeColor="text1"/>
        </w:rPr>
        <w:t>Behavioral Intervention Team (BIT)</w:t>
      </w:r>
      <w:r w:rsidRPr="00C31003">
        <w:rPr>
          <w:rFonts w:asciiTheme="majorHAnsi" w:hAnsiTheme="majorHAnsi" w:cstheme="majorHAnsi"/>
          <w:color w:val="000000" w:themeColor="text1"/>
        </w:rPr>
        <w:t xml:space="preserve"> and the College must protect the identity and right to privacy of the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and the alleged </w:t>
      </w:r>
      <w:r w:rsidR="00CF1072" w:rsidRPr="00C31003">
        <w:rPr>
          <w:rFonts w:asciiTheme="majorHAnsi" w:hAnsiTheme="majorHAnsi" w:cstheme="majorHAnsi"/>
          <w:color w:val="000000" w:themeColor="text1"/>
        </w:rPr>
        <w:t>offender</w:t>
      </w:r>
      <w:r w:rsidRPr="00C31003">
        <w:rPr>
          <w:rFonts w:asciiTheme="majorHAnsi" w:hAnsiTheme="majorHAnsi" w:cstheme="majorHAnsi"/>
          <w:color w:val="000000" w:themeColor="text1"/>
        </w:rPr>
        <w:t xml:space="preserve">. Appropriate response by </w:t>
      </w:r>
      <w:proofErr w:type="gramStart"/>
      <w:r w:rsidRPr="00C31003">
        <w:rPr>
          <w:rFonts w:asciiTheme="majorHAnsi" w:hAnsiTheme="majorHAnsi" w:cstheme="majorHAnsi"/>
          <w:color w:val="000000" w:themeColor="text1"/>
        </w:rPr>
        <w:t>College</w:t>
      </w:r>
      <w:proofErr w:type="gramEnd"/>
      <w:r w:rsidRPr="00C31003">
        <w:rPr>
          <w:rFonts w:asciiTheme="majorHAnsi" w:hAnsiTheme="majorHAnsi" w:cstheme="majorHAnsi"/>
          <w:color w:val="000000" w:themeColor="text1"/>
        </w:rPr>
        <w:t xml:space="preserve"> staff will be directed </w:t>
      </w:r>
      <w:r w:rsidR="00CF1072" w:rsidRPr="00C31003">
        <w:rPr>
          <w:rFonts w:asciiTheme="majorHAnsi" w:hAnsiTheme="majorHAnsi" w:cstheme="majorHAnsi"/>
          <w:color w:val="000000" w:themeColor="text1"/>
        </w:rPr>
        <w:t xml:space="preserve">to </w:t>
      </w:r>
      <w:r w:rsidRPr="00C31003">
        <w:rPr>
          <w:rFonts w:asciiTheme="majorHAnsi" w:hAnsiTheme="majorHAnsi" w:cstheme="majorHAnsi"/>
          <w:color w:val="000000" w:themeColor="text1"/>
        </w:rPr>
        <w:t xml:space="preserve">minimizing the fear of fellow </w:t>
      </w:r>
      <w:r w:rsidR="00A908A5" w:rsidRPr="00C31003">
        <w:rPr>
          <w:rFonts w:asciiTheme="majorHAnsi" w:hAnsiTheme="majorHAnsi" w:cstheme="majorHAnsi"/>
          <w:color w:val="000000" w:themeColor="text1"/>
        </w:rPr>
        <w:t xml:space="preserve">employees and </w:t>
      </w:r>
      <w:r w:rsidRPr="00C31003">
        <w:rPr>
          <w:rFonts w:asciiTheme="majorHAnsi" w:hAnsiTheme="majorHAnsi" w:cstheme="majorHAnsi"/>
          <w:color w:val="000000" w:themeColor="text1"/>
        </w:rPr>
        <w:t xml:space="preserve">students and preventing the spread of rumors. Any services provided to the victim and her/his family shall be kept confidential and coordinated with outside providers – such as a rape crisis team or </w:t>
      </w:r>
      <w:r w:rsidR="00BC7A43">
        <w:rPr>
          <w:rFonts w:asciiTheme="majorHAnsi" w:hAnsiTheme="majorHAnsi" w:cstheme="majorHAnsi"/>
          <w:color w:val="000000" w:themeColor="text1"/>
        </w:rPr>
        <w:t>Central Washington</w:t>
      </w:r>
      <w:r w:rsidRPr="00C31003">
        <w:rPr>
          <w:rFonts w:asciiTheme="majorHAnsi" w:hAnsiTheme="majorHAnsi" w:cstheme="majorHAnsi"/>
          <w:color w:val="000000" w:themeColor="text1"/>
        </w:rPr>
        <w:t xml:space="preserve"> Hospital’s Emergency room.</w:t>
      </w:r>
    </w:p>
    <w:p w14:paraId="48DAAC3C"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Sexual assault/rape will be defined according to</w:t>
      </w:r>
      <w:r w:rsidR="00266DCC" w:rsidRPr="00C31003">
        <w:rPr>
          <w:rFonts w:asciiTheme="majorHAnsi" w:hAnsiTheme="majorHAnsi" w:cstheme="majorHAnsi"/>
          <w:color w:val="000000" w:themeColor="text1"/>
        </w:rPr>
        <w:t xml:space="preserve"> Washington</w:t>
      </w:r>
      <w:r w:rsidRPr="00C31003">
        <w:rPr>
          <w:rFonts w:asciiTheme="majorHAnsi" w:hAnsiTheme="majorHAnsi" w:cstheme="majorHAnsi"/>
          <w:color w:val="000000" w:themeColor="text1"/>
        </w:rPr>
        <w:t xml:space="preserve"> statu</w:t>
      </w:r>
      <w:r w:rsidR="00266DCC" w:rsidRPr="00C31003">
        <w:rPr>
          <w:rFonts w:asciiTheme="majorHAnsi" w:hAnsiTheme="majorHAnsi" w:cstheme="majorHAnsi"/>
          <w:color w:val="000000" w:themeColor="text1"/>
        </w:rPr>
        <w:t>t</w:t>
      </w:r>
      <w:r w:rsidRPr="00C31003">
        <w:rPr>
          <w:rFonts w:asciiTheme="majorHAnsi" w:hAnsiTheme="majorHAnsi" w:cstheme="majorHAnsi"/>
          <w:color w:val="000000" w:themeColor="text1"/>
        </w:rPr>
        <w:t>e. Criminal charges will be determined by law enforcement or states attorney.</w:t>
      </w:r>
    </w:p>
    <w:p w14:paraId="080E5A02"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Rape is a crime of violence. For the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it often is an experience of fear, loss of control, humiliation, and violence.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may experience a full range of emotional reactions. It is extremely beneficial for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to seek emotional support regarding the assault. Monitor any school intervention in a rape incident with the following checklist</w:t>
      </w:r>
      <w:r w:rsidR="00A908A5" w:rsidRPr="00C31003">
        <w:rPr>
          <w:rFonts w:asciiTheme="majorHAnsi" w:hAnsiTheme="majorHAnsi" w:cstheme="majorHAnsi"/>
          <w:color w:val="000000" w:themeColor="text1"/>
        </w:rPr>
        <w:t>.</w:t>
      </w:r>
    </w:p>
    <w:p w14:paraId="299FBAE5"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RAPE BECOMES A CRISIS TO BE MANAGED BY COLLEGE STAFF WHEN ONE OR MORE OF THE FOLLOWING CONDITIONS EXIST:</w:t>
      </w:r>
    </w:p>
    <w:p w14:paraId="6FD1B78F" w14:textId="77777777" w:rsidR="006451E3" w:rsidRPr="00C31003" w:rsidRDefault="006451E3"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A rape occurs on campus.</w:t>
      </w:r>
    </w:p>
    <w:p w14:paraId="5B7BD704" w14:textId="77777777" w:rsidR="006451E3" w:rsidRPr="00C31003" w:rsidRDefault="00A908A5"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The rape victim or</w:t>
      </w:r>
      <w:r w:rsidR="006451E3" w:rsidRPr="00C31003">
        <w:rPr>
          <w:rFonts w:asciiTheme="majorHAnsi" w:hAnsiTheme="majorHAnsi" w:cstheme="majorHAnsi"/>
          <w:color w:val="000000" w:themeColor="text1"/>
        </w:rPr>
        <w:t xml:space="preserve"> member of the rape </w:t>
      </w:r>
      <w:r w:rsidR="003569EC" w:rsidRPr="00C31003">
        <w:rPr>
          <w:rFonts w:asciiTheme="majorHAnsi" w:hAnsiTheme="majorHAnsi" w:cstheme="majorHAnsi"/>
          <w:color w:val="000000" w:themeColor="text1"/>
        </w:rPr>
        <w:t>victim</w:t>
      </w:r>
      <w:r w:rsidR="006451E3" w:rsidRPr="00C31003">
        <w:rPr>
          <w:rFonts w:asciiTheme="majorHAnsi" w:hAnsiTheme="majorHAnsi" w:cstheme="majorHAnsi"/>
          <w:color w:val="000000" w:themeColor="text1"/>
        </w:rPr>
        <w:t>'s family requests College intervention.</w:t>
      </w:r>
    </w:p>
    <w:p w14:paraId="38F4AE36" w14:textId="77777777" w:rsidR="006451E3" w:rsidRPr="00C31003" w:rsidRDefault="006451E3"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friend of the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requests an intervention.</w:t>
      </w:r>
    </w:p>
    <w:p w14:paraId="1DCC2DD4" w14:textId="77777777" w:rsidR="006451E3" w:rsidRPr="00C31003" w:rsidRDefault="006451E3"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Rumor/myth about a rape is communicated.</w:t>
      </w:r>
    </w:p>
    <w:p w14:paraId="3D06DA2F" w14:textId="77777777" w:rsidR="006451E3" w:rsidRPr="00C31003" w:rsidRDefault="00A908A5"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Employees and students</w:t>
      </w:r>
      <w:r w:rsidR="006451E3" w:rsidRPr="00C31003">
        <w:rPr>
          <w:rFonts w:asciiTheme="majorHAnsi" w:hAnsiTheme="majorHAnsi" w:cstheme="majorHAnsi"/>
          <w:color w:val="000000" w:themeColor="text1"/>
        </w:rPr>
        <w:t xml:space="preserve"> witness police action or emergency services response.</w:t>
      </w:r>
    </w:p>
    <w:p w14:paraId="4AED1171" w14:textId="77777777" w:rsidR="00522050" w:rsidRPr="00C31003" w:rsidRDefault="00522050" w:rsidP="00526B35">
      <w:pPr>
        <w:spacing w:before="120" w:after="120"/>
        <w:rPr>
          <w:rFonts w:asciiTheme="majorHAnsi" w:hAnsiTheme="majorHAnsi" w:cstheme="majorHAnsi"/>
          <w:b/>
          <w:color w:val="000000" w:themeColor="text1"/>
        </w:rPr>
      </w:pPr>
    </w:p>
    <w:p w14:paraId="03C30A20"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SEXUAL ASSAULT/RAPE – CHECKLIST</w:t>
      </w:r>
    </w:p>
    <w:p w14:paraId="6C681A94" w14:textId="77777777" w:rsidR="00031FE3" w:rsidRPr="00C31003" w:rsidRDefault="00031FE3" w:rsidP="00763265">
      <w:pPr>
        <w:pStyle w:val="ListParagraph"/>
        <w:numPr>
          <w:ilvl w:val="0"/>
          <w:numId w:val="82"/>
        </w:numPr>
        <w:spacing w:after="0"/>
        <w:contextualSpacing w:val="0"/>
        <w:rPr>
          <w:rFonts w:asciiTheme="majorHAnsi" w:hAnsiTheme="majorHAnsi" w:cstheme="majorHAnsi"/>
          <w:color w:val="000000" w:themeColor="text1"/>
        </w:rPr>
      </w:pPr>
      <w:bookmarkStart w:id="86" w:name="_Toc332283680"/>
      <w:r w:rsidRPr="00C31003">
        <w:rPr>
          <w:rFonts w:asciiTheme="majorHAnsi" w:hAnsiTheme="majorHAnsi" w:cstheme="majorHAnsi"/>
          <w:color w:val="000000" w:themeColor="text1"/>
        </w:rPr>
        <w:t xml:space="preserve">If the rape occurred on campus, secure the crime scene and if </w:t>
      </w:r>
      <w:proofErr w:type="gramStart"/>
      <w:r w:rsidRPr="00C31003">
        <w:rPr>
          <w:rFonts w:asciiTheme="majorHAnsi" w:hAnsiTheme="majorHAnsi" w:cstheme="majorHAnsi"/>
          <w:color w:val="000000" w:themeColor="text1"/>
        </w:rPr>
        <w:t>necessary</w:t>
      </w:r>
      <w:proofErr w:type="gramEnd"/>
      <w:r w:rsidRPr="00C31003">
        <w:rPr>
          <w:rFonts w:asciiTheme="majorHAnsi" w:hAnsiTheme="majorHAnsi" w:cstheme="majorHAnsi"/>
          <w:color w:val="000000" w:themeColor="text1"/>
        </w:rPr>
        <w:t xml:space="preserve"> move the victim to a safe location if able to be moved </w:t>
      </w:r>
    </w:p>
    <w:p w14:paraId="70D09F5E" w14:textId="72578878" w:rsidR="00031FE3" w:rsidRPr="00C31003" w:rsidRDefault="00031FE3" w:rsidP="00763265">
      <w:pPr>
        <w:pStyle w:val="ListParagraph"/>
        <w:numPr>
          <w:ilvl w:val="0"/>
          <w:numId w:val="82"/>
        </w:numPr>
        <w:spacing w:after="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w:t>
      </w:r>
      <w:r w:rsidR="0027555E" w:rsidRPr="00C31003">
        <w:rPr>
          <w:rFonts w:asciiTheme="majorHAnsi" w:hAnsiTheme="majorHAnsi" w:cstheme="majorHAnsi"/>
          <w:color w:val="000000" w:themeColor="text1"/>
        </w:rPr>
        <w:t>possible,</w:t>
      </w:r>
      <w:r w:rsidRPr="00C31003">
        <w:rPr>
          <w:rFonts w:asciiTheme="majorHAnsi" w:hAnsiTheme="majorHAnsi" w:cstheme="majorHAnsi"/>
          <w:color w:val="000000" w:themeColor="text1"/>
        </w:rPr>
        <w:t xml:space="preserve"> obtain names and contact information from witnesses present. </w:t>
      </w:r>
    </w:p>
    <w:p w14:paraId="0E7EBFE1" w14:textId="77777777" w:rsidR="00031FE3" w:rsidRPr="00C31003" w:rsidRDefault="00031FE3" w:rsidP="00763265">
      <w:pPr>
        <w:pStyle w:val="ListParagraph"/>
        <w:numPr>
          <w:ilvl w:val="0"/>
          <w:numId w:val="82"/>
        </w:numPr>
        <w:spacing w:after="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Document as much information as is possible regarding the incident (remember that all clothing, vehicles etc., could be considered evidence-DO NOT TOUCH). </w:t>
      </w:r>
    </w:p>
    <w:p w14:paraId="2F93CF6A" w14:textId="77777777" w:rsidR="00031FE3" w:rsidRPr="00C31003" w:rsidRDefault="00031FE3" w:rsidP="00763265">
      <w:pPr>
        <w:pStyle w:val="ListParagraph"/>
        <w:numPr>
          <w:ilvl w:val="0"/>
          <w:numId w:val="82"/>
        </w:numPr>
        <w:spacing w:after="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space on campus for the rape victims and identified peers to receive support services. </w:t>
      </w:r>
    </w:p>
    <w:p w14:paraId="5488E395" w14:textId="77777777" w:rsidR="00273C28" w:rsidRPr="00C31003" w:rsidRDefault="00273C28" w:rsidP="00526B35">
      <w:pPr>
        <w:spacing w:before="120" w:after="120"/>
        <w:rPr>
          <w:rFonts w:asciiTheme="majorHAnsi" w:eastAsia="Adobe Gothic Std B" w:hAnsiTheme="majorHAnsi" w:cstheme="majorHAnsi"/>
          <w:b/>
          <w:bCs/>
          <w:color w:val="000000" w:themeColor="text1"/>
          <w:sz w:val="36"/>
        </w:rPr>
      </w:pPr>
      <w:r w:rsidRPr="00C31003">
        <w:rPr>
          <w:rFonts w:asciiTheme="majorHAnsi" w:hAnsiTheme="majorHAnsi" w:cstheme="majorHAnsi"/>
          <w:color w:val="000000" w:themeColor="text1"/>
        </w:rPr>
        <w:br w:type="page"/>
      </w:r>
    </w:p>
    <w:p w14:paraId="228FAF4F"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87" w:name="_Toc391996242"/>
      <w:bookmarkStart w:id="88" w:name="_Toc393273239"/>
      <w:bookmarkStart w:id="89" w:name="_Toc393274181"/>
      <w:bookmarkStart w:id="90" w:name="_Toc393285371"/>
      <w:bookmarkStart w:id="91" w:name="_Toc514685139"/>
      <w:r w:rsidRPr="00C31003">
        <w:rPr>
          <w:rFonts w:asciiTheme="majorHAnsi" w:hAnsiTheme="majorHAnsi" w:cstheme="majorHAnsi"/>
          <w:color w:val="000000" w:themeColor="text1"/>
        </w:rPr>
        <w:lastRenderedPageBreak/>
        <w:t>APPENDIX</w:t>
      </w:r>
      <w:r w:rsidR="00C50230" w:rsidRPr="00C31003">
        <w:rPr>
          <w:rFonts w:asciiTheme="majorHAnsi" w:hAnsiTheme="majorHAnsi" w:cstheme="majorHAnsi"/>
          <w:color w:val="000000" w:themeColor="text1"/>
        </w:rPr>
        <w:t xml:space="preserve"> D</w:t>
      </w:r>
      <w:r w:rsidR="00940B34" w:rsidRPr="00C31003">
        <w:rPr>
          <w:rFonts w:asciiTheme="majorHAnsi" w:hAnsiTheme="majorHAnsi" w:cstheme="majorHAnsi"/>
          <w:color w:val="000000" w:themeColor="text1"/>
        </w:rPr>
        <w:t>:</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BOMB</w:t>
      </w:r>
      <w:r w:rsidR="001803DF" w:rsidRPr="00C31003">
        <w:rPr>
          <w:rFonts w:asciiTheme="majorHAnsi" w:hAnsiTheme="majorHAnsi" w:cstheme="majorHAnsi"/>
          <w:color w:val="000000" w:themeColor="text1"/>
        </w:rPr>
        <w:t xml:space="preserve"> </w:t>
      </w:r>
      <w:r w:rsidR="008209D3" w:rsidRPr="00C31003">
        <w:rPr>
          <w:rFonts w:asciiTheme="majorHAnsi" w:hAnsiTheme="majorHAnsi" w:cstheme="majorHAnsi"/>
          <w:color w:val="000000" w:themeColor="text1"/>
        </w:rPr>
        <w:t>THREAT</w:t>
      </w:r>
      <w:r w:rsidR="00940B34" w:rsidRPr="00C31003">
        <w:rPr>
          <w:rFonts w:asciiTheme="majorHAnsi" w:hAnsiTheme="majorHAnsi" w:cstheme="majorHAnsi"/>
          <w:color w:val="000000" w:themeColor="text1"/>
        </w:rPr>
        <w:t>/SUSPICIOUS PACKAGE</w:t>
      </w:r>
      <w:bookmarkEnd w:id="86"/>
      <w:bookmarkEnd w:id="87"/>
      <w:bookmarkEnd w:id="88"/>
      <w:bookmarkEnd w:id="89"/>
      <w:bookmarkEnd w:id="90"/>
      <w:bookmarkEnd w:id="91"/>
    </w:p>
    <w:p w14:paraId="7D453DEA" w14:textId="77777777" w:rsidR="0005201D" w:rsidRPr="007A09B1" w:rsidRDefault="00BC7A43"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64654081" w14:textId="77777777" w:rsidR="00BC7A43" w:rsidRDefault="00A578BC"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BC7A43" w:rsidRPr="007A09B1">
        <w:rPr>
          <w:rFonts w:asciiTheme="majorHAnsi" w:hAnsiTheme="majorHAnsi" w:cstheme="majorHAnsi"/>
          <w:b/>
          <w:color w:val="000000" w:themeColor="text1"/>
          <w:sz w:val="36"/>
        </w:rPr>
        <w:t xml:space="preserve"> Notification</w:t>
      </w:r>
    </w:p>
    <w:p w14:paraId="1B687081" w14:textId="77777777" w:rsidR="007A09B1" w:rsidRPr="007A09B1" w:rsidRDefault="007A09B1" w:rsidP="00A323B3">
      <w:pPr>
        <w:spacing w:before="120" w:after="120"/>
        <w:jc w:val="center"/>
        <w:rPr>
          <w:rFonts w:asciiTheme="majorHAnsi" w:hAnsiTheme="majorHAnsi" w:cstheme="majorHAnsi"/>
          <w:b/>
          <w:i/>
          <w:color w:val="000000" w:themeColor="text1"/>
          <w:sz w:val="18"/>
        </w:rPr>
      </w:pPr>
    </w:p>
    <w:p w14:paraId="10B0BDF6"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Bombs can be constructed to look like almost anything and can be placed or delivered in any number of ways. The probability of finding a bomb </w:t>
      </w:r>
      <w:r w:rsidR="00ED5218"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 xml:space="preserve">looks like the stereotypical bomb is almost nonexistent. The only common denominator </w:t>
      </w:r>
      <w:r w:rsidR="00ED5218" w:rsidRPr="00C31003">
        <w:rPr>
          <w:rFonts w:asciiTheme="majorHAnsi" w:hAnsiTheme="majorHAnsi" w:cstheme="majorHAnsi"/>
          <w:color w:val="000000" w:themeColor="text1"/>
        </w:rPr>
        <w:t>which</w:t>
      </w:r>
      <w:r w:rsidRPr="00C31003">
        <w:rPr>
          <w:rFonts w:asciiTheme="majorHAnsi" w:hAnsiTheme="majorHAnsi" w:cstheme="majorHAnsi"/>
          <w:color w:val="000000" w:themeColor="text1"/>
        </w:rPr>
        <w:t xml:space="preserve"> exists among bombs is that they are designed or intended to explode. Most bombs are homemade and are limited in their design only by the imagination of, and resources available to, the bomber.</w:t>
      </w:r>
    </w:p>
    <w:p w14:paraId="67744993" w14:textId="18304FB6"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If you find something tha</w:t>
      </w:r>
      <w:r w:rsidR="007C319F" w:rsidRPr="00C31003">
        <w:rPr>
          <w:rFonts w:asciiTheme="majorHAnsi" w:hAnsiTheme="majorHAnsi" w:cstheme="majorHAnsi"/>
          <w:color w:val="000000" w:themeColor="text1"/>
        </w:rPr>
        <w:t xml:space="preserve">t you think might be a bomb, </w:t>
      </w:r>
      <w:r w:rsidR="007C319F" w:rsidRPr="00C31003">
        <w:rPr>
          <w:rFonts w:asciiTheme="majorHAnsi" w:hAnsiTheme="majorHAnsi" w:cstheme="majorHAnsi"/>
          <w:b/>
          <w:color w:val="000000" w:themeColor="text1"/>
        </w:rPr>
        <w:t xml:space="preserve">DON’T </w:t>
      </w:r>
      <w:r w:rsidRPr="00C31003">
        <w:rPr>
          <w:rFonts w:asciiTheme="majorHAnsi" w:hAnsiTheme="majorHAnsi" w:cstheme="majorHAnsi"/>
          <w:b/>
          <w:color w:val="000000" w:themeColor="text1"/>
        </w:rPr>
        <w:t>TOUCH IT</w:t>
      </w:r>
      <w:r w:rsidR="007C319F" w:rsidRPr="00C31003">
        <w:rPr>
          <w:rFonts w:asciiTheme="majorHAnsi" w:hAnsiTheme="majorHAnsi" w:cstheme="majorHAnsi"/>
          <w:b/>
          <w:color w:val="000000" w:themeColor="text1"/>
        </w:rPr>
        <w:t>!</w:t>
      </w:r>
      <w:r w:rsidRPr="00C31003">
        <w:rPr>
          <w:rFonts w:asciiTheme="majorHAnsi" w:hAnsiTheme="majorHAnsi" w:cstheme="majorHAnsi"/>
          <w:color w:val="000000" w:themeColor="text1"/>
        </w:rPr>
        <w:t xml:space="preserve"> Instead, notify </w:t>
      </w:r>
      <w:r w:rsidR="00380400">
        <w:rPr>
          <w:rFonts w:asciiTheme="majorHAnsi" w:hAnsiTheme="majorHAnsi" w:cstheme="majorHAnsi"/>
          <w:color w:val="000000" w:themeColor="text1"/>
        </w:rPr>
        <w:t>Campus Security</w:t>
      </w:r>
      <w:r w:rsidR="00E602D7"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so </w:t>
      </w:r>
      <w:r w:rsidR="00E602D7" w:rsidRPr="00C31003">
        <w:rPr>
          <w:rFonts w:asciiTheme="majorHAnsi" w:hAnsiTheme="majorHAnsi" w:cstheme="majorHAnsi"/>
          <w:color w:val="000000" w:themeColor="text1"/>
        </w:rPr>
        <w:t>they</w:t>
      </w:r>
      <w:r w:rsidRPr="00C31003">
        <w:rPr>
          <w:rFonts w:asciiTheme="majorHAnsi" w:hAnsiTheme="majorHAnsi" w:cstheme="majorHAnsi"/>
          <w:color w:val="000000" w:themeColor="text1"/>
        </w:rPr>
        <w:t xml:space="preserve"> can evaluate the seriousness of the situation. </w:t>
      </w:r>
      <w:r w:rsidRPr="00C31003">
        <w:rPr>
          <w:rFonts w:asciiTheme="majorHAnsi" w:hAnsiTheme="majorHAnsi" w:cstheme="majorHAnsi"/>
          <w:b/>
          <w:color w:val="000000" w:themeColor="text1"/>
        </w:rPr>
        <w:t xml:space="preserve">When notifying </w:t>
      </w:r>
      <w:r w:rsidR="00380400">
        <w:rPr>
          <w:rFonts w:asciiTheme="majorHAnsi" w:hAnsiTheme="majorHAnsi" w:cstheme="majorHAnsi"/>
          <w:b/>
          <w:color w:val="000000" w:themeColor="text1"/>
        </w:rPr>
        <w:t>Campus Security</w:t>
      </w:r>
      <w:r w:rsidR="00B133CB">
        <w:rPr>
          <w:rFonts w:asciiTheme="majorHAnsi" w:hAnsiTheme="majorHAnsi" w:cstheme="majorHAnsi"/>
          <w:b/>
          <w:color w:val="000000" w:themeColor="text1"/>
        </w:rPr>
        <w:t>,</w:t>
      </w:r>
      <w:r w:rsidRPr="00C31003">
        <w:rPr>
          <w:rFonts w:asciiTheme="majorHAnsi" w:hAnsiTheme="majorHAnsi" w:cstheme="majorHAnsi"/>
          <w:b/>
          <w:color w:val="000000" w:themeColor="text1"/>
        </w:rPr>
        <w:t xml:space="preserve"> do so in person or through a land-line phone</w:t>
      </w:r>
      <w:r w:rsidR="00B133CB">
        <w:rPr>
          <w:rFonts w:asciiTheme="majorHAnsi" w:hAnsiTheme="majorHAnsi" w:cstheme="majorHAnsi"/>
          <w:b/>
          <w:color w:val="000000" w:themeColor="text1"/>
        </w:rPr>
        <w:t>.</w:t>
      </w:r>
      <w:r w:rsidRPr="00C31003">
        <w:rPr>
          <w:rFonts w:asciiTheme="majorHAnsi" w:hAnsiTheme="majorHAnsi" w:cstheme="majorHAnsi"/>
          <w:b/>
          <w:color w:val="000000" w:themeColor="text1"/>
        </w:rPr>
        <w:t xml:space="preserve"> (Do not use a </w:t>
      </w:r>
      <w:r w:rsidR="00B133CB" w:rsidRPr="00C31003">
        <w:rPr>
          <w:rFonts w:asciiTheme="majorHAnsi" w:hAnsiTheme="majorHAnsi" w:cstheme="majorHAnsi"/>
          <w:b/>
          <w:color w:val="000000" w:themeColor="text1"/>
        </w:rPr>
        <w:t>cellphone</w:t>
      </w:r>
      <w:r w:rsidRPr="00C31003">
        <w:rPr>
          <w:rFonts w:asciiTheme="majorHAnsi" w:hAnsiTheme="majorHAnsi" w:cstheme="majorHAnsi"/>
          <w:b/>
          <w:color w:val="000000" w:themeColor="text1"/>
        </w:rPr>
        <w:t xml:space="preserve"> or two-way radio as it could </w:t>
      </w:r>
      <w:r w:rsidR="00B133CB" w:rsidRPr="00C31003">
        <w:rPr>
          <w:rFonts w:asciiTheme="majorHAnsi" w:hAnsiTheme="majorHAnsi" w:cstheme="majorHAnsi"/>
          <w:b/>
          <w:color w:val="000000" w:themeColor="text1"/>
        </w:rPr>
        <w:t>accidentally</w:t>
      </w:r>
      <w:r w:rsidRPr="00C31003">
        <w:rPr>
          <w:rFonts w:asciiTheme="majorHAnsi" w:hAnsiTheme="majorHAnsi" w:cstheme="majorHAnsi"/>
          <w:b/>
          <w:color w:val="000000" w:themeColor="text1"/>
        </w:rPr>
        <w:t xml:space="preserve"> trigger the device</w:t>
      </w:r>
      <w:r w:rsidR="00B133CB">
        <w:rPr>
          <w:rFonts w:asciiTheme="majorHAnsi" w:hAnsiTheme="majorHAnsi" w:cstheme="majorHAnsi"/>
          <w:b/>
          <w:color w:val="000000" w:themeColor="text1"/>
        </w:rPr>
        <w:t xml:space="preserve">.)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will determine the appropriate response, including notification of public authorities and law enforcement officials</w:t>
      </w:r>
      <w:r w:rsidR="00FB1BD3" w:rsidRPr="00C31003">
        <w:rPr>
          <w:rFonts w:asciiTheme="majorHAnsi" w:hAnsiTheme="majorHAnsi" w:cstheme="majorHAnsi"/>
          <w:color w:val="000000" w:themeColor="text1"/>
        </w:rPr>
        <w:t>.</w:t>
      </w:r>
    </w:p>
    <w:p w14:paraId="733789FB" w14:textId="77777777" w:rsidR="006451E3" w:rsidRPr="00C31003" w:rsidRDefault="006451E3" w:rsidP="00C7160E">
      <w:pPr>
        <w:spacing w:before="120" w:after="120"/>
        <w:rPr>
          <w:rFonts w:asciiTheme="majorHAnsi" w:hAnsiTheme="majorHAnsi" w:cstheme="majorHAnsi"/>
          <w:color w:val="000000" w:themeColor="text1"/>
        </w:rPr>
      </w:pPr>
      <w:r w:rsidRPr="00C31003">
        <w:rPr>
          <w:rFonts w:asciiTheme="majorHAnsi" w:hAnsiTheme="majorHAnsi" w:cstheme="majorHAnsi"/>
          <w:b/>
          <w:color w:val="000000" w:themeColor="text1"/>
        </w:rPr>
        <w:t>If an object suspected to be a bomb is found</w:t>
      </w:r>
      <w:r w:rsidRPr="00C31003">
        <w:rPr>
          <w:rFonts w:asciiTheme="majorHAnsi" w:hAnsiTheme="majorHAnsi" w:cstheme="majorHAnsi"/>
          <w:color w:val="000000" w:themeColor="text1"/>
        </w:rPr>
        <w:t>:</w:t>
      </w:r>
    </w:p>
    <w:p w14:paraId="34B54C82" w14:textId="3D3BDBFC" w:rsidR="00E602D7" w:rsidRPr="00C31003" w:rsidRDefault="006451E3"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Contact </w:t>
      </w:r>
      <w:r w:rsidR="00380400">
        <w:rPr>
          <w:rFonts w:asciiTheme="majorHAnsi" w:hAnsiTheme="majorHAnsi" w:cstheme="majorHAnsi"/>
          <w:color w:val="000000" w:themeColor="text1"/>
        </w:rPr>
        <w:t>Campus Security</w:t>
      </w:r>
      <w:r w:rsidR="00E602D7" w:rsidRPr="00C31003">
        <w:rPr>
          <w:rFonts w:asciiTheme="majorHAnsi" w:hAnsiTheme="majorHAnsi" w:cstheme="majorHAnsi"/>
          <w:color w:val="000000" w:themeColor="text1"/>
        </w:rPr>
        <w:t xml:space="preserve"> </w:t>
      </w:r>
      <w:r w:rsidR="00B133CB">
        <w:rPr>
          <w:rFonts w:asciiTheme="majorHAnsi" w:hAnsiTheme="majorHAnsi" w:cstheme="majorHAnsi"/>
          <w:color w:val="000000" w:themeColor="text1"/>
        </w:rPr>
        <w:t xml:space="preserve">at </w:t>
      </w:r>
      <w:r w:rsidR="0080182C">
        <w:rPr>
          <w:rFonts w:asciiTheme="majorHAnsi" w:hAnsiTheme="majorHAnsi" w:cstheme="majorHAnsi"/>
          <w:color w:val="000000" w:themeColor="text1"/>
        </w:rPr>
        <w:t>509-682-6911</w:t>
      </w:r>
      <w:r w:rsidR="00ED5218" w:rsidRPr="00C3100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or 6911 from a campus phone</w:t>
      </w:r>
    </w:p>
    <w:p w14:paraId="2A44E77A" w14:textId="77777777" w:rsidR="001A7D46" w:rsidRPr="00C31003" w:rsidRDefault="00BC7A43" w:rsidP="00763265">
      <w:pPr>
        <w:pStyle w:val="ListParagraph"/>
        <w:numPr>
          <w:ilvl w:val="0"/>
          <w:numId w:val="80"/>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Call 911</w:t>
      </w:r>
    </w:p>
    <w:p w14:paraId="3070FB67" w14:textId="77777777" w:rsidR="006451E3" w:rsidRPr="00C31003" w:rsidRDefault="00E602D7"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Contact </w:t>
      </w:r>
      <w:r w:rsidR="006451E3" w:rsidRPr="00C31003">
        <w:rPr>
          <w:rFonts w:asciiTheme="majorHAnsi" w:hAnsiTheme="majorHAnsi" w:cstheme="majorHAnsi"/>
          <w:color w:val="000000" w:themeColor="text1"/>
        </w:rPr>
        <w:t xml:space="preserve">the </w:t>
      </w:r>
      <w:r w:rsidRPr="00C31003">
        <w:rPr>
          <w:rFonts w:asciiTheme="majorHAnsi" w:hAnsiTheme="majorHAnsi" w:cstheme="majorHAnsi"/>
          <w:color w:val="000000" w:themeColor="text1"/>
        </w:rPr>
        <w:t>Administration Office</w:t>
      </w:r>
      <w:r w:rsidR="00ED5218" w:rsidRPr="00C31003">
        <w:rPr>
          <w:rFonts w:asciiTheme="majorHAnsi" w:hAnsiTheme="majorHAnsi" w:cstheme="majorHAnsi"/>
          <w:color w:val="000000" w:themeColor="text1"/>
        </w:rPr>
        <w:t xml:space="preserve"> </w:t>
      </w:r>
    </w:p>
    <w:p w14:paraId="79696E37" w14:textId="77777777" w:rsidR="0014002F" w:rsidRDefault="006451E3"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Isolate</w:t>
      </w:r>
      <w:r w:rsidR="00ED5218" w:rsidRPr="00C31003">
        <w:rPr>
          <w:rFonts w:asciiTheme="majorHAnsi" w:hAnsiTheme="majorHAnsi" w:cstheme="majorHAnsi"/>
          <w:color w:val="000000" w:themeColor="text1"/>
        </w:rPr>
        <w:t>/evacuate</w:t>
      </w:r>
      <w:r w:rsidRPr="00C31003">
        <w:rPr>
          <w:rFonts w:asciiTheme="majorHAnsi" w:hAnsiTheme="majorHAnsi" w:cstheme="majorHAnsi"/>
          <w:color w:val="000000" w:themeColor="text1"/>
        </w:rPr>
        <w:t xml:space="preserve"> the area</w:t>
      </w:r>
      <w:r w:rsidR="0014002F">
        <w:rPr>
          <w:rFonts w:asciiTheme="majorHAnsi" w:hAnsiTheme="majorHAnsi" w:cstheme="majorHAnsi"/>
          <w:color w:val="000000" w:themeColor="text1"/>
        </w:rPr>
        <w:t xml:space="preserve">:  </w:t>
      </w:r>
      <w:r w:rsidR="0014002F" w:rsidRPr="00247B34">
        <w:rPr>
          <w:rFonts w:asciiTheme="majorHAnsi" w:hAnsiTheme="majorHAnsi" w:cstheme="majorHAnsi"/>
        </w:rPr>
        <w:t>Secure area a minimum of 500 feet from the threat!</w:t>
      </w:r>
    </w:p>
    <w:p w14:paraId="5CB61EFA" w14:textId="66D06C65" w:rsidR="006451E3" w:rsidRPr="00C31003" w:rsidRDefault="0014002F" w:rsidP="00763265">
      <w:pPr>
        <w:pStyle w:val="ListParagraph"/>
        <w:numPr>
          <w:ilvl w:val="1"/>
          <w:numId w:val="80"/>
        </w:numPr>
        <w:spacing w:before="120" w:after="120"/>
        <w:contextualSpacing w:val="0"/>
        <w:rPr>
          <w:rFonts w:asciiTheme="majorHAnsi" w:hAnsiTheme="majorHAnsi" w:cstheme="majorHAnsi"/>
          <w:color w:val="000000" w:themeColor="text1"/>
        </w:rPr>
      </w:pPr>
      <w:r w:rsidRPr="002E71F5">
        <w:rPr>
          <w:rFonts w:asciiTheme="majorHAnsi" w:hAnsiTheme="majorHAnsi" w:cstheme="majorHAnsi"/>
          <w:b/>
          <w:color w:val="000000" w:themeColor="text1"/>
        </w:rPr>
        <w:t>TURN OFF CELLPHONES AND RADIOS</w:t>
      </w:r>
      <w:r>
        <w:rPr>
          <w:rFonts w:asciiTheme="majorHAnsi" w:hAnsiTheme="majorHAnsi" w:cstheme="majorHAnsi"/>
          <w:color w:val="000000" w:themeColor="text1"/>
        </w:rPr>
        <w:t xml:space="preserve"> within the target range of threat. </w:t>
      </w:r>
    </w:p>
    <w:p w14:paraId="51CF4558" w14:textId="77777777" w:rsidR="006451E3" w:rsidRPr="00C31003" w:rsidRDefault="006451E3"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 not attempt to handle any suspected explosive device – leave </w:t>
      </w:r>
      <w:r w:rsidR="00ED5218" w:rsidRPr="00C31003">
        <w:rPr>
          <w:rFonts w:asciiTheme="majorHAnsi" w:hAnsiTheme="majorHAnsi" w:cstheme="majorHAnsi"/>
          <w:color w:val="000000" w:themeColor="text1"/>
        </w:rPr>
        <w:t>this</w:t>
      </w:r>
      <w:r w:rsidRPr="00C31003">
        <w:rPr>
          <w:rFonts w:asciiTheme="majorHAnsi" w:hAnsiTheme="majorHAnsi" w:cstheme="majorHAnsi"/>
          <w:color w:val="000000" w:themeColor="text1"/>
        </w:rPr>
        <w:t xml:space="preserve"> to a qualified bomb technician.</w:t>
      </w:r>
    </w:p>
    <w:p w14:paraId="17A429B9" w14:textId="4A425D80" w:rsidR="006451E3" w:rsidRPr="00C31003" w:rsidRDefault="006451E3"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Turn off your </w:t>
      </w:r>
      <w:r w:rsidR="00B8158D" w:rsidRPr="00C31003">
        <w:rPr>
          <w:rFonts w:asciiTheme="majorHAnsi" w:hAnsiTheme="majorHAnsi" w:cstheme="majorHAnsi"/>
          <w:color w:val="000000" w:themeColor="text1"/>
        </w:rPr>
        <w:t>cellphone</w:t>
      </w:r>
      <w:r w:rsidRPr="00C31003">
        <w:rPr>
          <w:rFonts w:asciiTheme="majorHAnsi" w:hAnsiTheme="majorHAnsi" w:cstheme="majorHAnsi"/>
          <w:color w:val="000000" w:themeColor="text1"/>
        </w:rPr>
        <w:t xml:space="preserve"> and/or two-way radio and instruct those in the area to do the same.</w:t>
      </w:r>
    </w:p>
    <w:p w14:paraId="0FE14F23" w14:textId="77777777" w:rsidR="00A323B3" w:rsidRPr="00C31003" w:rsidRDefault="00A323B3" w:rsidP="00C7160E">
      <w:pPr>
        <w:spacing w:before="120" w:after="120"/>
        <w:rPr>
          <w:rFonts w:asciiTheme="majorHAnsi" w:hAnsiTheme="majorHAnsi" w:cstheme="majorHAnsi"/>
          <w:b/>
          <w:color w:val="000000" w:themeColor="text1"/>
        </w:rPr>
      </w:pPr>
    </w:p>
    <w:p w14:paraId="51A5BCA4"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BOMB THREATS</w:t>
      </w:r>
    </w:p>
    <w:p w14:paraId="5E42D1FE"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b/>
          <w:color w:val="000000" w:themeColor="text1"/>
        </w:rPr>
        <w:t>ALL BOMB THREATS SHOULD BE TAKEN SERIOUSLY!</w:t>
      </w:r>
      <w:r w:rsidRPr="00C31003">
        <w:rPr>
          <w:rFonts w:asciiTheme="majorHAnsi" w:hAnsiTheme="majorHAnsi" w:cstheme="majorHAnsi"/>
          <w:color w:val="000000" w:themeColor="text1"/>
        </w:rPr>
        <w:t xml:space="preserve"> If you receive a bomb threat, DO NOT TRY AND LOCATE THE BOMB. Instead, notify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so they can evaluate the seriousness of the bomb threat, then the President (or designee) will act in a manner that reflects the best safety interests of those under his/her charge and the College. Bomb and other threats may be originated in writing, in person, over the telephone, or related through a second source. </w:t>
      </w:r>
    </w:p>
    <w:p w14:paraId="447EE520"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Receiving a Call about a Bomb Threat</w:t>
      </w:r>
    </w:p>
    <w:p w14:paraId="5328CD06"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When a telephone call is received, try to get two people to listen to the call at the same time. Stay as calm as possible and remember to record as much data as possible about the caller, including the phone number. Complete the Bomb Threat Checklist. If one is not readily available, the following information should be collected:</w:t>
      </w:r>
    </w:p>
    <w:p w14:paraId="5F4E3532"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Keep the caller on the phone and </w:t>
      </w:r>
      <w:proofErr w:type="gramStart"/>
      <w:r w:rsidRPr="00C31003">
        <w:rPr>
          <w:rFonts w:asciiTheme="majorHAnsi" w:hAnsiTheme="majorHAnsi" w:cstheme="majorHAnsi"/>
          <w:color w:val="000000" w:themeColor="text1"/>
        </w:rPr>
        <w:t>communicating</w:t>
      </w:r>
      <w:proofErr w:type="gramEnd"/>
      <w:r w:rsidRPr="00C31003">
        <w:rPr>
          <w:rFonts w:asciiTheme="majorHAnsi" w:hAnsiTheme="majorHAnsi" w:cstheme="majorHAnsi"/>
          <w:color w:val="000000" w:themeColor="text1"/>
        </w:rPr>
        <w:t xml:space="preserve"> as long as you can; the more the caller talks, the more information you may receive. Ask the caller to repeat the initial message and attempt to write down every word he or she says.</w:t>
      </w:r>
    </w:p>
    <w:p w14:paraId="565BAD15"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Ask the caller where the bomb is located and when it will detonate – ASK!</w:t>
      </w:r>
    </w:p>
    <w:p w14:paraId="160BEA61"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Try to distinguish background sounds. There may be traffic noises, music playing or other noises that could help identify the location of the caller.</w:t>
      </w:r>
    </w:p>
    <w:p w14:paraId="622B465B"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Pay close attention to the voice of the caller, is it</w:t>
      </w:r>
    </w:p>
    <w:p w14:paraId="3136F6F6" w14:textId="77777777" w:rsidR="001803DF" w:rsidRPr="00C31003" w:rsidRDefault="001803DF" w:rsidP="00A323B3">
      <w:pPr>
        <w:pStyle w:val="ListParagraph"/>
        <w:numPr>
          <w:ilvl w:val="1"/>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Male or female?</w:t>
      </w:r>
    </w:p>
    <w:p w14:paraId="24AD1668" w14:textId="77777777" w:rsidR="001803DF" w:rsidRPr="00C31003" w:rsidRDefault="001803DF" w:rsidP="00A323B3">
      <w:pPr>
        <w:pStyle w:val="ListParagraph"/>
        <w:numPr>
          <w:ilvl w:val="1"/>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Calm or excited?</w:t>
      </w:r>
    </w:p>
    <w:p w14:paraId="1F4161DC" w14:textId="77777777" w:rsidR="001803DF" w:rsidRPr="00C31003" w:rsidRDefault="001803DF" w:rsidP="00A323B3">
      <w:pPr>
        <w:pStyle w:val="ListParagraph"/>
        <w:numPr>
          <w:ilvl w:val="1"/>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Angry or sincere?</w:t>
      </w:r>
    </w:p>
    <w:p w14:paraId="2A53F2BD"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Immediately after the call is complete, notify the President, or designee, who is responsible for reporting the threat to local emergency response agencies, (e.g., Police, fire department, etc.)</w:t>
      </w:r>
    </w:p>
    <w:p w14:paraId="719410E0"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Receiving a Bomb Threat (Other than by Telephone)</w:t>
      </w:r>
    </w:p>
    <w:p w14:paraId="585867DF"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If a bomb threat is received by any means other than telephone, do the following:</w:t>
      </w:r>
    </w:p>
    <w:p w14:paraId="5295B1A6" w14:textId="77777777" w:rsidR="001803DF" w:rsidRPr="00C31003" w:rsidRDefault="001803DF" w:rsidP="00A323B3">
      <w:pPr>
        <w:pStyle w:val="ListParagraph"/>
        <w:numPr>
          <w:ilvl w:val="0"/>
          <w:numId w:val="1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Immediately </w:t>
      </w:r>
      <w:r w:rsidR="00BC7A43">
        <w:rPr>
          <w:rFonts w:asciiTheme="majorHAnsi" w:hAnsiTheme="majorHAnsi" w:cstheme="majorHAnsi"/>
          <w:color w:val="000000" w:themeColor="text1"/>
        </w:rPr>
        <w:t>call 911 and notify SSEM</w:t>
      </w:r>
      <w:r w:rsidRPr="00C3100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will examine the situation and notify </w:t>
      </w:r>
      <w:proofErr w:type="gramStart"/>
      <w:r w:rsidRPr="00C31003">
        <w:rPr>
          <w:rFonts w:asciiTheme="majorHAnsi" w:hAnsiTheme="majorHAnsi" w:cstheme="majorHAnsi"/>
          <w:color w:val="000000" w:themeColor="text1"/>
        </w:rPr>
        <w:t>Administration</w:t>
      </w:r>
      <w:proofErr w:type="gramEnd"/>
      <w:r w:rsidRPr="00C31003">
        <w:rPr>
          <w:rFonts w:asciiTheme="majorHAnsi" w:hAnsiTheme="majorHAnsi" w:cstheme="majorHAnsi"/>
          <w:color w:val="000000" w:themeColor="text1"/>
        </w:rPr>
        <w:t xml:space="preserve">. The President, or designee, will determine whether an evacuation is necessary. </w:t>
      </w:r>
    </w:p>
    <w:p w14:paraId="53CD0CC3" w14:textId="77777777" w:rsidR="001803DF" w:rsidRPr="00C31003" w:rsidRDefault="001803DF" w:rsidP="00A323B3">
      <w:pPr>
        <w:pStyle w:val="ListParagraph"/>
        <w:numPr>
          <w:ilvl w:val="0"/>
          <w:numId w:val="1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Any document that communicates the threat and/or information – including the envelope or container – about a possible bomb event must be saved, preserved, and protected as evidence. Handle documents as little as possible.</w:t>
      </w:r>
    </w:p>
    <w:p w14:paraId="7C6F7E69" w14:textId="77777777" w:rsidR="001803DF" w:rsidRPr="00C31003" w:rsidRDefault="001803DF" w:rsidP="00A323B3">
      <w:pPr>
        <w:pStyle w:val="ListParagraph"/>
        <w:numPr>
          <w:ilvl w:val="0"/>
          <w:numId w:val="1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the threat is “graffiti” on a wall or partition, do not touch it. Secure the area so others are prevented from touching it.</w:t>
      </w:r>
    </w:p>
    <w:p w14:paraId="5C517FB9" w14:textId="77777777" w:rsidR="00C7160E"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Evacuation Decision Guidelines</w:t>
      </w:r>
    </w:p>
    <w:p w14:paraId="3D9DC688" w14:textId="77777777" w:rsidR="001803DF" w:rsidRPr="00C31003" w:rsidRDefault="001803DF" w:rsidP="00C7160E">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It may not be advisable to immediately evacuate a building if a suspicious device is found. The decision to evacuate a building will be based on either the assumption that a bomb has been placed and there is a credible threat of terrorism, or the fact that an unknown device has been discovered in the building. The members of the </w:t>
      </w:r>
      <w:r w:rsidR="00BC7A43">
        <w:rPr>
          <w:rFonts w:asciiTheme="majorHAnsi" w:hAnsiTheme="majorHAnsi" w:cstheme="majorHAnsi"/>
          <w:color w:val="000000" w:themeColor="text1"/>
        </w:rPr>
        <w:t>Emergency</w:t>
      </w:r>
      <w:r w:rsidR="00886493">
        <w:rPr>
          <w:rFonts w:asciiTheme="majorHAnsi" w:hAnsiTheme="majorHAnsi" w:cstheme="majorHAnsi"/>
          <w:color w:val="000000" w:themeColor="text1"/>
        </w:rPr>
        <w:t xml:space="preserve"> Management Team</w:t>
      </w:r>
      <w:r w:rsidRPr="00C31003">
        <w:rPr>
          <w:rFonts w:asciiTheme="majorHAnsi" w:hAnsiTheme="majorHAnsi" w:cstheme="majorHAnsi"/>
          <w:color w:val="000000" w:themeColor="text1"/>
        </w:rPr>
        <w:t xml:space="preserve"> are responsible for strategically evacuating the buildings (or campus). The decision to evacuate will be made by the President or designee.</w:t>
      </w:r>
    </w:p>
    <w:p w14:paraId="68D61F94"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Before an evacuation decision is made, the overall safety of the building (e.g., lighting, hazardous materials, ventilation systems, and other hazardous operations) must first be evaluated. In addition, we do not want to unknowingly evacuate people past a potentially dangerous location. If the building can be safely occupied, evacuation will not be necessary. Therefore, members of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and/or other College employees shall check all planned evacuation routes for unusual objects. This check shall include corridors, public areas in and around the building, and the assembly area.</w:t>
      </w:r>
    </w:p>
    <w:p w14:paraId="7986583D"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Words and phrases such as </w:t>
      </w:r>
      <w:r w:rsidRPr="00C31003">
        <w:rPr>
          <w:rFonts w:asciiTheme="majorHAnsi" w:hAnsiTheme="majorHAnsi" w:cstheme="majorHAnsi"/>
          <w:i/>
          <w:color w:val="000000" w:themeColor="text1"/>
        </w:rPr>
        <w:t>BOMB, EXPLOSION, BLOW-UP</w:t>
      </w:r>
      <w:r w:rsidRPr="00C31003">
        <w:rPr>
          <w:rFonts w:asciiTheme="majorHAnsi" w:hAnsiTheme="majorHAnsi" w:cstheme="majorHAnsi"/>
          <w:color w:val="000000" w:themeColor="text1"/>
        </w:rPr>
        <w:t xml:space="preserve">, etc. tend to produce panic. Prior to issuing an evacuation order, the President will advise the members of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and/or other College employees who will aid in the coordination of the evacuation to use the following phrase, “We have a possible emergency and ask everyone to leave the building and proceed to the designated assembly area in an orderly fashion while the situation is further evaluated.” This phrase will be repeated as often as necessary.</w:t>
      </w:r>
    </w:p>
    <w:p w14:paraId="31F41672"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b/>
          <w:color w:val="000000" w:themeColor="text1"/>
        </w:rPr>
        <w:t>If an evacuation is ordered,</w:t>
      </w:r>
      <w:r w:rsidRPr="00C31003">
        <w:rPr>
          <w:rFonts w:asciiTheme="majorHAnsi" w:hAnsiTheme="majorHAnsi" w:cstheme="majorHAnsi"/>
          <w:color w:val="000000" w:themeColor="text1"/>
        </w:rPr>
        <w:t xml:space="preserve"> employees and students should observe the following guidelines:</w:t>
      </w:r>
    </w:p>
    <w:p w14:paraId="7C0DD7AC"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Safely stop your work </w:t>
      </w:r>
    </w:p>
    <w:p w14:paraId="3A17CD88"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proofErr w:type="gramStart"/>
      <w:r w:rsidRPr="00C31003">
        <w:rPr>
          <w:rFonts w:asciiTheme="majorHAnsi" w:hAnsiTheme="majorHAnsi" w:cstheme="majorHAnsi"/>
          <w:color w:val="000000" w:themeColor="text1"/>
        </w:rPr>
        <w:t>In order to</w:t>
      </w:r>
      <w:proofErr w:type="gramEnd"/>
      <w:r w:rsidRPr="00C31003">
        <w:rPr>
          <w:rFonts w:asciiTheme="majorHAnsi" w:hAnsiTheme="majorHAnsi" w:cstheme="majorHAnsi"/>
          <w:color w:val="000000" w:themeColor="text1"/>
        </w:rPr>
        <w:t xml:space="preserve"> facilitate the identification of unusual objects, gather personal belongings if it is safe to do so – take prescription medications out with you if at all possible </w:t>
      </w:r>
    </w:p>
    <w:p w14:paraId="3E34B18C"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safe, close classroom doors, office door, and window, but do not lock them </w:t>
      </w:r>
    </w:p>
    <w:p w14:paraId="068C2B38" w14:textId="7A34850E"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Use the nearest exit</w:t>
      </w:r>
    </w:p>
    <w:p w14:paraId="4A62B146"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 xml:space="preserve">Proceed to the designated Emergency Assembly Area and report to your roll taker – </w:t>
      </w:r>
      <w:r w:rsidRPr="00C31003">
        <w:rPr>
          <w:rFonts w:asciiTheme="majorHAnsi" w:hAnsiTheme="majorHAnsi" w:cstheme="majorHAnsi"/>
          <w:b/>
          <w:color w:val="000000" w:themeColor="text1"/>
        </w:rPr>
        <w:t>DO NOT LEAVE THE ASSEMBLY AREA UNTIL TOLD TO DO SO</w:t>
      </w:r>
      <w:r w:rsidRPr="00C31003">
        <w:rPr>
          <w:rFonts w:asciiTheme="majorHAnsi" w:hAnsiTheme="majorHAnsi" w:cstheme="majorHAnsi"/>
          <w:color w:val="000000" w:themeColor="text1"/>
        </w:rPr>
        <w:t xml:space="preserve"> </w:t>
      </w:r>
    </w:p>
    <w:p w14:paraId="4737B188"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Wait for any instructions from President or designee or emergency responders </w:t>
      </w:r>
    </w:p>
    <w:p w14:paraId="3EA285D9"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 not re-enter the building or work area until you have been instructed to do so </w:t>
      </w:r>
    </w:p>
    <w:p w14:paraId="7BF5AEB2" w14:textId="77777777" w:rsidR="001803DF" w:rsidRPr="002E71F5" w:rsidRDefault="001803DF">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an evacuation is ordered, College employees assisting with the evacuation plan should </w:t>
      </w:r>
      <w:r w:rsidR="0014002F">
        <w:rPr>
          <w:rFonts w:asciiTheme="majorHAnsi" w:hAnsiTheme="majorHAnsi" w:cstheme="majorHAnsi"/>
          <w:color w:val="000000" w:themeColor="text1"/>
        </w:rPr>
        <w:t>g</w:t>
      </w:r>
      <w:r w:rsidRPr="002E71F5">
        <w:rPr>
          <w:rFonts w:asciiTheme="majorHAnsi" w:hAnsiTheme="majorHAnsi" w:cstheme="majorHAnsi"/>
          <w:color w:val="000000" w:themeColor="text1"/>
        </w:rPr>
        <w:t xml:space="preserve">ive verbal instructions to advise about safest route </w:t>
      </w:r>
    </w:p>
    <w:p w14:paraId="1B3BCCD7"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someone is visually impaired, ask them if they would like assistance to exit the building/area</w:t>
      </w:r>
    </w:p>
    <w:p w14:paraId="602E166A" w14:textId="77777777" w:rsidR="00917A8F" w:rsidRPr="00C31003" w:rsidRDefault="00917A8F" w:rsidP="00526B35">
      <w:pPr>
        <w:spacing w:before="120" w:after="120"/>
        <w:rPr>
          <w:rFonts w:asciiTheme="majorHAnsi" w:hAnsiTheme="majorHAnsi" w:cstheme="majorHAnsi"/>
          <w:color w:val="000000" w:themeColor="text1"/>
        </w:rPr>
      </w:pPr>
    </w:p>
    <w:p w14:paraId="631ED731" w14:textId="77777777" w:rsidR="001803DF" w:rsidRPr="00C31003" w:rsidRDefault="001803DF"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What to do if a bomb explodes within a </w:t>
      </w:r>
      <w:r w:rsidR="00680DF7" w:rsidRPr="00C31003">
        <w:rPr>
          <w:rFonts w:asciiTheme="majorHAnsi" w:hAnsiTheme="majorHAnsi" w:cstheme="majorHAnsi"/>
          <w:b/>
          <w:color w:val="000000" w:themeColor="text1"/>
        </w:rPr>
        <w:t>b</w:t>
      </w:r>
      <w:r w:rsidRPr="00C31003">
        <w:rPr>
          <w:rFonts w:asciiTheme="majorHAnsi" w:hAnsiTheme="majorHAnsi" w:cstheme="majorHAnsi"/>
          <w:b/>
          <w:color w:val="000000" w:themeColor="text1"/>
        </w:rPr>
        <w:t>uilding</w:t>
      </w:r>
    </w:p>
    <w:p w14:paraId="31326837"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Call </w:t>
      </w:r>
      <w:proofErr w:type="gramStart"/>
      <w:r w:rsidRPr="00C31003">
        <w:rPr>
          <w:rFonts w:asciiTheme="majorHAnsi" w:hAnsiTheme="majorHAnsi" w:cstheme="majorHAnsi"/>
          <w:color w:val="000000" w:themeColor="text1"/>
        </w:rPr>
        <w:t>911;</w:t>
      </w:r>
      <w:proofErr w:type="gramEnd"/>
      <w:r w:rsidRPr="00C31003">
        <w:rPr>
          <w:rFonts w:asciiTheme="majorHAnsi" w:hAnsiTheme="majorHAnsi" w:cstheme="majorHAnsi"/>
          <w:color w:val="000000" w:themeColor="text1"/>
        </w:rPr>
        <w:t xml:space="preserve"> </w:t>
      </w:r>
    </w:p>
    <w:p w14:paraId="75D4D1A8" w14:textId="42C32982"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t>
      </w:r>
      <w:r w:rsidR="000E35D1">
        <w:rPr>
          <w:rFonts w:asciiTheme="majorHAnsi" w:hAnsiTheme="majorHAnsi" w:cstheme="majorHAnsi"/>
          <w:color w:val="000000" w:themeColor="text1"/>
        </w:rPr>
        <w:t xml:space="preserve">at </w:t>
      </w:r>
      <w:r w:rsidR="0080182C">
        <w:rPr>
          <w:rFonts w:asciiTheme="majorHAnsi" w:hAnsiTheme="majorHAnsi" w:cstheme="majorHAnsi"/>
          <w:color w:val="000000" w:themeColor="text1"/>
        </w:rPr>
        <w:t>509-682-6911</w:t>
      </w:r>
      <w:r w:rsidR="00BC7A4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or 6911 from a campus phone</w:t>
      </w:r>
    </w:p>
    <w:p w14:paraId="007C0568"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Notify Administration.</w:t>
      </w:r>
    </w:p>
    <w:p w14:paraId="30E8257F"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Observe area to identify safe entry points (be aware of the potential for structural collapse</w:t>
      </w:r>
      <w:proofErr w:type="gramStart"/>
      <w:r w:rsidRPr="00C31003">
        <w:rPr>
          <w:rFonts w:asciiTheme="majorHAnsi" w:hAnsiTheme="majorHAnsi" w:cstheme="majorHAnsi"/>
          <w:color w:val="000000" w:themeColor="text1"/>
        </w:rPr>
        <w:t>);</w:t>
      </w:r>
      <w:proofErr w:type="gramEnd"/>
    </w:p>
    <w:p w14:paraId="54F35440" w14:textId="541C460E"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you are qualified, render first aid</w:t>
      </w:r>
    </w:p>
    <w:p w14:paraId="15F3FBCC"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Evacuate the campus.</w:t>
      </w:r>
    </w:p>
    <w:p w14:paraId="4C0F897D" w14:textId="77777777" w:rsidR="00A323B3" w:rsidRPr="00C31003" w:rsidRDefault="00A323B3" w:rsidP="00A323B3">
      <w:pPr>
        <w:spacing w:before="120" w:after="120"/>
        <w:rPr>
          <w:rFonts w:asciiTheme="majorHAnsi" w:hAnsiTheme="majorHAnsi" w:cstheme="majorHAnsi"/>
          <w:color w:val="000000" w:themeColor="text1"/>
        </w:rPr>
      </w:pPr>
    </w:p>
    <w:p w14:paraId="0B1A6C16" w14:textId="77777777" w:rsidR="00A323B3" w:rsidRPr="00C31003" w:rsidRDefault="00A323B3" w:rsidP="00A323B3">
      <w:pPr>
        <w:spacing w:before="120" w:after="120"/>
        <w:rPr>
          <w:rFonts w:asciiTheme="majorHAnsi" w:hAnsiTheme="majorHAnsi" w:cstheme="majorHAnsi"/>
          <w:color w:val="000000" w:themeColor="text1"/>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06"/>
        <w:gridCol w:w="4776"/>
      </w:tblGrid>
      <w:tr w:rsidR="00540B5A" w:rsidRPr="00C31003" w14:paraId="17E58F1C" w14:textId="77777777" w:rsidTr="00F45A73">
        <w:tc>
          <w:tcPr>
            <w:tcW w:w="4675" w:type="dxa"/>
          </w:tcPr>
          <w:p w14:paraId="0FB13C25" w14:textId="77777777" w:rsidR="00A323B3" w:rsidRPr="00C31003" w:rsidRDefault="00A323B3" w:rsidP="00A323B3">
            <w:pPr>
              <w:spacing w:before="120" w:after="120"/>
              <w:rPr>
                <w:rFonts w:asciiTheme="majorHAnsi" w:hAnsiTheme="majorHAnsi" w:cstheme="majorHAnsi"/>
                <w:color w:val="000000" w:themeColor="text1"/>
              </w:rPr>
            </w:pPr>
            <w:bookmarkStart w:id="92" w:name="_Toc332283681"/>
            <w:r w:rsidRPr="00C31003">
              <w:rPr>
                <w:rFonts w:asciiTheme="majorHAnsi" w:hAnsiTheme="majorHAnsi" w:cstheme="majorHAnsi"/>
                <w:noProof/>
                <w:color w:val="000000" w:themeColor="text1"/>
              </w:rPr>
              <w:drawing>
                <wp:inline distT="0" distB="0" distL="0" distR="0" wp14:anchorId="247FF023" wp14:editId="5B2C3D63">
                  <wp:extent cx="2446020" cy="1659380"/>
                  <wp:effectExtent l="152400" t="152400" r="316230" b="34099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1" cstate="print">
                            <a:grayscl/>
                            <a:extLst>
                              <a:ext uri="{28A0092B-C50C-407E-A947-70E740481C1C}">
                                <a14:useLocalDpi xmlns:a14="http://schemas.microsoft.com/office/drawing/2010/main" val="0"/>
                              </a:ext>
                            </a:extLst>
                          </a:blip>
                          <a:srcRect/>
                          <a:stretch>
                            <a:fillRect/>
                          </a:stretch>
                        </pic:blipFill>
                        <pic:spPr bwMode="auto">
                          <a:xfrm>
                            <a:off x="0" y="0"/>
                            <a:ext cx="2454520" cy="1665146"/>
                          </a:xfrm>
                          <a:prstGeom prst="rect">
                            <a:avLst/>
                          </a:prstGeom>
                          <a:ln>
                            <a:noFill/>
                          </a:ln>
                          <a:effectLst>
                            <a:outerShdw blurRad="292100" dist="139700" dir="2700000" algn="tl" rotWithShape="0">
                              <a:srgbClr val="333333">
                                <a:alpha val="65000"/>
                              </a:srgbClr>
                            </a:outerShdw>
                          </a:effectLst>
                        </pic:spPr>
                      </pic:pic>
                    </a:graphicData>
                  </a:graphic>
                </wp:inline>
              </w:drawing>
            </w:r>
            <w:bookmarkEnd w:id="92"/>
          </w:p>
        </w:tc>
        <w:tc>
          <w:tcPr>
            <w:tcW w:w="4675" w:type="dxa"/>
          </w:tcPr>
          <w:p w14:paraId="1D5D1B1B" w14:textId="77777777" w:rsidR="00A323B3" w:rsidRPr="00C31003" w:rsidRDefault="00A323B3" w:rsidP="00A323B3">
            <w:pPr>
              <w:spacing w:before="120" w:after="120"/>
              <w:rPr>
                <w:rFonts w:asciiTheme="majorHAnsi" w:hAnsiTheme="majorHAnsi" w:cstheme="majorHAnsi"/>
                <w:color w:val="000000" w:themeColor="text1"/>
              </w:rPr>
            </w:pPr>
            <w:r w:rsidRPr="00C31003">
              <w:rPr>
                <w:rFonts w:asciiTheme="majorHAnsi" w:hAnsiTheme="majorHAnsi" w:cstheme="majorHAnsi"/>
                <w:noProof/>
                <w:color w:val="000000" w:themeColor="text1"/>
              </w:rPr>
              <w:drawing>
                <wp:inline distT="0" distB="0" distL="0" distR="0" wp14:anchorId="4B3BF487" wp14:editId="5620B8A8">
                  <wp:extent cx="2395492" cy="1627658"/>
                  <wp:effectExtent l="152400" t="152400" r="347980" b="33464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2" cstate="print">
                            <a:grayscl/>
                            <a:extLst>
                              <a:ext uri="{28A0092B-C50C-407E-A947-70E740481C1C}">
                                <a14:useLocalDpi xmlns:a14="http://schemas.microsoft.com/office/drawing/2010/main" val="0"/>
                              </a:ext>
                            </a:extLst>
                          </a:blip>
                          <a:srcRect/>
                          <a:stretch>
                            <a:fillRect/>
                          </a:stretch>
                        </pic:blipFill>
                        <pic:spPr bwMode="auto">
                          <a:xfrm>
                            <a:off x="0" y="0"/>
                            <a:ext cx="2401303" cy="1631606"/>
                          </a:xfrm>
                          <a:prstGeom prst="rect">
                            <a:avLst/>
                          </a:prstGeom>
                          <a:ln>
                            <a:noFill/>
                          </a:ln>
                          <a:effectLst>
                            <a:outerShdw blurRad="292100" dist="139700" dir="2700000" algn="tl" rotWithShape="0">
                              <a:srgbClr val="333333">
                                <a:alpha val="65000"/>
                              </a:srgbClr>
                            </a:outerShdw>
                          </a:effectLst>
                        </pic:spPr>
                      </pic:pic>
                    </a:graphicData>
                  </a:graphic>
                </wp:inline>
              </w:drawing>
            </w:r>
          </w:p>
        </w:tc>
      </w:tr>
    </w:tbl>
    <w:p w14:paraId="5CAFF6C4" w14:textId="77777777" w:rsidR="00A323B3" w:rsidRPr="00C31003" w:rsidRDefault="00A323B3" w:rsidP="00A323B3">
      <w:pPr>
        <w:spacing w:before="120" w:after="120"/>
        <w:rPr>
          <w:rFonts w:asciiTheme="majorHAnsi" w:hAnsiTheme="majorHAnsi" w:cstheme="majorHAnsi"/>
          <w:color w:val="000000" w:themeColor="text1"/>
        </w:rPr>
      </w:pPr>
    </w:p>
    <w:p w14:paraId="659AB5FC" w14:textId="77777777" w:rsidR="009D1759" w:rsidRPr="00C31003" w:rsidRDefault="009D1759" w:rsidP="00526B35">
      <w:pPr>
        <w:spacing w:before="120" w:after="120"/>
        <w:jc w:val="center"/>
        <w:rPr>
          <w:rFonts w:asciiTheme="majorHAnsi" w:hAnsiTheme="majorHAnsi" w:cstheme="majorHAnsi"/>
          <w:color w:val="000000" w:themeColor="text1"/>
        </w:rPr>
      </w:pPr>
    </w:p>
    <w:p w14:paraId="7B447D41" w14:textId="77777777" w:rsidR="006451E3" w:rsidRPr="00C31003" w:rsidRDefault="006451E3" w:rsidP="00526B35">
      <w:pPr>
        <w:spacing w:before="120" w:after="120"/>
        <w:jc w:val="center"/>
        <w:rPr>
          <w:rFonts w:asciiTheme="majorHAnsi" w:hAnsiTheme="majorHAnsi" w:cstheme="majorHAnsi"/>
          <w:color w:val="000000" w:themeColor="text1"/>
        </w:rPr>
      </w:pPr>
    </w:p>
    <w:p w14:paraId="0D86185C" w14:textId="77777777" w:rsidR="00A323B3" w:rsidRPr="00C31003" w:rsidRDefault="00A323B3">
      <w:pPr>
        <w:spacing w:line="300" w:lineRule="auto"/>
        <w:rPr>
          <w:rFonts w:asciiTheme="majorHAnsi" w:eastAsiaTheme="majorEastAsia" w:hAnsiTheme="majorHAnsi" w:cstheme="majorHAnsi"/>
          <w:smallCaps/>
          <w:color w:val="000000" w:themeColor="text1"/>
          <w:sz w:val="36"/>
          <w:szCs w:val="40"/>
        </w:rPr>
      </w:pPr>
      <w:bookmarkStart w:id="93" w:name="_Toc332283683"/>
      <w:bookmarkStart w:id="94" w:name="_Toc391996243"/>
      <w:bookmarkStart w:id="95" w:name="_Toc393273240"/>
      <w:bookmarkStart w:id="96" w:name="_Toc393274182"/>
      <w:r w:rsidRPr="00C31003">
        <w:rPr>
          <w:rFonts w:asciiTheme="majorHAnsi" w:hAnsiTheme="majorHAnsi" w:cstheme="majorHAnsi"/>
          <w:color w:val="000000" w:themeColor="text1"/>
        </w:rPr>
        <w:br w:type="page"/>
      </w:r>
    </w:p>
    <w:p w14:paraId="6C612AB4"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97" w:name="_Toc393285372"/>
      <w:bookmarkStart w:id="98" w:name="_Toc514685140"/>
      <w:r w:rsidRPr="00C31003">
        <w:rPr>
          <w:rFonts w:asciiTheme="majorHAnsi" w:hAnsiTheme="majorHAnsi" w:cstheme="majorHAnsi"/>
          <w:color w:val="000000" w:themeColor="text1"/>
        </w:rPr>
        <w:lastRenderedPageBreak/>
        <w:t>APPENDIX</w:t>
      </w:r>
      <w:r w:rsidR="00CB084D" w:rsidRPr="00C31003">
        <w:rPr>
          <w:rFonts w:asciiTheme="majorHAnsi" w:hAnsiTheme="majorHAnsi" w:cstheme="majorHAnsi"/>
          <w:color w:val="000000" w:themeColor="text1"/>
        </w:rPr>
        <w:t xml:space="preserve"> </w:t>
      </w:r>
      <w:r w:rsidR="007C4115" w:rsidRPr="00C31003">
        <w:rPr>
          <w:rFonts w:asciiTheme="majorHAnsi" w:hAnsiTheme="majorHAnsi" w:cstheme="majorHAnsi"/>
          <w:color w:val="000000" w:themeColor="text1"/>
        </w:rPr>
        <w:t>E</w:t>
      </w:r>
      <w:r w:rsidR="00940B34" w:rsidRPr="00C31003">
        <w:rPr>
          <w:rFonts w:asciiTheme="majorHAnsi" w:hAnsiTheme="majorHAnsi" w:cstheme="majorHAnsi"/>
          <w:color w:val="000000" w:themeColor="text1"/>
        </w:rPr>
        <w:t>:</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CYBER THREAT</w:t>
      </w:r>
      <w:bookmarkEnd w:id="93"/>
      <w:bookmarkEnd w:id="94"/>
      <w:bookmarkEnd w:id="95"/>
      <w:bookmarkEnd w:id="96"/>
      <w:bookmarkEnd w:id="97"/>
      <w:bookmarkEnd w:id="98"/>
    </w:p>
    <w:p w14:paraId="66B03ED0" w14:textId="77777777" w:rsidR="0005494A" w:rsidRDefault="00CA45E5" w:rsidP="00BC7A43">
      <w:pPr>
        <w:spacing w:before="120" w:after="120"/>
        <w:jc w:val="center"/>
        <w:rPr>
          <w:rFonts w:asciiTheme="majorHAnsi" w:hAnsiTheme="majorHAnsi" w:cstheme="majorHAnsi"/>
          <w:b/>
          <w:color w:val="000000" w:themeColor="text1"/>
          <w:sz w:val="36"/>
          <w:szCs w:val="36"/>
        </w:rPr>
      </w:pPr>
      <w:r>
        <w:rPr>
          <w:rFonts w:asciiTheme="majorHAnsi" w:hAnsiTheme="majorHAnsi" w:cstheme="majorHAnsi"/>
          <w:b/>
          <w:color w:val="000000" w:themeColor="text1"/>
          <w:sz w:val="36"/>
          <w:szCs w:val="36"/>
        </w:rPr>
        <w:t>CALL 911</w:t>
      </w:r>
    </w:p>
    <w:p w14:paraId="1266A27C" w14:textId="77777777" w:rsidR="00CA45E5" w:rsidRDefault="00CA45E5" w:rsidP="00BC7A43">
      <w:pPr>
        <w:spacing w:before="120" w:after="120"/>
        <w:jc w:val="center"/>
        <w:rPr>
          <w:rFonts w:asciiTheme="majorHAnsi" w:hAnsiTheme="majorHAnsi" w:cstheme="majorHAnsi"/>
          <w:b/>
          <w:color w:val="000000" w:themeColor="text1"/>
          <w:sz w:val="36"/>
          <w:szCs w:val="36"/>
        </w:rPr>
      </w:pPr>
      <w:r>
        <w:rPr>
          <w:rFonts w:asciiTheme="majorHAnsi" w:hAnsiTheme="majorHAnsi" w:cstheme="majorHAnsi"/>
          <w:b/>
          <w:color w:val="000000" w:themeColor="text1"/>
          <w:sz w:val="36"/>
          <w:szCs w:val="36"/>
        </w:rPr>
        <w:t>Notify SSEM and IT</w:t>
      </w:r>
    </w:p>
    <w:p w14:paraId="06741843" w14:textId="77777777" w:rsidR="00D40B77" w:rsidRPr="00CA45E5" w:rsidRDefault="00D40B77" w:rsidP="00BC7A43">
      <w:pPr>
        <w:spacing w:before="120" w:after="120"/>
        <w:jc w:val="center"/>
        <w:rPr>
          <w:rFonts w:asciiTheme="majorHAnsi" w:hAnsiTheme="majorHAnsi" w:cstheme="majorHAnsi"/>
          <w:b/>
          <w:color w:val="000000" w:themeColor="text1"/>
          <w:sz w:val="36"/>
          <w:szCs w:val="36"/>
        </w:rPr>
      </w:pPr>
    </w:p>
    <w:p w14:paraId="2ED37212"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According to the U.S. Department of Homeland Security, a </w:t>
      </w:r>
      <w:r w:rsidR="00BD52BE" w:rsidRPr="00C31003">
        <w:rPr>
          <w:rFonts w:asciiTheme="majorHAnsi" w:hAnsiTheme="majorHAnsi" w:cstheme="majorHAnsi"/>
          <w:color w:val="000000" w:themeColor="text1"/>
        </w:rPr>
        <w:t>cyber-threat</w:t>
      </w:r>
      <w:r w:rsidRPr="00C31003">
        <w:rPr>
          <w:rFonts w:asciiTheme="majorHAnsi" w:hAnsiTheme="majorHAnsi" w:cstheme="majorHAnsi"/>
          <w:color w:val="000000" w:themeColor="text1"/>
        </w:rPr>
        <w:t xml:space="preserve"> refers to persons who attempt unauthorized access to a control system device using a data communications pathway. These threats can be from internal or external persons.</w:t>
      </w:r>
    </w:p>
    <w:p w14:paraId="00CBEB11"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a </w:t>
      </w:r>
      <w:r w:rsidR="00BD52BE" w:rsidRPr="00C31003">
        <w:rPr>
          <w:rFonts w:asciiTheme="majorHAnsi" w:hAnsiTheme="majorHAnsi" w:cstheme="majorHAnsi"/>
          <w:color w:val="000000" w:themeColor="text1"/>
        </w:rPr>
        <w:t>cyber-threat</w:t>
      </w:r>
      <w:r w:rsidR="00AB31A7" w:rsidRPr="00C31003">
        <w:rPr>
          <w:rFonts w:asciiTheme="majorHAnsi" w:hAnsiTheme="majorHAnsi" w:cstheme="majorHAnsi"/>
          <w:color w:val="000000" w:themeColor="text1"/>
        </w:rPr>
        <w:t xml:space="preserve"> is suspected, contact </w:t>
      </w:r>
      <w:r w:rsidR="00372865">
        <w:rPr>
          <w:rFonts w:asciiTheme="majorHAnsi" w:hAnsiTheme="majorHAnsi" w:cstheme="majorHAnsi"/>
          <w:color w:val="000000" w:themeColor="text1"/>
        </w:rPr>
        <w:t>IT</w:t>
      </w:r>
      <w:r w:rsidR="0080182C">
        <w:rPr>
          <w:rFonts w:asciiTheme="majorHAnsi" w:hAnsiTheme="majorHAnsi" w:cstheme="majorHAnsi"/>
          <w:color w:val="000000" w:themeColor="text1"/>
        </w:rPr>
        <w:t xml:space="preserve"> at extension 6550</w:t>
      </w:r>
      <w:r w:rsidR="00AB31A7"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immediately.</w:t>
      </w:r>
    </w:p>
    <w:p w14:paraId="2A05AC71" w14:textId="77777777" w:rsidR="00DB6E88" w:rsidRPr="00C31003" w:rsidRDefault="00DB6E88" w:rsidP="00526B35">
      <w:pPr>
        <w:spacing w:before="120" w:after="120"/>
        <w:rPr>
          <w:rFonts w:asciiTheme="majorHAnsi" w:hAnsiTheme="majorHAnsi" w:cstheme="majorHAnsi"/>
          <w:color w:val="000000" w:themeColor="text1"/>
        </w:rPr>
      </w:pPr>
    </w:p>
    <w:p w14:paraId="36B5268C" w14:textId="77777777" w:rsidR="006451E3" w:rsidRPr="00CA0C46" w:rsidRDefault="000E51CE" w:rsidP="00CA0C46">
      <w:pPr>
        <w:pStyle w:val="Heading1"/>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br w:type="page"/>
      </w:r>
      <w:bookmarkStart w:id="99" w:name="_Toc332283686"/>
      <w:bookmarkStart w:id="100" w:name="_Toc391996244"/>
      <w:bookmarkStart w:id="101" w:name="_Toc393273241"/>
      <w:bookmarkStart w:id="102" w:name="_Toc393274183"/>
      <w:bookmarkStart w:id="103" w:name="_Toc393285373"/>
      <w:bookmarkStart w:id="104" w:name="_Toc514685141"/>
      <w:r w:rsidR="00480EBC" w:rsidRPr="00CA0C46">
        <w:rPr>
          <w:rFonts w:asciiTheme="majorHAnsi" w:hAnsiTheme="majorHAnsi" w:cstheme="majorHAnsi"/>
          <w:color w:val="000000" w:themeColor="text1"/>
        </w:rPr>
        <w:lastRenderedPageBreak/>
        <w:t>APPENDIX</w:t>
      </w:r>
      <w:r w:rsidR="00CB084D" w:rsidRPr="00CA0C46">
        <w:rPr>
          <w:rFonts w:asciiTheme="majorHAnsi" w:hAnsiTheme="majorHAnsi" w:cstheme="majorHAnsi"/>
          <w:color w:val="000000" w:themeColor="text1"/>
        </w:rPr>
        <w:t xml:space="preserve"> </w:t>
      </w:r>
      <w:r w:rsidR="007C4115" w:rsidRPr="00CA0C46">
        <w:rPr>
          <w:rFonts w:asciiTheme="majorHAnsi" w:hAnsiTheme="majorHAnsi" w:cstheme="majorHAnsi"/>
          <w:color w:val="000000" w:themeColor="text1"/>
        </w:rPr>
        <w:t>F</w:t>
      </w:r>
      <w:r w:rsidR="00940B34" w:rsidRPr="00CA0C46">
        <w:rPr>
          <w:rFonts w:asciiTheme="majorHAnsi" w:hAnsiTheme="majorHAnsi" w:cstheme="majorHAnsi"/>
          <w:color w:val="000000" w:themeColor="text1"/>
        </w:rPr>
        <w:t>:</w:t>
      </w:r>
      <w:r w:rsidR="00CB084D" w:rsidRPr="00CA0C46">
        <w:rPr>
          <w:rFonts w:asciiTheme="majorHAnsi" w:hAnsiTheme="majorHAnsi" w:cstheme="majorHAnsi"/>
          <w:color w:val="000000" w:themeColor="text1"/>
        </w:rPr>
        <w:t xml:space="preserve"> </w:t>
      </w:r>
      <w:r w:rsidR="006451E3" w:rsidRPr="00CA0C46">
        <w:rPr>
          <w:rFonts w:asciiTheme="majorHAnsi" w:hAnsiTheme="majorHAnsi" w:cstheme="majorHAnsi"/>
          <w:color w:val="000000" w:themeColor="text1"/>
        </w:rPr>
        <w:t>THREATENING BEHAVIOR</w:t>
      </w:r>
      <w:bookmarkEnd w:id="99"/>
      <w:bookmarkEnd w:id="100"/>
      <w:bookmarkEnd w:id="101"/>
      <w:bookmarkEnd w:id="102"/>
      <w:bookmarkEnd w:id="103"/>
      <w:bookmarkEnd w:id="104"/>
    </w:p>
    <w:p w14:paraId="5E949060" w14:textId="77777777" w:rsidR="0005201D" w:rsidRPr="007A09B1" w:rsidRDefault="00CA45E5"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0473AE5C" w14:textId="77777777" w:rsidR="00CA45E5" w:rsidRPr="007A09B1" w:rsidRDefault="00CA45E5" w:rsidP="00A323B3">
      <w:pPr>
        <w:spacing w:before="120" w:after="120"/>
        <w:jc w:val="center"/>
        <w:rPr>
          <w:rFonts w:asciiTheme="majorHAnsi" w:hAnsiTheme="majorHAnsi" w:cstheme="majorHAnsi"/>
          <w:b/>
          <w:i/>
          <w:color w:val="000000" w:themeColor="text1"/>
          <w:sz w:val="18"/>
        </w:rPr>
      </w:pPr>
      <w:r w:rsidRPr="007A09B1">
        <w:rPr>
          <w:rFonts w:asciiTheme="majorHAnsi" w:hAnsiTheme="majorHAnsi" w:cstheme="majorHAnsi"/>
          <w:b/>
          <w:color w:val="000000" w:themeColor="text1"/>
          <w:sz w:val="36"/>
        </w:rPr>
        <w:t>Notify SSEM and BIT</w:t>
      </w:r>
    </w:p>
    <w:p w14:paraId="64F4C015" w14:textId="77777777" w:rsidR="0005494A" w:rsidRPr="00C31003" w:rsidRDefault="0005494A" w:rsidP="00526B35">
      <w:pPr>
        <w:spacing w:before="120" w:after="120"/>
        <w:rPr>
          <w:rFonts w:asciiTheme="majorHAnsi" w:hAnsiTheme="majorHAnsi" w:cstheme="majorHAnsi"/>
          <w:b/>
          <w:color w:val="000000" w:themeColor="text1"/>
        </w:rPr>
      </w:pPr>
    </w:p>
    <w:p w14:paraId="1C79DC78"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Immediate Steps</w:t>
      </w:r>
    </w:p>
    <w:p w14:paraId="0A0B9E38" w14:textId="77777777" w:rsidR="006451E3" w:rsidRPr="00C31003" w:rsidRDefault="006451E3" w:rsidP="00526B35">
      <w:pPr>
        <w:spacing w:before="120" w:after="120"/>
        <w:rPr>
          <w:rFonts w:asciiTheme="majorHAnsi" w:hAnsiTheme="majorHAnsi" w:cstheme="majorHAnsi"/>
          <w:color w:val="000000" w:themeColor="text1"/>
        </w:rPr>
      </w:pPr>
      <w:proofErr w:type="gramStart"/>
      <w:r w:rsidRPr="00C31003">
        <w:rPr>
          <w:rFonts w:asciiTheme="majorHAnsi" w:hAnsiTheme="majorHAnsi" w:cstheme="majorHAnsi"/>
          <w:color w:val="000000" w:themeColor="text1"/>
        </w:rPr>
        <w:t>In the event that</w:t>
      </w:r>
      <w:proofErr w:type="gramEnd"/>
      <w:r w:rsidRPr="00C31003">
        <w:rPr>
          <w:rFonts w:asciiTheme="majorHAnsi" w:hAnsiTheme="majorHAnsi" w:cstheme="majorHAnsi"/>
          <w:color w:val="000000" w:themeColor="text1"/>
        </w:rPr>
        <w:t xml:space="preserve"> a staff member has reason to believe a person may represent a potential threat to others, the actions listed below are to be taken. These steps apply only to situations in which the student</w:t>
      </w:r>
      <w:r w:rsidR="00A216A2">
        <w:rPr>
          <w:rFonts w:asciiTheme="majorHAnsi" w:hAnsiTheme="majorHAnsi" w:cstheme="majorHAnsi"/>
          <w:color w:val="000000" w:themeColor="text1"/>
        </w:rPr>
        <w:t>/visitor or when any person on campus</w:t>
      </w:r>
      <w:r w:rsidRPr="00C31003">
        <w:rPr>
          <w:rFonts w:asciiTheme="majorHAnsi" w:hAnsiTheme="majorHAnsi" w:cstheme="majorHAnsi"/>
          <w:color w:val="000000" w:themeColor="text1"/>
        </w:rPr>
        <w:t xml:space="preserve"> is presenting no immediate threat.</w:t>
      </w:r>
    </w:p>
    <w:p w14:paraId="7AC18DC7" w14:textId="77777777" w:rsidR="006451E3" w:rsidRPr="00C31003" w:rsidRDefault="006451E3" w:rsidP="00A323B3">
      <w:pPr>
        <w:pStyle w:val="ListParagraph"/>
        <w:numPr>
          <w:ilvl w:val="0"/>
          <w:numId w:val="1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Take all comments about doing harm to others seriously, especially if details about how the acts are to be carried out are shared.</w:t>
      </w:r>
    </w:p>
    <w:p w14:paraId="6E68F769" w14:textId="52B91C73" w:rsidR="00AA652B" w:rsidRPr="00C31003" w:rsidRDefault="006451E3" w:rsidP="00A323B3">
      <w:pPr>
        <w:pStyle w:val="ListParagraph"/>
        <w:numPr>
          <w:ilvl w:val="0"/>
          <w:numId w:val="1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Immediately report concerns to </w:t>
      </w:r>
      <w:r w:rsidR="00380400">
        <w:rPr>
          <w:rFonts w:asciiTheme="majorHAnsi" w:hAnsiTheme="majorHAnsi" w:cstheme="majorHAnsi"/>
          <w:color w:val="000000" w:themeColor="text1"/>
        </w:rPr>
        <w:t>Campus Security</w:t>
      </w:r>
      <w:r w:rsidR="00AA652B" w:rsidRPr="00C31003">
        <w:rPr>
          <w:rFonts w:asciiTheme="majorHAnsi" w:hAnsiTheme="majorHAnsi" w:cstheme="majorHAnsi"/>
          <w:color w:val="000000" w:themeColor="text1"/>
        </w:rPr>
        <w:t xml:space="preserve"> </w:t>
      </w:r>
      <w:r w:rsidR="004266ED">
        <w:rPr>
          <w:rFonts w:asciiTheme="majorHAnsi" w:hAnsiTheme="majorHAnsi" w:cstheme="majorHAnsi"/>
          <w:color w:val="000000" w:themeColor="text1"/>
        </w:rPr>
        <w:t xml:space="preserve">at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phone</w:t>
      </w:r>
      <w:r w:rsidR="00A216A2">
        <w:rPr>
          <w:rFonts w:asciiTheme="majorHAnsi" w:hAnsiTheme="majorHAnsi" w:cstheme="majorHAnsi"/>
          <w:color w:val="000000" w:themeColor="text1"/>
        </w:rPr>
        <w:t xml:space="preserve"> or 911 if you perceive an immediate threat</w:t>
      </w:r>
      <w:r w:rsidR="00D34BF0">
        <w:rPr>
          <w:rFonts w:asciiTheme="majorHAnsi" w:hAnsiTheme="majorHAnsi" w:cstheme="majorHAnsi"/>
          <w:color w:val="000000" w:themeColor="text1"/>
        </w:rPr>
        <w:t xml:space="preserve">. </w:t>
      </w:r>
    </w:p>
    <w:p w14:paraId="4BE87B8B" w14:textId="77777777" w:rsidR="006451E3" w:rsidRPr="00C31003" w:rsidRDefault="00AA652B" w:rsidP="00A323B3">
      <w:pPr>
        <w:pStyle w:val="ListParagraph"/>
        <w:numPr>
          <w:ilvl w:val="0"/>
          <w:numId w:val="1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7C319F" w:rsidRPr="00C31003">
        <w:rPr>
          <w:rFonts w:asciiTheme="majorHAnsi" w:hAnsiTheme="majorHAnsi" w:cstheme="majorHAnsi"/>
          <w:color w:val="000000" w:themeColor="text1"/>
        </w:rPr>
        <w:t>Administration</w:t>
      </w:r>
      <w:r w:rsidR="006451E3" w:rsidRPr="00C31003">
        <w:rPr>
          <w:rFonts w:asciiTheme="majorHAnsi" w:hAnsiTheme="majorHAnsi" w:cstheme="majorHAnsi"/>
          <w:color w:val="000000" w:themeColor="text1"/>
        </w:rPr>
        <w:t>.</w:t>
      </w:r>
    </w:p>
    <w:p w14:paraId="30D85BD6" w14:textId="77777777" w:rsidR="006451E3" w:rsidRPr="00C31003" w:rsidRDefault="006451E3" w:rsidP="00A323B3">
      <w:pPr>
        <w:pStyle w:val="ListParagraph"/>
        <w:numPr>
          <w:ilvl w:val="0"/>
          <w:numId w:val="1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Under no circumstances should an untrained person attempt to assess the severity of the risk; all assessment of threats, attempts, or other risk factors must be left to the appropriate professionals. NOTE: It is important to avoid </w:t>
      </w:r>
      <w:proofErr w:type="gramStart"/>
      <w:r w:rsidRPr="00C31003">
        <w:rPr>
          <w:rFonts w:asciiTheme="majorHAnsi" w:hAnsiTheme="majorHAnsi" w:cstheme="majorHAnsi"/>
          <w:color w:val="000000" w:themeColor="text1"/>
        </w:rPr>
        <w:t>inappropriately</w:t>
      </w:r>
      <w:proofErr w:type="gramEnd"/>
      <w:r w:rsidRPr="00C31003">
        <w:rPr>
          <w:rFonts w:asciiTheme="majorHAnsi" w:hAnsiTheme="majorHAnsi" w:cstheme="majorHAnsi"/>
          <w:color w:val="000000" w:themeColor="text1"/>
        </w:rPr>
        <w:t xml:space="preserve"> labeling or stigmatizing individual students because they appear to fit a specific profile or set of early warning indicators. </w:t>
      </w:r>
      <w:r w:rsidR="00A26A07" w:rsidRPr="00C31003">
        <w:rPr>
          <w:rFonts w:asciiTheme="majorHAnsi" w:hAnsiTheme="majorHAnsi" w:cstheme="majorHAnsi"/>
          <w:color w:val="000000" w:themeColor="text1"/>
        </w:rPr>
        <w:t xml:space="preserve">It is </w:t>
      </w:r>
      <w:r w:rsidRPr="00C31003">
        <w:rPr>
          <w:rFonts w:asciiTheme="majorHAnsi" w:hAnsiTheme="majorHAnsi" w:cstheme="majorHAnsi"/>
          <w:color w:val="000000" w:themeColor="text1"/>
        </w:rPr>
        <w:t xml:space="preserve">okay to be worried about a person, but </w:t>
      </w:r>
      <w:r w:rsidR="00A26A07" w:rsidRPr="00C31003">
        <w:rPr>
          <w:rFonts w:asciiTheme="majorHAnsi" w:hAnsiTheme="majorHAnsi" w:cstheme="majorHAnsi"/>
          <w:color w:val="000000" w:themeColor="text1"/>
        </w:rPr>
        <w:t>it is</w:t>
      </w:r>
      <w:r w:rsidRPr="00C31003">
        <w:rPr>
          <w:rFonts w:asciiTheme="majorHAnsi" w:hAnsiTheme="majorHAnsi" w:cstheme="majorHAnsi"/>
          <w:color w:val="000000" w:themeColor="text1"/>
        </w:rPr>
        <w:t xml:space="preserve"> not okay to overreact and jump to conclusions.</w:t>
      </w:r>
    </w:p>
    <w:p w14:paraId="7748007F" w14:textId="77777777" w:rsidR="0082574E" w:rsidRPr="00C31003" w:rsidRDefault="0082574E" w:rsidP="00526B35">
      <w:pPr>
        <w:spacing w:before="120" w:after="120"/>
        <w:rPr>
          <w:rFonts w:asciiTheme="majorHAnsi" w:hAnsiTheme="majorHAnsi" w:cstheme="majorHAnsi"/>
          <w:b/>
          <w:color w:val="000000" w:themeColor="text1"/>
        </w:rPr>
      </w:pPr>
    </w:p>
    <w:p w14:paraId="20480D96" w14:textId="77777777" w:rsidR="006451E3" w:rsidRPr="000829FD" w:rsidRDefault="000E51CE" w:rsidP="00CA0C46">
      <w:pPr>
        <w:pStyle w:val="Heading1"/>
        <w:spacing w:before="120" w:after="120"/>
        <w:rPr>
          <w:rFonts w:asciiTheme="majorHAnsi" w:hAnsiTheme="majorHAnsi" w:cstheme="majorHAnsi"/>
          <w:color w:val="000000" w:themeColor="text1"/>
          <w:szCs w:val="36"/>
        </w:rPr>
      </w:pPr>
      <w:r w:rsidRPr="00C31003">
        <w:rPr>
          <w:rFonts w:asciiTheme="majorHAnsi" w:hAnsiTheme="majorHAnsi" w:cstheme="majorHAnsi"/>
          <w:color w:val="000000" w:themeColor="text1"/>
        </w:rPr>
        <w:br w:type="page"/>
      </w:r>
      <w:bookmarkStart w:id="105" w:name="_Toc332283687"/>
      <w:bookmarkStart w:id="106" w:name="_Toc391996245"/>
      <w:bookmarkStart w:id="107" w:name="_Toc393273242"/>
      <w:bookmarkStart w:id="108" w:name="_Toc393274184"/>
      <w:bookmarkStart w:id="109" w:name="_Toc393285374"/>
      <w:bookmarkStart w:id="110" w:name="_Toc514685142"/>
      <w:r w:rsidR="00480EBC" w:rsidRPr="00CA0C46">
        <w:rPr>
          <w:rFonts w:asciiTheme="majorHAnsi" w:hAnsiTheme="majorHAnsi" w:cstheme="majorHAnsi"/>
          <w:color w:val="000000" w:themeColor="text1"/>
        </w:rPr>
        <w:lastRenderedPageBreak/>
        <w:t>APPENDIX</w:t>
      </w:r>
      <w:r w:rsidR="00FF6B20" w:rsidRPr="00CA0C46">
        <w:rPr>
          <w:rFonts w:asciiTheme="majorHAnsi" w:hAnsiTheme="majorHAnsi" w:cstheme="majorHAnsi"/>
          <w:color w:val="000000" w:themeColor="text1"/>
        </w:rPr>
        <w:t xml:space="preserve"> </w:t>
      </w:r>
      <w:r w:rsidR="008274CC" w:rsidRPr="00CA0C46">
        <w:rPr>
          <w:rFonts w:asciiTheme="majorHAnsi" w:hAnsiTheme="majorHAnsi" w:cstheme="majorHAnsi"/>
          <w:color w:val="000000" w:themeColor="text1"/>
        </w:rPr>
        <w:t>G</w:t>
      </w:r>
      <w:r w:rsidR="00CB084D" w:rsidRPr="00CA0C46">
        <w:rPr>
          <w:rFonts w:asciiTheme="majorHAnsi" w:hAnsiTheme="majorHAnsi" w:cstheme="majorHAnsi"/>
          <w:color w:val="000000" w:themeColor="text1"/>
        </w:rPr>
        <w:t xml:space="preserve">: </w:t>
      </w:r>
      <w:r w:rsidR="006451E3" w:rsidRPr="00CA0C46">
        <w:rPr>
          <w:rFonts w:asciiTheme="majorHAnsi" w:hAnsiTheme="majorHAnsi" w:cstheme="majorHAnsi"/>
          <w:color w:val="000000" w:themeColor="text1"/>
        </w:rPr>
        <w:t>EARTHQUAKE</w:t>
      </w:r>
      <w:bookmarkEnd w:id="105"/>
      <w:bookmarkEnd w:id="106"/>
      <w:bookmarkEnd w:id="107"/>
      <w:bookmarkEnd w:id="108"/>
      <w:bookmarkEnd w:id="109"/>
      <w:bookmarkEnd w:id="110"/>
    </w:p>
    <w:p w14:paraId="073DFA4E" w14:textId="77777777" w:rsidR="0005201D" w:rsidRPr="007A09B1" w:rsidRDefault="00CA45E5"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6FB82866" w14:textId="7CC64D72" w:rsidR="00A216A2" w:rsidRDefault="00A578BC"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CA45E5" w:rsidRPr="007A09B1">
        <w:rPr>
          <w:rFonts w:asciiTheme="majorHAnsi" w:hAnsiTheme="majorHAnsi" w:cstheme="majorHAnsi"/>
          <w:b/>
          <w:color w:val="000000" w:themeColor="text1"/>
          <w:sz w:val="36"/>
        </w:rPr>
        <w:t xml:space="preserve"> Notification</w:t>
      </w:r>
    </w:p>
    <w:p w14:paraId="06F2B563" w14:textId="77777777" w:rsidR="00441679" w:rsidRDefault="00A216A2" w:rsidP="00A323B3">
      <w:pPr>
        <w:spacing w:before="120" w:after="120"/>
        <w:jc w:val="center"/>
        <w:rPr>
          <w:rFonts w:asciiTheme="majorHAnsi" w:hAnsiTheme="majorHAnsi" w:cstheme="majorHAnsi"/>
          <w:b/>
          <w:color w:val="000000" w:themeColor="text1"/>
          <w:sz w:val="28"/>
          <w:szCs w:val="28"/>
        </w:rPr>
      </w:pPr>
      <w:r w:rsidRPr="002E71F5">
        <w:rPr>
          <w:rFonts w:asciiTheme="majorHAnsi" w:hAnsiTheme="majorHAnsi" w:cstheme="majorHAnsi"/>
          <w:b/>
          <w:color w:val="000000" w:themeColor="text1"/>
          <w:sz w:val="28"/>
          <w:szCs w:val="28"/>
        </w:rPr>
        <w:t xml:space="preserve">Wenatchee Valley College should follow Washington State Department of Emergency Management for earthquake drills: </w:t>
      </w:r>
    </w:p>
    <w:p w14:paraId="282552D6" w14:textId="2285382D" w:rsidR="00A216A2" w:rsidRPr="002E71F5" w:rsidRDefault="00A216A2" w:rsidP="00A323B3">
      <w:pPr>
        <w:spacing w:before="120" w:after="120"/>
        <w:jc w:val="center"/>
        <w:rPr>
          <w:rFonts w:asciiTheme="majorHAnsi" w:hAnsiTheme="majorHAnsi" w:cstheme="majorHAnsi"/>
          <w:b/>
          <w:color w:val="000000" w:themeColor="text1"/>
          <w:sz w:val="28"/>
          <w:szCs w:val="28"/>
        </w:rPr>
      </w:pPr>
      <w:r w:rsidRPr="002E71F5">
        <w:rPr>
          <w:rFonts w:asciiTheme="majorHAnsi" w:hAnsiTheme="majorHAnsi" w:cstheme="majorHAnsi"/>
          <w:b/>
          <w:color w:val="000000" w:themeColor="text1"/>
          <w:sz w:val="28"/>
          <w:szCs w:val="28"/>
        </w:rPr>
        <w:t xml:space="preserve"> The great shake out (October 2018)</w:t>
      </w:r>
    </w:p>
    <w:p w14:paraId="3AE7943D" w14:textId="77777777" w:rsidR="00441679" w:rsidRDefault="00A216A2" w:rsidP="002E71F5">
      <w:pPr>
        <w:spacing w:before="120" w:after="120"/>
        <w:rPr>
          <w:rFonts w:asciiTheme="majorHAnsi" w:hAnsiTheme="majorHAnsi" w:cstheme="majorHAnsi"/>
          <w:color w:val="000000" w:themeColor="text1"/>
        </w:rPr>
      </w:pPr>
      <w:r w:rsidRPr="002E71F5">
        <w:rPr>
          <w:rFonts w:asciiTheme="majorHAnsi" w:hAnsiTheme="majorHAnsi" w:cstheme="majorHAnsi"/>
          <w:b/>
          <w:color w:val="000000" w:themeColor="text1"/>
        </w:rPr>
        <w:t>DURING THE INCIDENT</w:t>
      </w:r>
      <w:r w:rsidRPr="002E71F5">
        <w:rPr>
          <w:rFonts w:asciiTheme="majorHAnsi" w:hAnsiTheme="majorHAnsi" w:cstheme="majorHAnsi"/>
          <w:color w:val="000000" w:themeColor="text1"/>
        </w:rPr>
        <w:t xml:space="preserve">:  </w:t>
      </w:r>
    </w:p>
    <w:p w14:paraId="612EC059" w14:textId="77777777" w:rsidR="00031FE3" w:rsidRPr="00247B34" w:rsidRDefault="00031FE3" w:rsidP="002E71F5">
      <w:pPr>
        <w:spacing w:before="120" w:after="120"/>
        <w:rPr>
          <w:rFonts w:asciiTheme="majorHAnsi" w:hAnsiTheme="majorHAnsi" w:cstheme="majorHAnsi"/>
        </w:rPr>
      </w:pPr>
      <w:r w:rsidRPr="00247B34">
        <w:rPr>
          <w:rFonts w:asciiTheme="majorHAnsi" w:hAnsiTheme="majorHAnsi" w:cstheme="majorHAnsi"/>
        </w:rPr>
        <w:t>Keep calm and remain where you are unless you are in a stairway, elevator, or walkway close to/under buildings; seek shelter away from these areas.</w:t>
      </w:r>
    </w:p>
    <w:p w14:paraId="59960E84"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w:t>
      </w:r>
      <w:proofErr w:type="gramStart"/>
      <w:r w:rsidRPr="00C31003">
        <w:rPr>
          <w:rFonts w:asciiTheme="majorHAnsi" w:hAnsiTheme="majorHAnsi" w:cstheme="majorHAnsi"/>
          <w:color w:val="000000" w:themeColor="text1"/>
        </w:rPr>
        <w:t>indoors</w:t>
      </w:r>
      <w:proofErr w:type="gramEnd"/>
      <w:r w:rsidRPr="00C31003">
        <w:rPr>
          <w:rFonts w:asciiTheme="majorHAnsi" w:hAnsiTheme="majorHAnsi" w:cstheme="majorHAnsi"/>
          <w:color w:val="000000" w:themeColor="text1"/>
        </w:rPr>
        <w:t>, stay there until the quake subsides. Take shelter under or against the side of your desk, a table, near an inside wall, a corner, and around building columns. Stay away from windows, glass walls, shelves, equipment, and exterior doors.</w:t>
      </w:r>
    </w:p>
    <w:p w14:paraId="6CB7C547"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outdoors, stay there until the quake subsides. Keep away from buildings, trees, and wires. Go to an open space such as a college parking lot.</w:t>
      </w:r>
    </w:p>
    <w:p w14:paraId="61182123"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 not attempt to enter or leave a building during a quake</w:t>
      </w:r>
    </w:p>
    <w:p w14:paraId="75BC2EBA"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Assemble at designated Safe Assembly Areas so that a head count can be taken.</w:t>
      </w:r>
    </w:p>
    <w:p w14:paraId="4F598ECE"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in sheltered or Safe Assembly Areas until you are advised to do otherwise.</w:t>
      </w:r>
    </w:p>
    <w:p w14:paraId="39C84AC8" w14:textId="50A68283"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After the initial earthquake there will be “after-shocks.” After-shocks may be less intense than the initial </w:t>
      </w:r>
      <w:r w:rsidR="00DF522D" w:rsidRPr="00C31003">
        <w:rPr>
          <w:rFonts w:asciiTheme="majorHAnsi" w:hAnsiTheme="majorHAnsi" w:cstheme="majorHAnsi"/>
          <w:color w:val="000000" w:themeColor="text1"/>
        </w:rPr>
        <w:t>shock but</w:t>
      </w:r>
      <w:r w:rsidRPr="00C31003">
        <w:rPr>
          <w:rFonts w:asciiTheme="majorHAnsi" w:hAnsiTheme="majorHAnsi" w:cstheme="majorHAnsi"/>
          <w:color w:val="000000" w:themeColor="text1"/>
        </w:rPr>
        <w:t xml:space="preserve"> may nonetheless cause additional damage.</w:t>
      </w:r>
    </w:p>
    <w:p w14:paraId="53E99B3E"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After the initial shock, evaluate the situation. If possible, notify supervisors of serious hazards or injuries. </w:t>
      </w:r>
      <w:proofErr w:type="gramStart"/>
      <w:r w:rsidRPr="00C31003">
        <w:rPr>
          <w:rFonts w:asciiTheme="majorHAnsi" w:hAnsiTheme="majorHAnsi" w:cstheme="majorHAnsi"/>
          <w:color w:val="000000" w:themeColor="text1"/>
        </w:rPr>
        <w:t>Attend</w:t>
      </w:r>
      <w:proofErr w:type="gramEnd"/>
      <w:r w:rsidRPr="00C31003">
        <w:rPr>
          <w:rFonts w:asciiTheme="majorHAnsi" w:hAnsiTheme="majorHAnsi" w:cstheme="majorHAnsi"/>
          <w:color w:val="000000" w:themeColor="text1"/>
        </w:rPr>
        <w:t xml:space="preserve"> to the injured and protect them from after-shocks. Shut off utilities, gases, etc.</w:t>
      </w:r>
    </w:p>
    <w:p w14:paraId="43F58964"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Locate emergency and first aid kits in your area for immediate emergency response needs.</w:t>
      </w:r>
    </w:p>
    <w:p w14:paraId="3DA4A270"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Depending on the degree of the earthquake, it may be necessary to evacuate the building(s). Elevators should not be used during or immediately following an earthquake due to possible damage.</w:t>
      </w:r>
    </w:p>
    <w:p w14:paraId="6FF865BF"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Follow the evacuation plan to a designated Safe Assembly Area</w:t>
      </w:r>
      <w:r w:rsidR="00D64067">
        <w:rPr>
          <w:rFonts w:asciiTheme="majorHAnsi" w:hAnsiTheme="majorHAnsi" w:cstheme="majorHAnsi"/>
          <w:color w:val="000000" w:themeColor="text1"/>
        </w:rPr>
        <w:t xml:space="preserve"> located at the door exits</w:t>
      </w:r>
      <w:r w:rsidRPr="00C31003">
        <w:rPr>
          <w:rFonts w:asciiTheme="majorHAnsi" w:hAnsiTheme="majorHAnsi" w:cstheme="majorHAnsi"/>
          <w:color w:val="000000" w:themeColor="text1"/>
        </w:rPr>
        <w:t>.</w:t>
      </w:r>
    </w:p>
    <w:p w14:paraId="27644008"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Assist persons with injuries and disabilities in exiting the buildings.</w:t>
      </w:r>
    </w:p>
    <w:p w14:paraId="4BF93F42"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Use phones only to get emergency help (injury, fire).</w:t>
      </w:r>
    </w:p>
    <w:p w14:paraId="33FCA457" w14:textId="77777777" w:rsidR="00031FE3" w:rsidRPr="002E71F5" w:rsidRDefault="00031FE3" w:rsidP="00763265">
      <w:pPr>
        <w:pStyle w:val="ListParagraph"/>
        <w:numPr>
          <w:ilvl w:val="0"/>
          <w:numId w:val="83"/>
        </w:numPr>
        <w:spacing w:before="120" w:after="120"/>
        <w:contextualSpacing w:val="0"/>
        <w:rPr>
          <w:rFonts w:asciiTheme="majorHAnsi" w:hAnsiTheme="majorHAnsi" w:cstheme="majorHAnsi"/>
          <w:color w:val="000000" w:themeColor="text1"/>
          <w:sz w:val="32"/>
          <w:szCs w:val="32"/>
        </w:rPr>
      </w:pPr>
      <w:r w:rsidRPr="00C31003">
        <w:rPr>
          <w:rFonts w:asciiTheme="majorHAnsi" w:hAnsiTheme="majorHAnsi" w:cstheme="majorHAnsi"/>
          <w:color w:val="000000" w:themeColor="text1"/>
        </w:rPr>
        <w:t>Due to the volume of people attempting to call others, it is expected that phone lines will be busy for a minimum of 4 hours after an earthquake.</w:t>
      </w:r>
    </w:p>
    <w:p w14:paraId="7E395D84" w14:textId="77777777" w:rsidR="00441679" w:rsidRPr="00C31003" w:rsidRDefault="00441679" w:rsidP="002E71F5">
      <w:pPr>
        <w:pStyle w:val="ListParagraph"/>
        <w:spacing w:before="120" w:after="120"/>
        <w:ind w:left="360"/>
        <w:contextualSpacing w:val="0"/>
        <w:rPr>
          <w:rFonts w:asciiTheme="majorHAnsi" w:hAnsiTheme="majorHAnsi" w:cstheme="majorHAnsi"/>
          <w:color w:val="000000" w:themeColor="text1"/>
          <w:sz w:val="32"/>
          <w:szCs w:val="32"/>
        </w:rPr>
      </w:pPr>
    </w:p>
    <w:p w14:paraId="79C58ED4" w14:textId="77777777" w:rsidR="006451E3" w:rsidRDefault="00CA45E5" w:rsidP="00C7160E">
      <w:pPr>
        <w:spacing w:before="120" w:after="120"/>
        <w:rPr>
          <w:rFonts w:asciiTheme="majorHAnsi" w:hAnsiTheme="majorHAnsi" w:cstheme="majorHAnsi"/>
          <w:b/>
          <w:color w:val="000000" w:themeColor="text1"/>
        </w:rPr>
      </w:pPr>
      <w:r>
        <w:rPr>
          <w:rFonts w:asciiTheme="majorHAnsi" w:hAnsiTheme="majorHAnsi" w:cstheme="majorHAnsi"/>
          <w:b/>
          <w:color w:val="000000" w:themeColor="text1"/>
        </w:rPr>
        <w:t xml:space="preserve">Facilities </w:t>
      </w:r>
      <w:r w:rsidR="006451E3" w:rsidRPr="00C31003">
        <w:rPr>
          <w:rFonts w:asciiTheme="majorHAnsi" w:hAnsiTheme="majorHAnsi" w:cstheme="majorHAnsi"/>
          <w:b/>
          <w:color w:val="000000" w:themeColor="text1"/>
        </w:rPr>
        <w:t>Staff Responsibilities</w:t>
      </w:r>
    </w:p>
    <w:p w14:paraId="2B056137" w14:textId="77777777" w:rsidR="00D64067" w:rsidRPr="002E71F5" w:rsidRDefault="00D64067" w:rsidP="00763265">
      <w:pPr>
        <w:pStyle w:val="ListParagraph"/>
        <w:numPr>
          <w:ilvl w:val="0"/>
          <w:numId w:val="106"/>
        </w:numPr>
        <w:spacing w:before="120" w:after="120"/>
        <w:rPr>
          <w:rFonts w:asciiTheme="majorHAnsi" w:hAnsiTheme="majorHAnsi" w:cstheme="majorHAnsi"/>
          <w:b/>
          <w:color w:val="000000" w:themeColor="text1"/>
        </w:rPr>
      </w:pPr>
      <w:r w:rsidRPr="002E71F5">
        <w:rPr>
          <w:rFonts w:asciiTheme="majorHAnsi" w:hAnsiTheme="majorHAnsi" w:cstheme="majorHAnsi"/>
          <w:b/>
          <w:color w:val="000000" w:themeColor="text1"/>
        </w:rPr>
        <w:t>Shut off</w:t>
      </w:r>
      <w:r w:rsidR="00441679">
        <w:rPr>
          <w:rFonts w:asciiTheme="majorHAnsi" w:hAnsiTheme="majorHAnsi" w:cstheme="majorHAnsi"/>
          <w:b/>
          <w:color w:val="000000" w:themeColor="text1"/>
        </w:rPr>
        <w:t xml:space="preserve"> gas to</w:t>
      </w:r>
      <w:r w:rsidRPr="002E71F5">
        <w:rPr>
          <w:rFonts w:asciiTheme="majorHAnsi" w:hAnsiTheme="majorHAnsi" w:cstheme="majorHAnsi"/>
          <w:b/>
          <w:color w:val="000000" w:themeColor="text1"/>
        </w:rPr>
        <w:t xml:space="preserve"> all LABS</w:t>
      </w:r>
    </w:p>
    <w:p w14:paraId="086F3AC0" w14:textId="62396799" w:rsidR="00D64067" w:rsidRPr="002E71F5" w:rsidRDefault="00973988" w:rsidP="00763265">
      <w:pPr>
        <w:pStyle w:val="ListParagraph"/>
        <w:numPr>
          <w:ilvl w:val="0"/>
          <w:numId w:val="105"/>
        </w:numPr>
        <w:spacing w:before="120" w:after="120"/>
        <w:rPr>
          <w:rFonts w:asciiTheme="majorHAnsi" w:hAnsiTheme="majorHAnsi" w:cstheme="majorHAnsi"/>
          <w:b/>
          <w:color w:val="000000" w:themeColor="text1"/>
        </w:rPr>
      </w:pPr>
      <w:r w:rsidRPr="002E71F5">
        <w:rPr>
          <w:rFonts w:asciiTheme="majorHAnsi" w:hAnsiTheme="majorHAnsi" w:cstheme="majorHAnsi"/>
          <w:b/>
          <w:color w:val="000000" w:themeColor="text1"/>
        </w:rPr>
        <w:t>Check for gas leaks</w:t>
      </w:r>
      <w:r w:rsidR="00D34BF0" w:rsidRPr="002E71F5">
        <w:rPr>
          <w:rFonts w:asciiTheme="majorHAnsi" w:hAnsiTheme="majorHAnsi" w:cstheme="majorHAnsi"/>
          <w:b/>
          <w:color w:val="000000" w:themeColor="text1"/>
        </w:rPr>
        <w:t xml:space="preserve">. </w:t>
      </w:r>
      <w:r w:rsidRPr="002E71F5">
        <w:rPr>
          <w:rFonts w:asciiTheme="majorHAnsi" w:hAnsiTheme="majorHAnsi" w:cstheme="majorHAnsi"/>
          <w:b/>
          <w:color w:val="000000" w:themeColor="text1"/>
        </w:rPr>
        <w:t>Shut off the main gas valve at the meter</w:t>
      </w:r>
      <w:r w:rsidR="00D34BF0" w:rsidRPr="002E71F5">
        <w:rPr>
          <w:rFonts w:asciiTheme="majorHAnsi" w:hAnsiTheme="majorHAnsi" w:cstheme="majorHAnsi"/>
          <w:b/>
          <w:color w:val="000000" w:themeColor="text1"/>
        </w:rPr>
        <w:t xml:space="preserve">. </w:t>
      </w:r>
      <w:proofErr w:type="gramStart"/>
      <w:r w:rsidRPr="002E71F5">
        <w:rPr>
          <w:rFonts w:asciiTheme="majorHAnsi" w:hAnsiTheme="majorHAnsi" w:cstheme="majorHAnsi"/>
          <w:b/>
          <w:color w:val="000000" w:themeColor="text1"/>
        </w:rPr>
        <w:t>Report,</w:t>
      </w:r>
      <w:proofErr w:type="gramEnd"/>
      <w:r w:rsidRPr="002E71F5">
        <w:rPr>
          <w:rFonts w:asciiTheme="majorHAnsi" w:hAnsiTheme="majorHAnsi" w:cstheme="majorHAnsi"/>
          <w:b/>
          <w:color w:val="000000" w:themeColor="text1"/>
        </w:rPr>
        <w:t xml:space="preserve"> leaks, the smell of </w:t>
      </w:r>
      <w:r w:rsidR="00441679" w:rsidRPr="00973988">
        <w:rPr>
          <w:rFonts w:asciiTheme="majorHAnsi" w:hAnsiTheme="majorHAnsi" w:cstheme="majorHAnsi"/>
          <w:b/>
          <w:color w:val="000000" w:themeColor="text1"/>
        </w:rPr>
        <w:t>gas</w:t>
      </w:r>
      <w:r w:rsidRPr="002E71F5">
        <w:rPr>
          <w:rFonts w:asciiTheme="majorHAnsi" w:hAnsiTheme="majorHAnsi" w:cstheme="majorHAnsi"/>
          <w:b/>
          <w:color w:val="000000" w:themeColor="text1"/>
        </w:rPr>
        <w:t xml:space="preserve"> or a hissing sound to Facilities. OPEN windows and evacuate the </w:t>
      </w:r>
      <w:r w:rsidR="00441679" w:rsidRPr="00973988">
        <w:rPr>
          <w:rFonts w:asciiTheme="majorHAnsi" w:hAnsiTheme="majorHAnsi" w:cstheme="majorHAnsi"/>
          <w:b/>
          <w:color w:val="000000" w:themeColor="text1"/>
        </w:rPr>
        <w:t>building</w:t>
      </w:r>
      <w:r w:rsidRPr="002E71F5">
        <w:rPr>
          <w:rFonts w:asciiTheme="majorHAnsi" w:hAnsiTheme="majorHAnsi" w:cstheme="majorHAnsi"/>
          <w:b/>
          <w:color w:val="000000" w:themeColor="text1"/>
        </w:rPr>
        <w:t>.</w:t>
      </w:r>
    </w:p>
    <w:p w14:paraId="2E2D7AF8"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Check the college buildings for structural damage. If there is any doubt about the safety of a building, arrange for an inspection by </w:t>
      </w:r>
      <w:proofErr w:type="gramStart"/>
      <w:r w:rsidRPr="00C31003">
        <w:rPr>
          <w:rFonts w:asciiTheme="majorHAnsi" w:hAnsiTheme="majorHAnsi" w:cstheme="majorHAnsi"/>
          <w:color w:val="000000" w:themeColor="text1"/>
        </w:rPr>
        <w:t>district</w:t>
      </w:r>
      <w:proofErr w:type="gramEnd"/>
      <w:r w:rsidRPr="00C31003">
        <w:rPr>
          <w:rFonts w:asciiTheme="majorHAnsi" w:hAnsiTheme="majorHAnsi" w:cstheme="majorHAnsi"/>
          <w:color w:val="000000" w:themeColor="text1"/>
        </w:rPr>
        <w:t xml:space="preserve"> architect/engineering firm.</w:t>
      </w:r>
    </w:p>
    <w:p w14:paraId="21D33DCF"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Evacuate the building if gas or chemical fumes are present and the building is not well ventilated.</w:t>
      </w:r>
      <w:r w:rsidR="00245396" w:rsidRPr="00C31003">
        <w:rPr>
          <w:rFonts w:asciiTheme="majorHAnsi" w:hAnsiTheme="majorHAnsi" w:cstheme="majorHAnsi"/>
          <w:color w:val="000000" w:themeColor="text1"/>
        </w:rPr>
        <w:t xml:space="preserve"> </w:t>
      </w:r>
      <w:r w:rsidR="00CA45E5">
        <w:rPr>
          <w:rFonts w:asciiTheme="majorHAnsi" w:hAnsiTheme="majorHAnsi" w:cstheme="majorHAnsi"/>
          <w:color w:val="000000" w:themeColor="text1"/>
        </w:rPr>
        <w:t>Facilities</w:t>
      </w:r>
      <w:r w:rsidR="00245396" w:rsidRPr="00C31003">
        <w:rPr>
          <w:rFonts w:asciiTheme="majorHAnsi" w:hAnsiTheme="majorHAnsi" w:cstheme="majorHAnsi"/>
          <w:color w:val="000000" w:themeColor="text1"/>
        </w:rPr>
        <w:t xml:space="preserve"> should evaluate the building.</w:t>
      </w:r>
    </w:p>
    <w:p w14:paraId="3FF6ED24"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Visually inspect utility lines, pipes and appliances for leaks and damages.</w:t>
      </w:r>
    </w:p>
    <w:p w14:paraId="7EF447BB"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Check for electrical damage. Switch off all electrical power at the main circuit breaker.</w:t>
      </w:r>
    </w:p>
    <w:p w14:paraId="7C70BFF9"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Check for water leaks. If water pipes are damaged, shut off the water supply at the main valve, if possible.</w:t>
      </w:r>
    </w:p>
    <w:p w14:paraId="0C81BB28"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Check to make sure that sewer lines are intact. Do not flush toilets if there is a possibility of damage.</w:t>
      </w:r>
    </w:p>
    <w:p w14:paraId="67F59F35"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Inspect all cabinets and open them cautiously as objects may fall from shelves.</w:t>
      </w:r>
    </w:p>
    <w:p w14:paraId="54E99E80"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Refer to utility emergencies for further detailed information.</w:t>
      </w:r>
    </w:p>
    <w:p w14:paraId="21728412"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Administration/Staff Responsibilities</w:t>
      </w:r>
    </w:p>
    <w:p w14:paraId="41416BC6" w14:textId="58753B13"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Call 911, if necessary, </w:t>
      </w:r>
      <w:r w:rsidR="00D21F97">
        <w:rPr>
          <w:rFonts w:asciiTheme="majorHAnsi" w:hAnsiTheme="majorHAnsi" w:cstheme="majorHAnsi"/>
          <w:color w:val="000000" w:themeColor="text1"/>
        </w:rPr>
        <w:t xml:space="preserve">for </w:t>
      </w:r>
      <w:r w:rsidR="00D21F97" w:rsidRPr="00C31003">
        <w:rPr>
          <w:rFonts w:asciiTheme="majorHAnsi" w:hAnsiTheme="majorHAnsi" w:cstheme="majorHAnsi"/>
          <w:color w:val="000000" w:themeColor="text1"/>
        </w:rPr>
        <w:t>fires</w:t>
      </w:r>
      <w:r w:rsidR="00C3646A" w:rsidRPr="00C31003">
        <w:rPr>
          <w:rFonts w:asciiTheme="majorHAnsi" w:hAnsiTheme="majorHAnsi" w:cstheme="majorHAnsi"/>
          <w:color w:val="000000" w:themeColor="text1"/>
        </w:rPr>
        <w:t xml:space="preserve"> or</w:t>
      </w:r>
      <w:r w:rsidRPr="00C31003">
        <w:rPr>
          <w:rFonts w:asciiTheme="majorHAnsi" w:hAnsiTheme="majorHAnsi" w:cstheme="majorHAnsi"/>
          <w:color w:val="000000" w:themeColor="text1"/>
        </w:rPr>
        <w:t xml:space="preserve"> emergency medical situation</w:t>
      </w:r>
      <w:r w:rsidR="00C3646A"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w:t>
      </w:r>
    </w:p>
    <w:p w14:paraId="05D05E7B" w14:textId="3A1DFECA"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Use the</w:t>
      </w:r>
      <w:r w:rsidR="0080182C">
        <w:rPr>
          <w:rFonts w:asciiTheme="majorHAnsi" w:hAnsiTheme="majorHAnsi" w:cstheme="majorHAnsi"/>
          <w:color w:val="000000" w:themeColor="text1"/>
        </w:rPr>
        <w:t xml:space="preserve"> campus</w:t>
      </w:r>
      <w:r w:rsidRPr="00C31003">
        <w:rPr>
          <w:rFonts w:asciiTheme="majorHAnsi" w:hAnsiTheme="majorHAnsi" w:cstheme="majorHAnsi"/>
          <w:color w:val="000000" w:themeColor="text1"/>
        </w:rPr>
        <w:t xml:space="preserve"> </w:t>
      </w:r>
      <w:r w:rsidR="00D21F97" w:rsidRPr="00C31003">
        <w:rPr>
          <w:rFonts w:asciiTheme="majorHAnsi" w:hAnsiTheme="majorHAnsi" w:cstheme="majorHAnsi"/>
          <w:color w:val="000000" w:themeColor="text1"/>
        </w:rPr>
        <w:t>telephone to</w:t>
      </w:r>
      <w:r w:rsidRPr="00C31003">
        <w:rPr>
          <w:rFonts w:asciiTheme="majorHAnsi" w:hAnsiTheme="majorHAnsi" w:cstheme="majorHAnsi"/>
          <w:color w:val="000000" w:themeColor="text1"/>
        </w:rPr>
        <w:t xml:space="preserve"> report emergency situations.</w:t>
      </w:r>
    </w:p>
    <w:p w14:paraId="25C5361B"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Decision to close campus or cancel classes.</w:t>
      </w:r>
    </w:p>
    <w:p w14:paraId="19B95DBD"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Monitor news reports for emergency information.</w:t>
      </w:r>
    </w:p>
    <w:p w14:paraId="774DCA6A"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Inform </w:t>
      </w:r>
      <w:r w:rsidR="0028609B" w:rsidRPr="00C31003">
        <w:rPr>
          <w:rFonts w:asciiTheme="majorHAnsi" w:hAnsiTheme="majorHAnsi" w:cstheme="majorHAnsi"/>
          <w:color w:val="000000" w:themeColor="text1"/>
        </w:rPr>
        <w:t>Administration</w:t>
      </w:r>
      <w:r w:rsidRPr="00C31003">
        <w:rPr>
          <w:rFonts w:asciiTheme="majorHAnsi" w:hAnsiTheme="majorHAnsi" w:cstheme="majorHAnsi"/>
          <w:color w:val="000000" w:themeColor="text1"/>
        </w:rPr>
        <w:t xml:space="preserve"> of status of emergency.</w:t>
      </w:r>
    </w:p>
    <w:p w14:paraId="7E5B2B88"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Have health care personnel check for injuries. Do not attempt to move a seriously injured person unless </w:t>
      </w:r>
      <w:r w:rsidR="005F734F" w:rsidRPr="00C31003">
        <w:rPr>
          <w:rFonts w:asciiTheme="majorHAnsi" w:hAnsiTheme="majorHAnsi" w:cstheme="majorHAnsi"/>
          <w:color w:val="000000" w:themeColor="text1"/>
        </w:rPr>
        <w:t>she or he is</w:t>
      </w:r>
      <w:r w:rsidRPr="00C31003">
        <w:rPr>
          <w:rFonts w:asciiTheme="majorHAnsi" w:hAnsiTheme="majorHAnsi" w:cstheme="majorHAnsi"/>
          <w:color w:val="000000" w:themeColor="text1"/>
        </w:rPr>
        <w:t xml:space="preserve"> in immediate danger of death or further injury.</w:t>
      </w:r>
    </w:p>
    <w:p w14:paraId="0AA1F752"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you must move an unconscious person, stabilize the neck and back</w:t>
      </w:r>
      <w:r w:rsidR="005F734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call for help immediately.</w:t>
      </w:r>
    </w:p>
    <w:p w14:paraId="0299C276"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Proceed with an orderly evacuation from buildings, accounting for everyone.</w:t>
      </w:r>
    </w:p>
    <w:p w14:paraId="5FC5C8C9" w14:textId="77777777" w:rsidR="00522050" w:rsidRPr="00C31003" w:rsidRDefault="00522050" w:rsidP="00526B35">
      <w:pPr>
        <w:spacing w:before="120" w:after="120"/>
        <w:rPr>
          <w:rFonts w:asciiTheme="majorHAnsi" w:eastAsia="Adobe Gothic Std B" w:hAnsiTheme="majorHAnsi" w:cstheme="majorHAnsi"/>
          <w:b/>
          <w:bCs/>
          <w:color w:val="000000" w:themeColor="text1"/>
          <w:sz w:val="36"/>
        </w:rPr>
      </w:pPr>
      <w:bookmarkStart w:id="111" w:name="_Toc332283688"/>
      <w:r w:rsidRPr="00C31003">
        <w:rPr>
          <w:rFonts w:asciiTheme="majorHAnsi" w:hAnsiTheme="majorHAnsi" w:cstheme="majorHAnsi"/>
          <w:color w:val="000000" w:themeColor="text1"/>
        </w:rPr>
        <w:br w:type="page"/>
      </w:r>
    </w:p>
    <w:p w14:paraId="41B4AF66"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112" w:name="_Toc332283689"/>
      <w:bookmarkStart w:id="113" w:name="_Toc391996247"/>
      <w:bookmarkStart w:id="114" w:name="_Toc393273244"/>
      <w:bookmarkStart w:id="115" w:name="_Toc393274186"/>
      <w:bookmarkStart w:id="116" w:name="_Toc393285375"/>
      <w:bookmarkStart w:id="117" w:name="_Toc514685143"/>
      <w:bookmarkEnd w:id="111"/>
      <w:r w:rsidRPr="00C31003">
        <w:rPr>
          <w:rFonts w:asciiTheme="majorHAnsi" w:hAnsiTheme="majorHAnsi" w:cstheme="majorHAnsi"/>
          <w:color w:val="000000" w:themeColor="text1"/>
        </w:rPr>
        <w:lastRenderedPageBreak/>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H</w:t>
      </w:r>
      <w:r w:rsidR="00CB084D" w:rsidRPr="00C31003">
        <w:rPr>
          <w:rFonts w:asciiTheme="majorHAnsi" w:hAnsiTheme="majorHAnsi" w:cstheme="majorHAnsi"/>
          <w:color w:val="000000" w:themeColor="text1"/>
        </w:rPr>
        <w:t xml:space="preserve">: </w:t>
      </w:r>
      <w:r w:rsidR="00D15F27">
        <w:rPr>
          <w:rFonts w:asciiTheme="majorHAnsi" w:hAnsiTheme="majorHAnsi" w:cstheme="majorHAnsi"/>
          <w:color w:val="000000" w:themeColor="text1"/>
        </w:rPr>
        <w:t xml:space="preserve">BUILDING </w:t>
      </w:r>
      <w:r w:rsidR="006451E3" w:rsidRPr="00C31003">
        <w:rPr>
          <w:rFonts w:asciiTheme="majorHAnsi" w:hAnsiTheme="majorHAnsi" w:cstheme="majorHAnsi"/>
          <w:color w:val="000000" w:themeColor="text1"/>
        </w:rPr>
        <w:t>FIRE</w:t>
      </w:r>
      <w:bookmarkEnd w:id="112"/>
      <w:bookmarkEnd w:id="113"/>
      <w:bookmarkEnd w:id="114"/>
      <w:bookmarkEnd w:id="115"/>
      <w:bookmarkEnd w:id="116"/>
      <w:bookmarkEnd w:id="117"/>
    </w:p>
    <w:p w14:paraId="4BB9A782" w14:textId="77777777" w:rsidR="001803DF" w:rsidRPr="007A09B1" w:rsidRDefault="00CA45E5"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2C5BFCB2" w14:textId="246834C6" w:rsidR="00CA45E5" w:rsidRPr="007A09B1" w:rsidRDefault="00A578BC" w:rsidP="00A323B3">
      <w:pPr>
        <w:spacing w:before="120" w:after="120"/>
        <w:jc w:val="center"/>
        <w:rPr>
          <w:rFonts w:asciiTheme="majorHAnsi" w:hAnsiTheme="majorHAnsi" w:cstheme="majorHAnsi"/>
          <w:b/>
          <w:i/>
          <w:color w:val="000000" w:themeColor="text1"/>
          <w:sz w:val="18"/>
        </w:rPr>
      </w:pPr>
      <w:r w:rsidRPr="007A09B1">
        <w:rPr>
          <w:rFonts w:asciiTheme="majorHAnsi" w:hAnsiTheme="majorHAnsi" w:cstheme="majorHAnsi"/>
          <w:b/>
          <w:color w:val="000000" w:themeColor="text1"/>
          <w:sz w:val="36"/>
        </w:rPr>
        <w:t>RAVE ALERT</w:t>
      </w:r>
      <w:r w:rsidR="00CA45E5" w:rsidRPr="007A09B1">
        <w:rPr>
          <w:rFonts w:asciiTheme="majorHAnsi" w:hAnsiTheme="majorHAnsi" w:cstheme="majorHAnsi"/>
          <w:b/>
          <w:color w:val="000000" w:themeColor="text1"/>
          <w:sz w:val="36"/>
        </w:rPr>
        <w:t xml:space="preserve"> Notification</w:t>
      </w:r>
    </w:p>
    <w:p w14:paraId="5FFA03AA" w14:textId="77777777" w:rsidR="00177861" w:rsidRPr="00C31003" w:rsidRDefault="00177861" w:rsidP="00526B35">
      <w:pPr>
        <w:spacing w:before="120" w:after="120"/>
        <w:rPr>
          <w:rFonts w:asciiTheme="majorHAnsi" w:hAnsiTheme="majorHAnsi" w:cstheme="majorHAnsi"/>
          <w:b/>
          <w:color w:val="000000" w:themeColor="text1"/>
        </w:rPr>
      </w:pPr>
    </w:p>
    <w:p w14:paraId="156B8A25" w14:textId="77777777" w:rsidR="00C12C19" w:rsidRPr="00C31003" w:rsidRDefault="00C12C19" w:rsidP="00F45A73">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Before a </w:t>
      </w:r>
      <w:r w:rsidR="00D15F27">
        <w:rPr>
          <w:rFonts w:asciiTheme="majorHAnsi" w:hAnsiTheme="majorHAnsi" w:cstheme="majorHAnsi"/>
          <w:b/>
          <w:color w:val="000000" w:themeColor="text1"/>
        </w:rPr>
        <w:t xml:space="preserve">Building </w:t>
      </w:r>
      <w:r w:rsidRPr="00C31003">
        <w:rPr>
          <w:rFonts w:asciiTheme="majorHAnsi" w:hAnsiTheme="majorHAnsi" w:cstheme="majorHAnsi"/>
          <w:b/>
          <w:color w:val="000000" w:themeColor="text1"/>
        </w:rPr>
        <w:t>Fire</w:t>
      </w:r>
      <w:r w:rsidR="00784AAE" w:rsidRPr="00C31003">
        <w:rPr>
          <w:rFonts w:asciiTheme="majorHAnsi" w:hAnsiTheme="majorHAnsi" w:cstheme="majorHAnsi"/>
          <w:b/>
          <w:color w:val="000000" w:themeColor="text1"/>
        </w:rPr>
        <w:t xml:space="preserve"> </w:t>
      </w:r>
    </w:p>
    <w:p w14:paraId="599F6ACE" w14:textId="77777777" w:rsidR="00C12C19" w:rsidRPr="00C31003" w:rsidRDefault="00C12C19" w:rsidP="00763265">
      <w:pPr>
        <w:pStyle w:val="ListParagraph"/>
        <w:numPr>
          <w:ilvl w:val="0"/>
          <w:numId w:val="74"/>
        </w:numPr>
        <w:spacing w:before="60" w:after="60"/>
        <w:contextualSpacing w:val="0"/>
        <w:rPr>
          <w:rFonts w:asciiTheme="majorHAnsi" w:hAnsiTheme="majorHAnsi" w:cstheme="majorHAnsi"/>
          <w:color w:val="000000" w:themeColor="text1"/>
        </w:rPr>
      </w:pPr>
      <w:proofErr w:type="gramStart"/>
      <w:r w:rsidRPr="00C31003">
        <w:rPr>
          <w:rFonts w:asciiTheme="majorHAnsi" w:hAnsiTheme="majorHAnsi" w:cstheme="majorHAnsi"/>
          <w:color w:val="000000" w:themeColor="text1"/>
        </w:rPr>
        <w:t>Faculty</w:t>
      </w:r>
      <w:proofErr w:type="gramEnd"/>
      <w:r w:rsidRPr="00C31003">
        <w:rPr>
          <w:rFonts w:asciiTheme="majorHAnsi" w:hAnsiTheme="majorHAnsi" w:cstheme="majorHAnsi"/>
          <w:color w:val="000000" w:themeColor="text1"/>
        </w:rPr>
        <w:t xml:space="preserve"> sh</w:t>
      </w:r>
      <w:r w:rsidR="00915E27" w:rsidRPr="00C31003">
        <w:rPr>
          <w:rFonts w:asciiTheme="majorHAnsi" w:hAnsiTheme="majorHAnsi" w:cstheme="majorHAnsi"/>
          <w:color w:val="000000" w:themeColor="text1"/>
        </w:rPr>
        <w:t>all</w:t>
      </w:r>
      <w:r w:rsidRPr="00C31003">
        <w:rPr>
          <w:rFonts w:asciiTheme="majorHAnsi" w:hAnsiTheme="majorHAnsi" w:cstheme="majorHAnsi"/>
          <w:color w:val="000000" w:themeColor="text1"/>
        </w:rPr>
        <w:t xml:space="preserve"> inform students of the procedures for safely evacuating the building </w:t>
      </w:r>
      <w:r w:rsidR="00784AAE" w:rsidRPr="00C31003">
        <w:rPr>
          <w:rFonts w:asciiTheme="majorHAnsi" w:hAnsiTheme="majorHAnsi" w:cstheme="majorHAnsi"/>
          <w:color w:val="000000" w:themeColor="text1"/>
        </w:rPr>
        <w:t xml:space="preserve">and </w:t>
      </w:r>
      <w:r w:rsidRPr="00C31003">
        <w:rPr>
          <w:rFonts w:asciiTheme="majorHAnsi" w:hAnsiTheme="majorHAnsi" w:cstheme="majorHAnsi"/>
          <w:color w:val="000000" w:themeColor="text1"/>
        </w:rPr>
        <w:t>the location of the Safe Area(s).</w:t>
      </w:r>
      <w:r w:rsidR="00915E27" w:rsidRPr="00C31003">
        <w:rPr>
          <w:rFonts w:asciiTheme="majorHAnsi" w:hAnsiTheme="majorHAnsi" w:cstheme="majorHAnsi"/>
          <w:color w:val="000000" w:themeColor="text1"/>
        </w:rPr>
        <w:t xml:space="preserve"> These steps can happen at the beginning of each quarter, or the beginning of each class, but will happen at least once per quarter or when a procedure changes.</w:t>
      </w:r>
    </w:p>
    <w:p w14:paraId="53D157F9" w14:textId="77777777" w:rsidR="00C12C19" w:rsidRPr="00C31003" w:rsidRDefault="00C12C19" w:rsidP="00763265">
      <w:pPr>
        <w:pStyle w:val="ListParagraph"/>
        <w:numPr>
          <w:ilvl w:val="0"/>
          <w:numId w:val="7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Employees </w:t>
      </w:r>
      <w:r w:rsidR="00784AAE" w:rsidRPr="00C31003">
        <w:rPr>
          <w:rFonts w:asciiTheme="majorHAnsi" w:hAnsiTheme="majorHAnsi" w:cstheme="majorHAnsi"/>
          <w:color w:val="000000" w:themeColor="text1"/>
        </w:rPr>
        <w:t xml:space="preserve">shall become </w:t>
      </w:r>
      <w:proofErr w:type="gramStart"/>
      <w:r w:rsidR="00784AAE" w:rsidRPr="00C31003">
        <w:rPr>
          <w:rFonts w:asciiTheme="majorHAnsi" w:hAnsiTheme="majorHAnsi" w:cstheme="majorHAnsi"/>
          <w:color w:val="000000" w:themeColor="text1"/>
        </w:rPr>
        <w:t>familiar</w:t>
      </w:r>
      <w:proofErr w:type="gramEnd"/>
      <w:r w:rsidR="00784AAE" w:rsidRPr="00C31003">
        <w:rPr>
          <w:rFonts w:asciiTheme="majorHAnsi" w:hAnsiTheme="majorHAnsi" w:cstheme="majorHAnsi"/>
          <w:color w:val="000000" w:themeColor="text1"/>
        </w:rPr>
        <w:t xml:space="preserve"> the procedures for safely evacuating the building, and the location of the Safe Area(s). Building Coordinators shall ensure employees are informed of changes or additions to emergency procedures.</w:t>
      </w:r>
      <w:r w:rsidR="007B60B2" w:rsidRPr="00C31003">
        <w:rPr>
          <w:rFonts w:asciiTheme="majorHAnsi" w:hAnsiTheme="majorHAnsi" w:cstheme="majorHAnsi"/>
          <w:color w:val="000000" w:themeColor="text1"/>
        </w:rPr>
        <w:t xml:space="preserve"> </w:t>
      </w:r>
    </w:p>
    <w:p w14:paraId="2128BDF5" w14:textId="77777777" w:rsidR="007B60B2" w:rsidRPr="00C31003" w:rsidRDefault="007B60B2" w:rsidP="00763265">
      <w:pPr>
        <w:pStyle w:val="ListParagraph"/>
        <w:numPr>
          <w:ilvl w:val="0"/>
          <w:numId w:val="7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Reference maps and emergency instructions are available in each classroom and in offices.</w:t>
      </w:r>
    </w:p>
    <w:p w14:paraId="330C12F5" w14:textId="77777777" w:rsidR="006451E3" w:rsidRPr="00C31003" w:rsidRDefault="006451E3" w:rsidP="00F45A73">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What to do During a Fire</w:t>
      </w:r>
    </w:p>
    <w:p w14:paraId="71400842" w14:textId="77777777" w:rsidR="006451E3" w:rsidRPr="00C31003" w:rsidRDefault="006451E3" w:rsidP="00F45A73">
      <w:pPr>
        <w:pStyle w:val="ListParagraph"/>
        <w:numPr>
          <w:ilvl w:val="0"/>
          <w:numId w:val="16"/>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Sound the alarm by pulling the alarm box nearest your location.</w:t>
      </w:r>
    </w:p>
    <w:p w14:paraId="4089C237" w14:textId="77777777" w:rsidR="006451E3" w:rsidRPr="00C31003" w:rsidRDefault="006451E3" w:rsidP="00F45A73">
      <w:pPr>
        <w:pStyle w:val="ListParagraph"/>
        <w:numPr>
          <w:ilvl w:val="0"/>
          <w:numId w:val="16"/>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Dial 911 and notify the Fire Department. </w:t>
      </w:r>
      <w:r w:rsidR="0080182C" w:rsidRPr="00FC6EB5">
        <w:rPr>
          <w:rFonts w:asciiTheme="majorHAnsi" w:hAnsiTheme="majorHAnsi" w:cstheme="majorHAnsi"/>
          <w:b/>
          <w:color w:val="000000" w:themeColor="text1"/>
        </w:rPr>
        <w:t>Call from a campus phone whenever possible</w:t>
      </w:r>
      <w:r w:rsidR="0080182C">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Remain calm and be specific as to the emergency and the building to which </w:t>
      </w:r>
      <w:r w:rsidR="007B60B2" w:rsidRPr="00C31003">
        <w:rPr>
          <w:rFonts w:asciiTheme="majorHAnsi" w:hAnsiTheme="majorHAnsi" w:cstheme="majorHAnsi"/>
          <w:color w:val="000000" w:themeColor="text1"/>
        </w:rPr>
        <w:t>emergency personnel</w:t>
      </w:r>
      <w:r w:rsidRPr="00C31003">
        <w:rPr>
          <w:rFonts w:asciiTheme="majorHAnsi" w:hAnsiTheme="majorHAnsi" w:cstheme="majorHAnsi"/>
          <w:color w:val="000000" w:themeColor="text1"/>
        </w:rPr>
        <w:t xml:space="preserve"> should respond.</w:t>
      </w:r>
    </w:p>
    <w:p w14:paraId="7FEC83BB" w14:textId="77777777" w:rsidR="006451E3" w:rsidRPr="00C31003" w:rsidRDefault="006451E3" w:rsidP="00F45A73">
      <w:pPr>
        <w:pStyle w:val="ListParagraph"/>
        <w:numPr>
          <w:ilvl w:val="0"/>
          <w:numId w:val="16"/>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Evacuate the building and ensure occupants are at least 500 feet from the building(s) and out of the fire department and other emergency vehicles’ way.</w:t>
      </w:r>
    </w:p>
    <w:p w14:paraId="2F868F47" w14:textId="77777777" w:rsidR="006451E3" w:rsidRPr="00C31003" w:rsidRDefault="006451E3" w:rsidP="00F45A73">
      <w:pPr>
        <w:pStyle w:val="ListParagraph"/>
        <w:numPr>
          <w:ilvl w:val="0"/>
          <w:numId w:val="16"/>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Ensure that people with disabilities have been evacuated.</w:t>
      </w:r>
    </w:p>
    <w:p w14:paraId="58335176" w14:textId="77777777" w:rsidR="006451E3" w:rsidRPr="00C31003" w:rsidRDefault="00ED0280" w:rsidP="00F45A73">
      <w:pPr>
        <w:pStyle w:val="ListParagraph"/>
        <w:numPr>
          <w:ilvl w:val="1"/>
          <w:numId w:val="16"/>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Facilities</w:t>
      </w:r>
      <w:r w:rsidR="006451E3" w:rsidRPr="00C31003">
        <w:rPr>
          <w:rFonts w:asciiTheme="majorHAnsi" w:hAnsiTheme="majorHAnsi" w:cstheme="majorHAnsi"/>
          <w:color w:val="000000" w:themeColor="text1"/>
        </w:rPr>
        <w:t xml:space="preserve"> staff and available </w:t>
      </w:r>
      <w:r w:rsidR="00DB6E88" w:rsidRPr="00C31003">
        <w:rPr>
          <w:rFonts w:asciiTheme="majorHAnsi" w:hAnsiTheme="majorHAnsi" w:cstheme="majorHAnsi"/>
          <w:color w:val="000000" w:themeColor="text1"/>
        </w:rPr>
        <w:t>staff</w:t>
      </w:r>
      <w:r w:rsidR="006451E3" w:rsidRPr="00C31003">
        <w:rPr>
          <w:rFonts w:asciiTheme="majorHAnsi" w:hAnsiTheme="majorHAnsi" w:cstheme="majorHAnsi"/>
          <w:color w:val="000000" w:themeColor="text1"/>
        </w:rPr>
        <w:t xml:space="preserve"> members are to assist handicapped individuals if this has not already been done.</w:t>
      </w:r>
    </w:p>
    <w:p w14:paraId="43C8FE53" w14:textId="77777777" w:rsidR="006451E3" w:rsidRPr="00C31003" w:rsidRDefault="006451E3"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Close all doors and windows</w:t>
      </w:r>
      <w:r w:rsidR="001A1DD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including any doors separating sections of the building.</w:t>
      </w:r>
    </w:p>
    <w:p w14:paraId="10D1838E" w14:textId="77777777" w:rsidR="006451E3" w:rsidRPr="00C31003" w:rsidRDefault="006451E3"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Faculty </w:t>
      </w:r>
      <w:r w:rsidR="007B60B2" w:rsidRPr="00C31003">
        <w:rPr>
          <w:rFonts w:asciiTheme="majorHAnsi" w:hAnsiTheme="majorHAnsi" w:cstheme="majorHAnsi"/>
          <w:color w:val="000000" w:themeColor="text1"/>
        </w:rPr>
        <w:t xml:space="preserve">and employees </w:t>
      </w:r>
      <w:r w:rsidR="00C12C19" w:rsidRPr="00C31003">
        <w:rPr>
          <w:rFonts w:asciiTheme="majorHAnsi" w:hAnsiTheme="majorHAnsi" w:cstheme="majorHAnsi"/>
          <w:color w:val="000000" w:themeColor="text1"/>
        </w:rPr>
        <w:t>should try to determine if all occupants are out of the building</w:t>
      </w:r>
      <w:r w:rsidRPr="00C31003">
        <w:rPr>
          <w:rFonts w:asciiTheme="majorHAnsi" w:hAnsiTheme="majorHAnsi" w:cstheme="majorHAnsi"/>
          <w:color w:val="000000" w:themeColor="text1"/>
        </w:rPr>
        <w:t>.</w:t>
      </w:r>
      <w:r w:rsidR="00B143F5" w:rsidRPr="00C31003">
        <w:rPr>
          <w:rFonts w:asciiTheme="majorHAnsi" w:hAnsiTheme="majorHAnsi" w:cstheme="majorHAnsi"/>
          <w:color w:val="000000" w:themeColor="text1"/>
        </w:rPr>
        <w:t xml:space="preserve"> Building </w:t>
      </w:r>
      <w:r w:rsidR="00784AAE" w:rsidRPr="00C31003">
        <w:rPr>
          <w:rFonts w:asciiTheme="majorHAnsi" w:hAnsiTheme="majorHAnsi" w:cstheme="majorHAnsi"/>
          <w:color w:val="000000" w:themeColor="text1"/>
        </w:rPr>
        <w:t>Coordinators</w:t>
      </w:r>
      <w:r w:rsidR="00B143F5" w:rsidRPr="00C31003">
        <w:rPr>
          <w:rFonts w:asciiTheme="majorHAnsi" w:hAnsiTheme="majorHAnsi" w:cstheme="majorHAnsi"/>
          <w:color w:val="000000" w:themeColor="text1"/>
        </w:rPr>
        <w:t xml:space="preserve"> need to do the same for employees.</w:t>
      </w:r>
    </w:p>
    <w:p w14:paraId="50B0AA6A" w14:textId="77777777" w:rsidR="006451E3" w:rsidRPr="00C31003" w:rsidRDefault="006451E3"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qualified, render first aid as necessary.</w:t>
      </w:r>
    </w:p>
    <w:p w14:paraId="24867775" w14:textId="77777777" w:rsidR="006451E3" w:rsidRPr="00C31003" w:rsidRDefault="006451E3"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Keep access roads open for emergency vehicles.</w:t>
      </w:r>
    </w:p>
    <w:p w14:paraId="55A179E7" w14:textId="77777777" w:rsidR="006451E3" w:rsidRPr="00C31003" w:rsidRDefault="00ED0280" w:rsidP="00F45A73">
      <w:pPr>
        <w:pStyle w:val="ListParagraph"/>
        <w:numPr>
          <w:ilvl w:val="0"/>
          <w:numId w:val="17"/>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Facilities</w:t>
      </w:r>
      <w:r w:rsidR="006451E3" w:rsidRPr="00C31003">
        <w:rPr>
          <w:rFonts w:asciiTheme="majorHAnsi" w:hAnsiTheme="majorHAnsi" w:cstheme="majorHAnsi"/>
          <w:color w:val="000000" w:themeColor="text1"/>
        </w:rPr>
        <w:t xml:space="preserve"> Team Leaders will notify utility companies of a break or suspected break in utility lines</w:t>
      </w:r>
      <w:r w:rsidR="001A1DDD" w:rsidRPr="00C31003">
        <w:rPr>
          <w:rFonts w:asciiTheme="majorHAnsi" w:hAnsiTheme="majorHAnsi" w:cstheme="majorHAnsi"/>
          <w:color w:val="000000" w:themeColor="text1"/>
        </w:rPr>
        <w:t>,</w:t>
      </w:r>
      <w:r w:rsidR="006451E3" w:rsidRPr="00C31003">
        <w:rPr>
          <w:rFonts w:asciiTheme="majorHAnsi" w:hAnsiTheme="majorHAnsi" w:cstheme="majorHAnsi"/>
          <w:color w:val="000000" w:themeColor="text1"/>
        </w:rPr>
        <w:t xml:space="preserve"> which may present an additional hazard.</w:t>
      </w:r>
    </w:p>
    <w:p w14:paraId="2ECE67D0" w14:textId="77777777" w:rsidR="00784AAE" w:rsidRPr="00C31003" w:rsidRDefault="00784AAE"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Students and </w:t>
      </w:r>
      <w:r w:rsidR="007B60B2" w:rsidRPr="00C31003">
        <w:rPr>
          <w:rFonts w:asciiTheme="majorHAnsi" w:hAnsiTheme="majorHAnsi" w:cstheme="majorHAnsi"/>
          <w:color w:val="000000" w:themeColor="text1"/>
        </w:rPr>
        <w:t>employees</w:t>
      </w:r>
      <w:r w:rsidRPr="00C31003">
        <w:rPr>
          <w:rFonts w:asciiTheme="majorHAnsi" w:hAnsiTheme="majorHAnsi" w:cstheme="majorHAnsi"/>
          <w:color w:val="000000" w:themeColor="text1"/>
        </w:rPr>
        <w:t xml:space="preserve"> shall not re-enter the building until given the ALL CLEAR by </w:t>
      </w:r>
      <w:r w:rsidR="00ED0280">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or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staff.</w:t>
      </w:r>
    </w:p>
    <w:p w14:paraId="3F7168AF" w14:textId="77777777" w:rsidR="006451E3" w:rsidRPr="00C31003" w:rsidRDefault="006451E3" w:rsidP="00F45A73">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What to do After a Fire</w:t>
      </w:r>
    </w:p>
    <w:p w14:paraId="7CC9DE68" w14:textId="77777777" w:rsidR="006451E3" w:rsidRPr="00C31003" w:rsidRDefault="006451E3"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Fire department officials </w:t>
      </w:r>
      <w:r w:rsidRPr="002E71F5">
        <w:rPr>
          <w:rFonts w:asciiTheme="majorHAnsi" w:hAnsiTheme="majorHAnsi" w:cstheme="majorHAnsi"/>
          <w:b/>
          <w:color w:val="000000" w:themeColor="text1"/>
        </w:rPr>
        <w:t>must</w:t>
      </w:r>
      <w:r w:rsidRPr="00C31003">
        <w:rPr>
          <w:rFonts w:asciiTheme="majorHAnsi" w:hAnsiTheme="majorHAnsi" w:cstheme="majorHAnsi"/>
          <w:color w:val="000000" w:themeColor="text1"/>
        </w:rPr>
        <w:t xml:space="preserve"> declare the area safe before students/staff can return to the building.</w:t>
      </w:r>
    </w:p>
    <w:p w14:paraId="67663E01" w14:textId="77777777" w:rsidR="006451E3" w:rsidRPr="00C31003" w:rsidRDefault="00394FE1"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cooperation with the fire department, </w:t>
      </w:r>
      <w:r w:rsidR="00CA45E5">
        <w:rPr>
          <w:rFonts w:asciiTheme="majorHAnsi" w:hAnsiTheme="majorHAnsi" w:cstheme="majorHAnsi"/>
          <w:color w:val="000000" w:themeColor="text1"/>
        </w:rPr>
        <w:t xml:space="preserve">Facilities </w:t>
      </w:r>
      <w:r w:rsidR="006451E3" w:rsidRPr="00C31003">
        <w:rPr>
          <w:rFonts w:asciiTheme="majorHAnsi" w:hAnsiTheme="majorHAnsi" w:cstheme="majorHAnsi"/>
          <w:color w:val="000000" w:themeColor="text1"/>
        </w:rPr>
        <w:t xml:space="preserve">Team Leaders and members of the Emergency </w:t>
      </w:r>
      <w:r w:rsidR="007928DC">
        <w:rPr>
          <w:rFonts w:asciiTheme="majorHAnsi" w:hAnsiTheme="majorHAnsi" w:cstheme="majorHAnsi"/>
          <w:color w:val="000000" w:themeColor="text1"/>
        </w:rPr>
        <w:t xml:space="preserve">Management </w:t>
      </w:r>
      <w:r w:rsidR="006451E3" w:rsidRPr="00C31003">
        <w:rPr>
          <w:rFonts w:asciiTheme="majorHAnsi" w:hAnsiTheme="majorHAnsi" w:cstheme="majorHAnsi"/>
          <w:color w:val="000000" w:themeColor="text1"/>
        </w:rPr>
        <w:t>Team will make necessary assessments of the fire damage.</w:t>
      </w:r>
    </w:p>
    <w:p w14:paraId="5865A0E0" w14:textId="77777777" w:rsidR="006451E3" w:rsidRPr="00C31003" w:rsidRDefault="00CA45E5" w:rsidP="00F45A73">
      <w:pPr>
        <w:pStyle w:val="ListParagraph"/>
        <w:numPr>
          <w:ilvl w:val="0"/>
          <w:numId w:val="18"/>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F</w:t>
      </w:r>
      <w:r w:rsidR="007928DC">
        <w:rPr>
          <w:rFonts w:asciiTheme="majorHAnsi" w:hAnsiTheme="majorHAnsi" w:cstheme="majorHAnsi"/>
          <w:color w:val="000000" w:themeColor="text1"/>
        </w:rPr>
        <w:t>acilities</w:t>
      </w:r>
      <w:r w:rsidR="006451E3" w:rsidRPr="00C31003">
        <w:rPr>
          <w:rFonts w:asciiTheme="majorHAnsi" w:hAnsiTheme="majorHAnsi" w:cstheme="majorHAnsi"/>
          <w:color w:val="000000" w:themeColor="text1"/>
        </w:rPr>
        <w:t xml:space="preserve"> Team Leaders will make necessary arrangements for debris removal and cleanup.</w:t>
      </w:r>
    </w:p>
    <w:p w14:paraId="4DD99C86" w14:textId="77777777" w:rsidR="006451E3" w:rsidRPr="00C31003" w:rsidRDefault="006451E3"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President</w:t>
      </w:r>
      <w:r w:rsidR="004521FB" w:rsidRPr="00C31003">
        <w:rPr>
          <w:rFonts w:asciiTheme="majorHAnsi" w:hAnsiTheme="majorHAnsi" w:cstheme="majorHAnsi"/>
          <w:color w:val="000000" w:themeColor="text1"/>
        </w:rPr>
        <w:t>, or designee,</w:t>
      </w:r>
      <w:r w:rsidRPr="00C31003">
        <w:rPr>
          <w:rFonts w:asciiTheme="majorHAnsi" w:hAnsiTheme="majorHAnsi" w:cstheme="majorHAnsi"/>
          <w:color w:val="000000" w:themeColor="text1"/>
        </w:rPr>
        <w:t xml:space="preserve"> will decide if</w:t>
      </w:r>
      <w:r w:rsidR="00394FE1" w:rsidRPr="00C31003">
        <w:rPr>
          <w:rFonts w:asciiTheme="majorHAnsi" w:hAnsiTheme="majorHAnsi" w:cstheme="majorHAnsi"/>
          <w:color w:val="000000" w:themeColor="text1"/>
        </w:rPr>
        <w:t xml:space="preserve"> campus operations</w:t>
      </w:r>
      <w:r w:rsidRPr="00C31003">
        <w:rPr>
          <w:rFonts w:asciiTheme="majorHAnsi" w:hAnsiTheme="majorHAnsi" w:cstheme="majorHAnsi"/>
          <w:color w:val="000000" w:themeColor="text1"/>
        </w:rPr>
        <w:t xml:space="preserve"> are to be dismissed or </w:t>
      </w:r>
      <w:r w:rsidR="007B60B2" w:rsidRPr="00C31003">
        <w:rPr>
          <w:rFonts w:asciiTheme="majorHAnsi" w:hAnsiTheme="majorHAnsi" w:cstheme="majorHAnsi"/>
          <w:color w:val="000000" w:themeColor="text1"/>
        </w:rPr>
        <w:t>suspended</w:t>
      </w:r>
      <w:r w:rsidRPr="00C31003">
        <w:rPr>
          <w:rFonts w:asciiTheme="majorHAnsi" w:hAnsiTheme="majorHAnsi" w:cstheme="majorHAnsi"/>
          <w:color w:val="000000" w:themeColor="text1"/>
        </w:rPr>
        <w:t>.</w:t>
      </w:r>
    </w:p>
    <w:p w14:paraId="305690C8" w14:textId="77777777" w:rsidR="006451E3" w:rsidRPr="00C31003" w:rsidRDefault="006451E3"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If classes are to be dismissed or postponed</w:t>
      </w:r>
      <w:r w:rsidR="001A1DD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students and staff will be notified utilizing the </w:t>
      </w:r>
      <w:r w:rsidR="00A578BC">
        <w:rPr>
          <w:rFonts w:asciiTheme="majorHAnsi" w:hAnsiTheme="majorHAnsi" w:cstheme="majorHAnsi"/>
          <w:color w:val="000000" w:themeColor="text1"/>
        </w:rPr>
        <w:t>RAVE</w:t>
      </w:r>
      <w:r w:rsidR="003B20A7">
        <w:rPr>
          <w:rFonts w:asciiTheme="majorHAnsi" w:hAnsiTheme="majorHAnsi" w:cstheme="majorHAnsi"/>
          <w:color w:val="000000" w:themeColor="text1"/>
        </w:rPr>
        <w:t>/</w:t>
      </w:r>
      <w:r w:rsidR="00A578BC">
        <w:rPr>
          <w:rFonts w:asciiTheme="majorHAnsi" w:hAnsiTheme="majorHAnsi" w:cstheme="majorHAnsi"/>
          <w:color w:val="000000" w:themeColor="text1"/>
        </w:rPr>
        <w:t>ALERT</w:t>
      </w:r>
      <w:r w:rsidR="003B20A7">
        <w:rPr>
          <w:rFonts w:asciiTheme="majorHAnsi" w:hAnsiTheme="majorHAnsi" w:cstheme="majorHAnsi"/>
          <w:color w:val="000000" w:themeColor="text1"/>
        </w:rPr>
        <w:t>US</w:t>
      </w:r>
      <w:r w:rsidR="007928DC">
        <w:rPr>
          <w:rFonts w:asciiTheme="majorHAnsi" w:hAnsiTheme="majorHAnsi" w:cstheme="majorHAnsi"/>
          <w:color w:val="000000" w:themeColor="text1"/>
        </w:rPr>
        <w:t xml:space="preserve"> </w:t>
      </w:r>
      <w:r w:rsidR="00266DCC" w:rsidRPr="00C31003">
        <w:rPr>
          <w:rFonts w:asciiTheme="majorHAnsi" w:hAnsiTheme="majorHAnsi" w:cstheme="majorHAnsi"/>
          <w:color w:val="000000" w:themeColor="text1"/>
        </w:rPr>
        <w:t>System</w:t>
      </w:r>
      <w:r w:rsidRPr="00C31003">
        <w:rPr>
          <w:rFonts w:asciiTheme="majorHAnsi" w:hAnsiTheme="majorHAnsi" w:cstheme="majorHAnsi"/>
          <w:color w:val="000000" w:themeColor="text1"/>
        </w:rPr>
        <w:t xml:space="preserve"> as well as regular media outlets. (A portable bullhorn should be made available to make announcements to students and staff who have evacuated the building.)</w:t>
      </w:r>
    </w:p>
    <w:p w14:paraId="03FD02CE" w14:textId="77777777" w:rsidR="007B60B2" w:rsidRPr="00C31003" w:rsidRDefault="006A6A45"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fire is suspected to be arson, disseminate a “timely warning” </w:t>
      </w:r>
      <w:r w:rsidR="007B60B2" w:rsidRPr="00C31003">
        <w:rPr>
          <w:rFonts w:asciiTheme="majorHAnsi" w:hAnsiTheme="majorHAnsi" w:cstheme="majorHAnsi"/>
          <w:color w:val="000000" w:themeColor="text1"/>
        </w:rPr>
        <w:t>as per the Clery Act.</w:t>
      </w:r>
      <w:r w:rsidR="00973988">
        <w:rPr>
          <w:rFonts w:asciiTheme="majorHAnsi" w:hAnsiTheme="majorHAnsi" w:cstheme="majorHAnsi"/>
          <w:color w:val="000000" w:themeColor="text1"/>
        </w:rPr>
        <w:t xml:space="preserve"> If a crime scene is declared by the investigators, WVC will co-ordinate with the investigator for clean-up and security.</w:t>
      </w:r>
    </w:p>
    <w:p w14:paraId="1C614A84" w14:textId="77777777" w:rsidR="006451E3" w:rsidRDefault="00380400" w:rsidP="00F45A73">
      <w:pPr>
        <w:pStyle w:val="ListParagraph"/>
        <w:numPr>
          <w:ilvl w:val="0"/>
          <w:numId w:val="18"/>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Campus Security</w:t>
      </w:r>
      <w:r w:rsidR="007B60B2" w:rsidRPr="00C31003">
        <w:rPr>
          <w:rFonts w:asciiTheme="majorHAnsi" w:hAnsiTheme="majorHAnsi" w:cstheme="majorHAnsi"/>
          <w:color w:val="000000" w:themeColor="text1"/>
        </w:rPr>
        <w:t xml:space="preserve"> staff must</w:t>
      </w:r>
      <w:r w:rsidR="006A6A45" w:rsidRPr="00C31003">
        <w:rPr>
          <w:rFonts w:asciiTheme="majorHAnsi" w:hAnsiTheme="majorHAnsi" w:cstheme="majorHAnsi"/>
          <w:color w:val="000000" w:themeColor="text1"/>
        </w:rPr>
        <w:t xml:space="preserve"> complete a Crime &amp; Fire Incident form.</w:t>
      </w:r>
      <w:r w:rsidR="006451E3" w:rsidRPr="00C31003">
        <w:rPr>
          <w:rFonts w:asciiTheme="majorHAnsi" w:hAnsiTheme="majorHAnsi" w:cstheme="majorHAnsi"/>
          <w:color w:val="000000" w:themeColor="text1"/>
        </w:rPr>
        <w:t> </w:t>
      </w:r>
    </w:p>
    <w:p w14:paraId="5B746DD6" w14:textId="191F6149" w:rsidR="00973988" w:rsidRPr="00C31003" w:rsidRDefault="00973988" w:rsidP="00F45A73">
      <w:pPr>
        <w:pStyle w:val="ListParagraph"/>
        <w:numPr>
          <w:ilvl w:val="0"/>
          <w:numId w:val="18"/>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The RAVE system may also be used to alert the campus employees, faculty, and students of Wildland fire threats, air quality or other variables that may affect the campus.</w:t>
      </w:r>
    </w:p>
    <w:p w14:paraId="1CA69A50" w14:textId="77777777" w:rsidR="00F852FC" w:rsidRPr="00C31003" w:rsidRDefault="00F852FC">
      <w:pPr>
        <w:spacing w:line="300" w:lineRule="auto"/>
        <w:rPr>
          <w:rFonts w:asciiTheme="majorHAnsi" w:eastAsiaTheme="majorEastAsia" w:hAnsiTheme="majorHAnsi" w:cstheme="majorHAnsi"/>
          <w:b/>
          <w:smallCaps/>
          <w:color w:val="000000" w:themeColor="text1"/>
          <w:sz w:val="36"/>
          <w:szCs w:val="40"/>
        </w:rPr>
      </w:pPr>
      <w:bookmarkStart w:id="118" w:name="_Toc332283690"/>
      <w:bookmarkStart w:id="119" w:name="_Toc391996248"/>
      <w:bookmarkStart w:id="120" w:name="_Toc393273245"/>
      <w:bookmarkStart w:id="121" w:name="_Toc393274187"/>
      <w:bookmarkStart w:id="122" w:name="_Toc393285376"/>
      <w:r w:rsidRPr="00C31003">
        <w:rPr>
          <w:rFonts w:asciiTheme="majorHAnsi" w:hAnsiTheme="majorHAnsi" w:cstheme="majorHAnsi"/>
          <w:color w:val="000000" w:themeColor="text1"/>
        </w:rPr>
        <w:br w:type="page"/>
      </w:r>
    </w:p>
    <w:p w14:paraId="3E7AB44C"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123" w:name="_Toc514685144"/>
      <w:r w:rsidRPr="00C31003">
        <w:rPr>
          <w:rFonts w:asciiTheme="majorHAnsi" w:hAnsiTheme="majorHAnsi" w:cstheme="majorHAnsi"/>
          <w:color w:val="000000" w:themeColor="text1"/>
        </w:rPr>
        <w:lastRenderedPageBreak/>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I</w:t>
      </w:r>
      <w:r w:rsidR="00CB084D" w:rsidRPr="00C31003">
        <w:rPr>
          <w:rFonts w:asciiTheme="majorHAnsi" w:hAnsiTheme="majorHAnsi" w:cstheme="majorHAnsi"/>
          <w:color w:val="000000" w:themeColor="text1"/>
        </w:rPr>
        <w:t xml:space="preserve">: </w:t>
      </w:r>
      <w:r w:rsidR="00C50230" w:rsidRPr="00C31003">
        <w:rPr>
          <w:rFonts w:asciiTheme="majorHAnsi" w:hAnsiTheme="majorHAnsi" w:cstheme="majorHAnsi"/>
          <w:color w:val="000000" w:themeColor="text1"/>
        </w:rPr>
        <w:t>MEDICAL EMERGENCY</w:t>
      </w:r>
      <w:bookmarkEnd w:id="118"/>
      <w:r w:rsidR="001803DF" w:rsidRPr="00C31003">
        <w:rPr>
          <w:rFonts w:asciiTheme="majorHAnsi" w:hAnsiTheme="majorHAnsi" w:cstheme="majorHAnsi"/>
          <w:color w:val="000000" w:themeColor="text1"/>
        </w:rPr>
        <w:t>/MULTIPLE CASUALTY INCIDENT</w:t>
      </w:r>
      <w:bookmarkEnd w:id="119"/>
      <w:bookmarkEnd w:id="120"/>
      <w:bookmarkEnd w:id="121"/>
      <w:bookmarkEnd w:id="122"/>
      <w:bookmarkEnd w:id="123"/>
    </w:p>
    <w:p w14:paraId="04639B29" w14:textId="77777777" w:rsidR="0005494A" w:rsidRPr="007A09B1" w:rsidRDefault="007928DC" w:rsidP="0069667D">
      <w:pPr>
        <w:spacing w:before="120" w:after="120"/>
        <w:jc w:val="center"/>
        <w:rPr>
          <w:rFonts w:asciiTheme="majorHAnsi" w:hAnsiTheme="majorHAnsi" w:cstheme="majorHAnsi"/>
          <w:b/>
          <w:color w:val="000000" w:themeColor="text1"/>
          <w:sz w:val="36"/>
          <w:szCs w:val="36"/>
        </w:rPr>
      </w:pPr>
      <w:r w:rsidRPr="007A09B1">
        <w:rPr>
          <w:rFonts w:asciiTheme="majorHAnsi" w:hAnsiTheme="majorHAnsi" w:cstheme="majorHAnsi"/>
          <w:b/>
          <w:color w:val="000000" w:themeColor="text1"/>
          <w:sz w:val="36"/>
          <w:szCs w:val="36"/>
        </w:rPr>
        <w:t>CALL 911</w:t>
      </w:r>
    </w:p>
    <w:p w14:paraId="7C44154F" w14:textId="77777777" w:rsidR="007928DC" w:rsidRPr="007A09B1" w:rsidRDefault="00A578BC" w:rsidP="0069667D">
      <w:pPr>
        <w:spacing w:before="120" w:after="120"/>
        <w:jc w:val="center"/>
        <w:rPr>
          <w:rFonts w:asciiTheme="majorHAnsi" w:hAnsiTheme="majorHAnsi" w:cstheme="majorHAnsi"/>
          <w:b/>
          <w:i/>
          <w:color w:val="000000" w:themeColor="text1"/>
          <w:sz w:val="36"/>
          <w:szCs w:val="36"/>
        </w:rPr>
      </w:pPr>
      <w:r w:rsidRPr="007A09B1">
        <w:rPr>
          <w:rFonts w:asciiTheme="majorHAnsi" w:hAnsiTheme="majorHAnsi" w:cstheme="majorHAnsi"/>
          <w:b/>
          <w:color w:val="000000" w:themeColor="text1"/>
          <w:sz w:val="36"/>
          <w:szCs w:val="36"/>
        </w:rPr>
        <w:t>RAVE ALERT</w:t>
      </w:r>
      <w:r w:rsidR="007A09B1">
        <w:rPr>
          <w:rFonts w:asciiTheme="majorHAnsi" w:hAnsiTheme="majorHAnsi" w:cstheme="majorHAnsi"/>
          <w:b/>
          <w:color w:val="000000" w:themeColor="text1"/>
          <w:sz w:val="36"/>
          <w:szCs w:val="36"/>
        </w:rPr>
        <w:t xml:space="preserve"> </w:t>
      </w:r>
      <w:r w:rsidR="007928DC" w:rsidRPr="007A09B1">
        <w:rPr>
          <w:rFonts w:asciiTheme="majorHAnsi" w:hAnsiTheme="majorHAnsi" w:cstheme="majorHAnsi"/>
          <w:b/>
          <w:color w:val="000000" w:themeColor="text1"/>
          <w:sz w:val="36"/>
          <w:szCs w:val="36"/>
        </w:rPr>
        <w:t>Notification</w:t>
      </w:r>
    </w:p>
    <w:p w14:paraId="5AF2785A" w14:textId="77777777" w:rsidR="0069667D" w:rsidRPr="00C31003" w:rsidRDefault="0069667D" w:rsidP="00526B35">
      <w:pPr>
        <w:spacing w:before="120" w:after="120"/>
        <w:rPr>
          <w:rFonts w:asciiTheme="majorHAnsi" w:hAnsiTheme="majorHAnsi" w:cstheme="majorHAnsi"/>
          <w:color w:val="000000" w:themeColor="text1"/>
        </w:rPr>
      </w:pPr>
    </w:p>
    <w:p w14:paraId="22FFE9E4" w14:textId="77777777" w:rsidR="00FF3A33" w:rsidRPr="00C31003" w:rsidRDefault="00FF3A3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 not enter </w:t>
      </w:r>
      <w:r w:rsidR="0020033D" w:rsidRPr="00C31003">
        <w:rPr>
          <w:rFonts w:asciiTheme="majorHAnsi" w:hAnsiTheme="majorHAnsi" w:cstheme="majorHAnsi"/>
          <w:color w:val="000000" w:themeColor="text1"/>
        </w:rPr>
        <w:t xml:space="preserve">an </w:t>
      </w:r>
      <w:r w:rsidRPr="00C31003">
        <w:rPr>
          <w:rFonts w:asciiTheme="majorHAnsi" w:hAnsiTheme="majorHAnsi" w:cstheme="majorHAnsi"/>
          <w:color w:val="000000" w:themeColor="text1"/>
        </w:rPr>
        <w:t xml:space="preserve">area </w:t>
      </w:r>
      <w:r w:rsidR="0020033D" w:rsidRPr="00C31003">
        <w:rPr>
          <w:rFonts w:asciiTheme="majorHAnsi" w:hAnsiTheme="majorHAnsi" w:cstheme="majorHAnsi"/>
          <w:color w:val="000000" w:themeColor="text1"/>
        </w:rPr>
        <w:t>where a</w:t>
      </w:r>
      <w:r w:rsidRPr="00C31003">
        <w:rPr>
          <w:rFonts w:asciiTheme="majorHAnsi" w:hAnsiTheme="majorHAnsi" w:cstheme="majorHAnsi"/>
          <w:color w:val="000000" w:themeColor="text1"/>
        </w:rPr>
        <w:t xml:space="preserve"> hazard may still exist.</w:t>
      </w:r>
    </w:p>
    <w:p w14:paraId="4EBC9776" w14:textId="77777777" w:rsidR="00A638E9" w:rsidRPr="00C31003" w:rsidRDefault="00A638E9" w:rsidP="00526B35">
      <w:pPr>
        <w:spacing w:before="120" w:after="120"/>
        <w:rPr>
          <w:rFonts w:asciiTheme="majorHAnsi" w:hAnsiTheme="majorHAnsi" w:cstheme="majorHAnsi"/>
          <w:b/>
          <w:color w:val="000000" w:themeColor="text1"/>
        </w:rPr>
      </w:pPr>
    </w:p>
    <w:p w14:paraId="340B5638"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General Guidelines for First Aid/Healthcare</w:t>
      </w:r>
    </w:p>
    <w:p w14:paraId="31F77FB5" w14:textId="77777777" w:rsidR="006451E3" w:rsidRPr="00C31003" w:rsidRDefault="006451E3" w:rsidP="00A323B3">
      <w:pPr>
        <w:pStyle w:val="ListParagraph"/>
        <w:numPr>
          <w:ilvl w:val="0"/>
          <w:numId w:val="1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Avoid direct contact with blood or body fluids.</w:t>
      </w:r>
    </w:p>
    <w:p w14:paraId="7EEB02AA" w14:textId="77777777" w:rsidR="006451E3" w:rsidRPr="00C31003" w:rsidRDefault="006451E3" w:rsidP="00A323B3">
      <w:pPr>
        <w:pStyle w:val="ListParagraph"/>
        <w:numPr>
          <w:ilvl w:val="0"/>
          <w:numId w:val="1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Wash hands thoroughly, </w:t>
      </w:r>
      <w:r w:rsidR="0020033D" w:rsidRPr="00C31003">
        <w:rPr>
          <w:rFonts w:asciiTheme="majorHAnsi" w:hAnsiTheme="majorHAnsi" w:cstheme="majorHAnsi"/>
          <w:color w:val="000000" w:themeColor="text1"/>
        </w:rPr>
        <w:t xml:space="preserve">when possible, </w:t>
      </w:r>
      <w:r w:rsidRPr="00C31003">
        <w:rPr>
          <w:rFonts w:asciiTheme="majorHAnsi" w:hAnsiTheme="majorHAnsi" w:cstheme="majorHAnsi"/>
          <w:color w:val="000000" w:themeColor="text1"/>
        </w:rPr>
        <w:t xml:space="preserve">with warm water and soap (minimum 30 seconds) immediately </w:t>
      </w:r>
      <w:r w:rsidR="0020033D" w:rsidRPr="00C31003">
        <w:rPr>
          <w:rFonts w:asciiTheme="majorHAnsi" w:hAnsiTheme="majorHAnsi" w:cstheme="majorHAnsi"/>
          <w:color w:val="000000" w:themeColor="text1"/>
        </w:rPr>
        <w:t>before and</w:t>
      </w:r>
      <w:r w:rsidRPr="00C31003">
        <w:rPr>
          <w:rFonts w:asciiTheme="majorHAnsi" w:hAnsiTheme="majorHAnsi" w:cstheme="majorHAnsi"/>
          <w:color w:val="000000" w:themeColor="text1"/>
        </w:rPr>
        <w:t xml:space="preserve"> after providing first aid</w:t>
      </w:r>
    </w:p>
    <w:p w14:paraId="18D231A4" w14:textId="77777777" w:rsidR="006451E3" w:rsidRPr="00C31003" w:rsidRDefault="006451E3" w:rsidP="00A323B3">
      <w:pPr>
        <w:pStyle w:val="ListParagraph"/>
        <w:numPr>
          <w:ilvl w:val="0"/>
          <w:numId w:val="1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 not han</w:t>
      </w:r>
      <w:r w:rsidR="00F93C33" w:rsidRPr="00C31003">
        <w:rPr>
          <w:rFonts w:asciiTheme="majorHAnsi" w:hAnsiTheme="majorHAnsi" w:cstheme="majorHAnsi"/>
          <w:color w:val="000000" w:themeColor="text1"/>
        </w:rPr>
        <w:t>dle soiled materials. Notify</w:t>
      </w:r>
      <w:r w:rsidRPr="00C31003">
        <w:rPr>
          <w:rFonts w:asciiTheme="majorHAnsi" w:hAnsiTheme="majorHAnsi" w:cstheme="majorHAnsi"/>
          <w:color w:val="000000" w:themeColor="text1"/>
        </w:rPr>
        <w:t xml:space="preserve"> </w:t>
      </w:r>
      <w:r w:rsidR="00CA45E5">
        <w:rPr>
          <w:rFonts w:asciiTheme="majorHAnsi" w:hAnsiTheme="majorHAnsi" w:cstheme="majorHAnsi"/>
          <w:color w:val="000000" w:themeColor="text1"/>
        </w:rPr>
        <w:t>F</w:t>
      </w:r>
      <w:r w:rsidR="007928DC">
        <w:rPr>
          <w:rFonts w:asciiTheme="majorHAnsi" w:hAnsiTheme="majorHAnsi" w:cstheme="majorHAnsi"/>
          <w:color w:val="000000" w:themeColor="text1"/>
        </w:rPr>
        <w:t>acilities</w:t>
      </w:r>
      <w:r w:rsidRPr="00C31003">
        <w:rPr>
          <w:rFonts w:asciiTheme="majorHAnsi" w:hAnsiTheme="majorHAnsi" w:cstheme="majorHAnsi"/>
          <w:color w:val="000000" w:themeColor="text1"/>
        </w:rPr>
        <w:t xml:space="preserve"> Team </w:t>
      </w:r>
      <w:r w:rsidR="007928DC">
        <w:rPr>
          <w:rFonts w:asciiTheme="majorHAnsi" w:hAnsiTheme="majorHAnsi" w:cstheme="majorHAnsi"/>
          <w:color w:val="000000" w:themeColor="text1"/>
        </w:rPr>
        <w:t xml:space="preserve">to </w:t>
      </w:r>
      <w:r w:rsidRPr="00C31003">
        <w:rPr>
          <w:rFonts w:asciiTheme="majorHAnsi" w:hAnsiTheme="majorHAnsi" w:cstheme="majorHAnsi"/>
          <w:color w:val="000000" w:themeColor="text1"/>
        </w:rPr>
        <w:t>arrange for clean-up and decontamination of areas.</w:t>
      </w:r>
    </w:p>
    <w:p w14:paraId="52C71A0C" w14:textId="77777777" w:rsidR="006451E3" w:rsidRPr="00C31003" w:rsidRDefault="006451E3" w:rsidP="00A323B3">
      <w:pPr>
        <w:pStyle w:val="ListParagraph"/>
        <w:numPr>
          <w:ilvl w:val="0"/>
          <w:numId w:val="1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Obtain names and contact information of witnesses to injury or illness.</w:t>
      </w:r>
    </w:p>
    <w:p w14:paraId="3B3F246A"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Minor Injury or Illness</w:t>
      </w:r>
    </w:p>
    <w:p w14:paraId="0064B920" w14:textId="77777777" w:rsidR="006451E3" w:rsidRPr="00C31003" w:rsidRDefault="006451E3" w:rsidP="00A323B3">
      <w:pPr>
        <w:pStyle w:val="ListParagraph"/>
        <w:numPr>
          <w:ilvl w:val="0"/>
          <w:numId w:val="2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Assess the situation and provide first aid/medical care as appropriate within your scope of training</w:t>
      </w:r>
      <w:r w:rsidR="00973988">
        <w:rPr>
          <w:rFonts w:asciiTheme="majorHAnsi" w:hAnsiTheme="majorHAnsi" w:cstheme="majorHAnsi"/>
          <w:color w:val="000000" w:themeColor="text1"/>
        </w:rPr>
        <w:t>.</w:t>
      </w:r>
      <w:r w:rsidR="004521FB" w:rsidRPr="00C31003">
        <w:rPr>
          <w:rFonts w:asciiTheme="majorHAnsi" w:hAnsiTheme="majorHAnsi" w:cstheme="majorHAnsi"/>
          <w:color w:val="000000" w:themeColor="text1"/>
        </w:rPr>
        <w:t xml:space="preserve"> </w:t>
      </w:r>
    </w:p>
    <w:p w14:paraId="331EA019" w14:textId="0EDB553B" w:rsidR="006451E3" w:rsidRPr="00C31003" w:rsidRDefault="006451E3" w:rsidP="00A323B3">
      <w:pPr>
        <w:pStyle w:val="ListParagraph"/>
        <w:numPr>
          <w:ilvl w:val="0"/>
          <w:numId w:val="2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professional medical attention is necessary, staff members should not transfer the </w:t>
      </w:r>
      <w:r w:rsidR="0020697D" w:rsidRPr="00C31003">
        <w:rPr>
          <w:rFonts w:asciiTheme="majorHAnsi" w:hAnsiTheme="majorHAnsi" w:cstheme="majorHAnsi"/>
          <w:color w:val="000000" w:themeColor="text1"/>
        </w:rPr>
        <w:t>person.</w:t>
      </w:r>
    </w:p>
    <w:p w14:paraId="38F09DA6" w14:textId="77777777" w:rsidR="006451E3" w:rsidRPr="00C31003" w:rsidRDefault="006451E3" w:rsidP="00A323B3">
      <w:pPr>
        <w:pStyle w:val="ListParagraph"/>
        <w:numPr>
          <w:ilvl w:val="0"/>
          <w:numId w:val="2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the injury is not life threatening but transportation to the hospital is warranted, you may give the individual the option of the following transportation methods:</w:t>
      </w:r>
    </w:p>
    <w:p w14:paraId="01DCC4DF" w14:textId="3C32CD6B" w:rsidR="006451E3" w:rsidRPr="00C31003" w:rsidRDefault="006451E3" w:rsidP="00A323B3">
      <w:pPr>
        <w:pStyle w:val="ListParagraph"/>
        <w:numPr>
          <w:ilvl w:val="0"/>
          <w:numId w:val="2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Emergency Medical Services (Call 911)</w:t>
      </w:r>
      <w:r w:rsidR="00973988">
        <w:rPr>
          <w:rFonts w:asciiTheme="majorHAnsi" w:hAnsiTheme="majorHAnsi" w:cstheme="majorHAnsi"/>
          <w:color w:val="000000" w:themeColor="text1"/>
        </w:rPr>
        <w:t xml:space="preserve"> using a campus phone </w:t>
      </w:r>
      <w:r w:rsidR="00EF2FAF">
        <w:rPr>
          <w:rFonts w:asciiTheme="majorHAnsi" w:hAnsiTheme="majorHAnsi" w:cstheme="majorHAnsi"/>
          <w:color w:val="000000" w:themeColor="text1"/>
        </w:rPr>
        <w:t>when possible</w:t>
      </w:r>
      <w:r w:rsidRPr="00C31003">
        <w:rPr>
          <w:rFonts w:asciiTheme="majorHAnsi" w:hAnsiTheme="majorHAnsi" w:cstheme="majorHAnsi"/>
          <w:color w:val="000000" w:themeColor="text1"/>
        </w:rPr>
        <w:t>.</w:t>
      </w:r>
    </w:p>
    <w:p w14:paraId="0D795124" w14:textId="77777777" w:rsidR="006451E3" w:rsidRPr="00C31003" w:rsidRDefault="006451E3" w:rsidP="00A323B3">
      <w:pPr>
        <w:pStyle w:val="ListParagraph"/>
        <w:numPr>
          <w:ilvl w:val="0"/>
          <w:numId w:val="2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a friend or family member to transport.</w:t>
      </w:r>
    </w:p>
    <w:p w14:paraId="022A996B" w14:textId="6CEDB25E" w:rsidR="006451E3" w:rsidRPr="00C31003" w:rsidRDefault="006451E3" w:rsidP="00A323B3">
      <w:pPr>
        <w:pStyle w:val="ListParagraph"/>
        <w:numPr>
          <w:ilvl w:val="0"/>
          <w:numId w:val="2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your immediate supervisor </w:t>
      </w:r>
      <w:r w:rsidR="0020697D" w:rsidRPr="00C31003">
        <w:rPr>
          <w:rFonts w:asciiTheme="majorHAnsi" w:hAnsiTheme="majorHAnsi" w:cstheme="majorHAnsi"/>
          <w:color w:val="000000" w:themeColor="text1"/>
        </w:rPr>
        <w:t>as soon as possible.</w:t>
      </w:r>
    </w:p>
    <w:p w14:paraId="374C3EFE" w14:textId="77777777" w:rsidR="006451E3" w:rsidRPr="00C31003" w:rsidRDefault="006451E3" w:rsidP="00A323B3">
      <w:pPr>
        <w:pStyle w:val="ListParagraph"/>
        <w:numPr>
          <w:ilvl w:val="0"/>
          <w:numId w:val="2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staff member (s) directly involved shall complete an </w:t>
      </w:r>
      <w:r w:rsidR="00394FE1" w:rsidRPr="00C31003">
        <w:rPr>
          <w:rFonts w:asciiTheme="majorHAnsi" w:hAnsiTheme="majorHAnsi" w:cstheme="majorHAnsi"/>
          <w:color w:val="000000" w:themeColor="text1"/>
        </w:rPr>
        <w:t>Accident</w:t>
      </w:r>
      <w:r w:rsidR="007928DC">
        <w:rPr>
          <w:rFonts w:asciiTheme="majorHAnsi" w:hAnsiTheme="majorHAnsi" w:cstheme="majorHAnsi"/>
          <w:color w:val="000000" w:themeColor="text1"/>
        </w:rPr>
        <w:t xml:space="preserve"> Report </w:t>
      </w:r>
      <w:r w:rsidRPr="00C31003">
        <w:rPr>
          <w:rFonts w:asciiTheme="majorHAnsi" w:hAnsiTheme="majorHAnsi" w:cstheme="majorHAnsi"/>
          <w:color w:val="000000" w:themeColor="text1"/>
        </w:rPr>
        <w:t xml:space="preserve">and submit </w:t>
      </w:r>
      <w:r w:rsidR="0020033D" w:rsidRPr="00C31003">
        <w:rPr>
          <w:rFonts w:asciiTheme="majorHAnsi" w:hAnsiTheme="majorHAnsi" w:cstheme="majorHAnsi"/>
          <w:color w:val="000000" w:themeColor="text1"/>
        </w:rPr>
        <w:t xml:space="preserve">it </w:t>
      </w:r>
      <w:r w:rsidRPr="00C31003">
        <w:rPr>
          <w:rFonts w:asciiTheme="majorHAnsi" w:hAnsiTheme="majorHAnsi" w:cstheme="majorHAnsi"/>
          <w:color w:val="000000" w:themeColor="text1"/>
        </w:rPr>
        <w:t xml:space="preserve">to </w:t>
      </w:r>
      <w:r w:rsidR="007928DC">
        <w:rPr>
          <w:rFonts w:asciiTheme="majorHAnsi" w:hAnsiTheme="majorHAnsi" w:cstheme="majorHAnsi"/>
          <w:color w:val="000000" w:themeColor="text1"/>
        </w:rPr>
        <w:t>Administrative Services</w:t>
      </w:r>
      <w:r w:rsidRPr="00C31003">
        <w:rPr>
          <w:rFonts w:asciiTheme="majorHAnsi" w:hAnsiTheme="majorHAnsi" w:cstheme="majorHAnsi"/>
          <w:color w:val="000000" w:themeColor="text1"/>
        </w:rPr>
        <w:t xml:space="preserve"> within 24 hours of the incident.</w:t>
      </w:r>
    </w:p>
    <w:p w14:paraId="031954B2"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Serious Injury or Illness</w:t>
      </w:r>
    </w:p>
    <w:p w14:paraId="7DD2E08A" w14:textId="77777777" w:rsidR="006451E3" w:rsidRPr="00C31003" w:rsidRDefault="006451E3" w:rsidP="00A323B3">
      <w:pPr>
        <w:pStyle w:val="ListParagraph"/>
        <w:numPr>
          <w:ilvl w:val="0"/>
          <w:numId w:val="2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Assess the situation and provide first aid/medical care as appropriate within your scope of training.</w:t>
      </w:r>
    </w:p>
    <w:p w14:paraId="1DFD10F6" w14:textId="052BF512" w:rsidR="006451E3" w:rsidRPr="00C31003" w:rsidRDefault="006451E3" w:rsidP="00A323B3">
      <w:pPr>
        <w:pStyle w:val="ListParagraph"/>
        <w:numPr>
          <w:ilvl w:val="0"/>
          <w:numId w:val="2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you have any doubt about the type or extent of injury or illness, </w:t>
      </w:r>
      <w:r w:rsidR="00F93C33" w:rsidRPr="00C31003">
        <w:rPr>
          <w:rFonts w:asciiTheme="majorHAnsi" w:hAnsiTheme="majorHAnsi" w:cstheme="majorHAnsi"/>
          <w:color w:val="000000" w:themeColor="text1"/>
        </w:rPr>
        <w:t>MOVE THE PERSON ONLY TO PREVENT FURTHER INJURY OR DEATH</w:t>
      </w:r>
      <w:r w:rsidR="004521FB" w:rsidRPr="00C31003">
        <w:rPr>
          <w:rFonts w:asciiTheme="majorHAnsi" w:hAnsiTheme="majorHAnsi" w:cstheme="majorHAnsi"/>
          <w:color w:val="000000" w:themeColor="text1"/>
        </w:rPr>
        <w:t xml:space="preserve"> IF POSSIBLE</w:t>
      </w:r>
      <w:r w:rsidR="0020697D">
        <w:rPr>
          <w:rFonts w:asciiTheme="majorHAnsi" w:hAnsiTheme="majorHAnsi" w:cstheme="majorHAnsi"/>
          <w:color w:val="000000" w:themeColor="text1"/>
        </w:rPr>
        <w:t>.</w:t>
      </w:r>
    </w:p>
    <w:p w14:paraId="10807D78" w14:textId="77777777" w:rsidR="006451E3" w:rsidRPr="00C31003" w:rsidRDefault="006451E3" w:rsidP="00A323B3">
      <w:pPr>
        <w:pStyle w:val="ListParagraph"/>
        <w:numPr>
          <w:ilvl w:val="0"/>
          <w:numId w:val="2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Emergency Medical Service (Call 911).</w:t>
      </w:r>
      <w:r w:rsidR="00F93C33" w:rsidRPr="00C31003">
        <w:rPr>
          <w:rFonts w:asciiTheme="majorHAnsi" w:hAnsiTheme="majorHAnsi" w:cstheme="majorHAnsi"/>
          <w:color w:val="000000" w:themeColor="text1"/>
        </w:rPr>
        <w:t xml:space="preserve"> Follow the dispatcher’s instructions.</w:t>
      </w:r>
    </w:p>
    <w:p w14:paraId="2C5A1EBD" w14:textId="77777777" w:rsidR="006451E3" w:rsidRPr="00C31003" w:rsidRDefault="006451E3" w:rsidP="00A323B3">
      <w:pPr>
        <w:pStyle w:val="ListParagraph"/>
        <w:numPr>
          <w:ilvl w:val="0"/>
          <w:numId w:val="2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Once called, designate someone to</w:t>
      </w:r>
      <w:r w:rsidR="00247B34">
        <w:rPr>
          <w:rFonts w:asciiTheme="majorHAnsi" w:hAnsiTheme="majorHAnsi" w:cstheme="majorHAnsi"/>
          <w:color w:val="000000" w:themeColor="text1"/>
        </w:rPr>
        <w:t xml:space="preserve"> meet and</w:t>
      </w:r>
      <w:r w:rsidRPr="00C31003">
        <w:rPr>
          <w:rFonts w:asciiTheme="majorHAnsi" w:hAnsiTheme="majorHAnsi" w:cstheme="majorHAnsi"/>
          <w:color w:val="000000" w:themeColor="text1"/>
        </w:rPr>
        <w:t xml:space="preserve"> direct the ambulance from the parking area</w:t>
      </w:r>
      <w:r w:rsidR="0020033D" w:rsidRPr="00C31003">
        <w:rPr>
          <w:rFonts w:asciiTheme="majorHAnsi" w:hAnsiTheme="majorHAnsi" w:cstheme="majorHAnsi"/>
          <w:color w:val="000000" w:themeColor="text1"/>
        </w:rPr>
        <w:t>.</w:t>
      </w:r>
    </w:p>
    <w:p w14:paraId="185A10B4" w14:textId="77777777" w:rsidR="006451E3" w:rsidRPr="00C31003" w:rsidRDefault="006451E3" w:rsidP="00A323B3">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After contacting Emergency Medical Services, initiate immediate first aid</w:t>
      </w:r>
      <w:r w:rsidR="0061121F" w:rsidRPr="00C31003">
        <w:rPr>
          <w:rFonts w:asciiTheme="majorHAnsi" w:hAnsiTheme="majorHAnsi" w:cstheme="majorHAnsi"/>
          <w:color w:val="000000" w:themeColor="text1"/>
        </w:rPr>
        <w:t xml:space="preserve"> if you are so trained</w:t>
      </w:r>
      <w:r w:rsidRPr="00C31003">
        <w:rPr>
          <w:rFonts w:asciiTheme="majorHAnsi" w:hAnsiTheme="majorHAnsi" w:cstheme="majorHAnsi"/>
          <w:color w:val="000000" w:themeColor="text1"/>
        </w:rPr>
        <w:t>.</w:t>
      </w:r>
    </w:p>
    <w:p w14:paraId="523F8D46" w14:textId="7343A55E" w:rsidR="006451E3" w:rsidRPr="00C31003" w:rsidRDefault="001F4552" w:rsidP="00A323B3">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Contact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at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w:t>
      </w:r>
      <w:r w:rsidR="0020697D">
        <w:rPr>
          <w:rFonts w:asciiTheme="majorHAnsi" w:hAnsiTheme="majorHAnsi" w:cstheme="majorHAnsi"/>
          <w:color w:val="000000" w:themeColor="text1"/>
        </w:rPr>
        <w:t>phone.</w:t>
      </w:r>
    </w:p>
    <w:p w14:paraId="6B1BA5FF" w14:textId="77777777" w:rsidR="001F4552" w:rsidRPr="00C31003" w:rsidRDefault="001F4552" w:rsidP="00A323B3">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Make sure an Accident Form is completed and submitted</w:t>
      </w:r>
      <w:r w:rsidR="0020033D" w:rsidRPr="00C31003">
        <w:rPr>
          <w:rFonts w:asciiTheme="majorHAnsi" w:hAnsiTheme="majorHAnsi" w:cstheme="majorHAnsi"/>
          <w:color w:val="000000" w:themeColor="text1"/>
        </w:rPr>
        <w:t xml:space="preserve"> within 24 hours of the injury/illness</w:t>
      </w:r>
      <w:r w:rsidRPr="00C31003">
        <w:rPr>
          <w:rFonts w:asciiTheme="majorHAnsi" w:hAnsiTheme="majorHAnsi" w:cstheme="majorHAnsi"/>
          <w:color w:val="000000" w:themeColor="text1"/>
        </w:rPr>
        <w:t>.</w:t>
      </w:r>
    </w:p>
    <w:p w14:paraId="1EBC133C" w14:textId="77777777" w:rsidR="001803DF" w:rsidRPr="00C31003" w:rsidRDefault="001803DF" w:rsidP="00526B35">
      <w:pPr>
        <w:spacing w:before="120" w:after="120"/>
        <w:rPr>
          <w:rFonts w:asciiTheme="majorHAnsi" w:hAnsiTheme="majorHAnsi" w:cstheme="majorHAnsi"/>
          <w:b/>
          <w:color w:val="000000" w:themeColor="text1"/>
        </w:rPr>
      </w:pPr>
      <w:bookmarkStart w:id="124" w:name="_Toc332283692"/>
      <w:r w:rsidRPr="00C31003">
        <w:rPr>
          <w:rFonts w:asciiTheme="majorHAnsi" w:hAnsiTheme="majorHAnsi" w:cstheme="majorHAnsi"/>
          <w:b/>
          <w:color w:val="000000" w:themeColor="text1"/>
        </w:rPr>
        <w:lastRenderedPageBreak/>
        <w:br/>
        <w:t>MULTIPLE CASUALTY INCIDENT</w:t>
      </w:r>
      <w:bookmarkEnd w:id="124"/>
    </w:p>
    <w:p w14:paraId="303AB858"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Multiple casualty incidents may occur on campus </w:t>
      </w:r>
      <w:proofErr w:type="gramStart"/>
      <w:r w:rsidRPr="00C31003">
        <w:rPr>
          <w:rFonts w:asciiTheme="majorHAnsi" w:hAnsiTheme="majorHAnsi" w:cstheme="majorHAnsi"/>
          <w:color w:val="000000" w:themeColor="text1"/>
        </w:rPr>
        <w:t>as a result of</w:t>
      </w:r>
      <w:proofErr w:type="gramEnd"/>
      <w:r w:rsidRPr="00C31003">
        <w:rPr>
          <w:rFonts w:asciiTheme="majorHAnsi" w:hAnsiTheme="majorHAnsi" w:cstheme="majorHAnsi"/>
          <w:color w:val="000000" w:themeColor="text1"/>
        </w:rPr>
        <w:t xml:space="preserve"> events such as fire, explosion, vehicle accident, or hazardous materials release. If a major incident occurs on campus, immediately </w:t>
      </w:r>
      <w:r w:rsidR="00F51319">
        <w:rPr>
          <w:rFonts w:asciiTheme="majorHAnsi" w:hAnsiTheme="majorHAnsi" w:cstheme="majorHAnsi"/>
          <w:color w:val="000000" w:themeColor="text1"/>
        </w:rPr>
        <w:t>call</w:t>
      </w:r>
      <w:r w:rsidRPr="00C31003">
        <w:rPr>
          <w:rFonts w:asciiTheme="majorHAnsi" w:hAnsiTheme="majorHAnsi" w:cstheme="majorHAnsi"/>
          <w:color w:val="000000" w:themeColor="text1"/>
        </w:rPr>
        <w:t xml:space="preserve"> 911.</w:t>
      </w:r>
    </w:p>
    <w:p w14:paraId="57BECFC0"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For Immediate Action:</w:t>
      </w:r>
    </w:p>
    <w:p w14:paraId="4E34D30A"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calm.</w:t>
      </w:r>
    </w:p>
    <w:p w14:paraId="5B90FBC0"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Turn on</w:t>
      </w:r>
      <w:r w:rsidR="00F66143">
        <w:rPr>
          <w:rFonts w:asciiTheme="majorHAnsi" w:hAnsiTheme="majorHAnsi" w:cstheme="majorHAnsi"/>
          <w:color w:val="000000" w:themeColor="text1"/>
        </w:rPr>
        <w:t xml:space="preserve"> your cellular phone and call</w:t>
      </w:r>
      <w:r w:rsidRPr="00C31003">
        <w:rPr>
          <w:rFonts w:asciiTheme="majorHAnsi" w:hAnsiTheme="majorHAnsi" w:cstheme="majorHAnsi"/>
          <w:color w:val="000000" w:themeColor="text1"/>
        </w:rPr>
        <w:t xml:space="preserve"> 911 and </w:t>
      </w:r>
      <w:r w:rsidR="00380400">
        <w:rPr>
          <w:rFonts w:asciiTheme="majorHAnsi" w:hAnsiTheme="majorHAnsi" w:cstheme="majorHAnsi"/>
          <w:color w:val="000000" w:themeColor="text1"/>
        </w:rPr>
        <w:t>Campus Security</w:t>
      </w:r>
      <w:r w:rsidR="00EF2FAF">
        <w:rPr>
          <w:rFonts w:asciiTheme="majorHAnsi" w:hAnsiTheme="majorHAnsi" w:cstheme="majorHAnsi"/>
          <w:color w:val="000000" w:themeColor="text1"/>
        </w:rPr>
        <w:t xml:space="preserve"> (call 911 from a campus phone)</w:t>
      </w:r>
      <w:r w:rsidRPr="00C31003">
        <w:rPr>
          <w:rFonts w:asciiTheme="majorHAnsi" w:hAnsiTheme="majorHAnsi" w:cstheme="majorHAnsi"/>
          <w:color w:val="000000" w:themeColor="text1"/>
        </w:rPr>
        <w:t>.</w:t>
      </w:r>
    </w:p>
    <w:p w14:paraId="6416DBC6" w14:textId="037F39C1"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w:t>
      </w:r>
      <w:r w:rsidR="00BB3327" w:rsidRPr="00C31003">
        <w:rPr>
          <w:rFonts w:asciiTheme="majorHAnsi" w:hAnsiTheme="majorHAnsi" w:cstheme="majorHAnsi"/>
          <w:color w:val="000000" w:themeColor="text1"/>
        </w:rPr>
        <w:t>a situation</w:t>
      </w:r>
      <w:r w:rsidRPr="00C31003">
        <w:rPr>
          <w:rFonts w:asciiTheme="majorHAnsi" w:hAnsiTheme="majorHAnsi" w:cstheme="majorHAnsi"/>
          <w:color w:val="000000" w:themeColor="text1"/>
        </w:rPr>
        <w:t xml:space="preserve"> warrants evacuation, coordinate with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to aid with evacuation.</w:t>
      </w:r>
      <w:r w:rsidR="003B20A7">
        <w:rPr>
          <w:rFonts w:asciiTheme="majorHAnsi" w:hAnsiTheme="majorHAnsi" w:cstheme="majorHAnsi"/>
          <w:color w:val="000000" w:themeColor="text1"/>
        </w:rPr>
        <w:t xml:space="preserve"> After hours call 911.</w:t>
      </w:r>
    </w:p>
    <w:p w14:paraId="5BFA31C4"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Determine the number of personnel available to respond.</w:t>
      </w:r>
    </w:p>
    <w:p w14:paraId="28540931"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Develop an action plan for medical operations.</w:t>
      </w:r>
    </w:p>
    <w:p w14:paraId="3AF1603D"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Set up a triage operation for mass injuries.</w:t>
      </w:r>
    </w:p>
    <w:p w14:paraId="5905C9EB"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Implement a coroner operation and a temporary morgue.</w:t>
      </w:r>
    </w:p>
    <w:p w14:paraId="4E201A55"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Disaster Triage Procedures</w:t>
      </w:r>
    </w:p>
    <w:p w14:paraId="409F002D"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During disaster situations which produce mass casualties and overwhelm resources, it may be necessary to use unusual techniques to provide the most effective aid. Under such conditions, the rule of the</w:t>
      </w:r>
      <w:r w:rsidRPr="00C31003">
        <w:rPr>
          <w:rFonts w:asciiTheme="majorHAnsi" w:hAnsiTheme="majorHAnsi" w:cstheme="majorHAnsi"/>
          <w:i/>
          <w:color w:val="000000" w:themeColor="text1"/>
        </w:rPr>
        <w:t xml:space="preserve"> greatest good for the greatest number </w:t>
      </w:r>
      <w:r w:rsidRPr="00C31003">
        <w:rPr>
          <w:rFonts w:asciiTheme="majorHAnsi" w:hAnsiTheme="majorHAnsi" w:cstheme="majorHAnsi"/>
          <w:color w:val="000000" w:themeColor="text1"/>
        </w:rPr>
        <w:t>will be the guiding principle.</w:t>
      </w:r>
    </w:p>
    <w:p w14:paraId="2ED69B43"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disaster medical-care triage procedure initiated at campus disaster sites and disaster medical care </w:t>
      </w:r>
      <w:r w:rsidR="00CA45E5">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should be in accordance with the following guidelines:</w:t>
      </w:r>
    </w:p>
    <w:p w14:paraId="7A0F15CE" w14:textId="77777777" w:rsidR="001803DF" w:rsidRPr="00C31003" w:rsidRDefault="001803DF" w:rsidP="00763265">
      <w:pPr>
        <w:pStyle w:val="ListParagraph"/>
        <w:numPr>
          <w:ilvl w:val="0"/>
          <w:numId w:val="7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PRIORITY 1:</w:t>
      </w:r>
      <w:r w:rsidRPr="00C31003">
        <w:rPr>
          <w:rFonts w:asciiTheme="majorHAnsi" w:hAnsiTheme="majorHAnsi" w:cstheme="majorHAnsi"/>
          <w:color w:val="000000" w:themeColor="text1"/>
        </w:rPr>
        <w:t xml:space="preserve"> </w:t>
      </w:r>
      <w:r w:rsidRPr="00C31003">
        <w:rPr>
          <w:rFonts w:asciiTheme="majorHAnsi" w:hAnsiTheme="majorHAnsi" w:cstheme="majorHAnsi"/>
          <w:b/>
          <w:color w:val="000000" w:themeColor="text1"/>
        </w:rPr>
        <w:t>Immediate transport.</w:t>
      </w:r>
      <w:r w:rsidRPr="00C31003">
        <w:rPr>
          <w:rFonts w:asciiTheme="majorHAnsi" w:hAnsiTheme="majorHAnsi" w:cstheme="majorHAnsi"/>
          <w:color w:val="000000" w:themeColor="text1"/>
        </w:rPr>
        <w:t xml:space="preserve"> </w:t>
      </w:r>
      <w:proofErr w:type="gramStart"/>
      <w:r w:rsidRPr="00C31003">
        <w:rPr>
          <w:rFonts w:asciiTheme="majorHAnsi" w:hAnsiTheme="majorHAnsi" w:cstheme="majorHAnsi"/>
          <w:color w:val="000000" w:themeColor="text1"/>
        </w:rPr>
        <w:t>First priority</w:t>
      </w:r>
      <w:proofErr w:type="gramEnd"/>
      <w:r w:rsidRPr="00C31003">
        <w:rPr>
          <w:rFonts w:asciiTheme="majorHAnsi" w:hAnsiTheme="majorHAnsi" w:cstheme="majorHAnsi"/>
          <w:color w:val="000000" w:themeColor="text1"/>
        </w:rPr>
        <w:t xml:space="preserve"> casualties are those who have life-threatening injuries which are readily correctable. For purposes of priority for transport to a hospital, a second stage of triage may be necessary so only those “transportable” cases are taken first. Some may require extensive stabilization at the scene before transport.</w:t>
      </w:r>
    </w:p>
    <w:p w14:paraId="2FC47014" w14:textId="77777777" w:rsidR="001803DF" w:rsidRPr="00C31003" w:rsidRDefault="001803DF" w:rsidP="00763265">
      <w:pPr>
        <w:pStyle w:val="ListParagraph"/>
        <w:numPr>
          <w:ilvl w:val="0"/>
          <w:numId w:val="7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PRIORITY 2:</w:t>
      </w:r>
      <w:r w:rsidRPr="00C31003">
        <w:rPr>
          <w:rFonts w:asciiTheme="majorHAnsi" w:hAnsiTheme="majorHAnsi" w:cstheme="majorHAnsi"/>
          <w:color w:val="000000" w:themeColor="text1"/>
        </w:rPr>
        <w:t xml:space="preserve"> </w:t>
      </w:r>
      <w:r w:rsidRPr="00C31003">
        <w:rPr>
          <w:rFonts w:asciiTheme="majorHAnsi" w:hAnsiTheme="majorHAnsi" w:cstheme="majorHAnsi"/>
          <w:b/>
          <w:color w:val="000000" w:themeColor="text1"/>
        </w:rPr>
        <w:t xml:space="preserve">Delayed </w:t>
      </w:r>
      <w:proofErr w:type="gramStart"/>
      <w:r w:rsidRPr="00C31003">
        <w:rPr>
          <w:rFonts w:asciiTheme="majorHAnsi" w:hAnsiTheme="majorHAnsi" w:cstheme="majorHAnsi"/>
          <w:b/>
          <w:color w:val="000000" w:themeColor="text1"/>
        </w:rPr>
        <w:t>transports</w:t>
      </w:r>
      <w:proofErr w:type="gramEnd"/>
      <w:r w:rsidRPr="00C31003">
        <w:rPr>
          <w:rFonts w:asciiTheme="majorHAnsi" w:hAnsiTheme="majorHAnsi" w:cstheme="majorHAnsi"/>
          <w:color w:val="000000" w:themeColor="text1"/>
        </w:rPr>
        <w:t xml:space="preserve"> of casualties are all those whose therapy may be delayed without significant threat to life or limb and those for whom extensive or highly sophisticated procedures are necessary to sustain life.</w:t>
      </w:r>
    </w:p>
    <w:p w14:paraId="1E0C8D01"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Casualties requiring minimal care will not be tagged or registered. They will not be given professional level care and will not be admitted to hospitals. They will be sent from the incident scene </w:t>
      </w:r>
      <w:proofErr w:type="gramStart"/>
      <w:r w:rsidRPr="00C31003">
        <w:rPr>
          <w:rFonts w:asciiTheme="majorHAnsi" w:hAnsiTheme="majorHAnsi" w:cstheme="majorHAnsi"/>
          <w:color w:val="000000" w:themeColor="text1"/>
        </w:rPr>
        <w:t>in order to</w:t>
      </w:r>
      <w:proofErr w:type="gramEnd"/>
      <w:r w:rsidRPr="00C31003">
        <w:rPr>
          <w:rFonts w:asciiTheme="majorHAnsi" w:hAnsiTheme="majorHAnsi" w:cstheme="majorHAnsi"/>
          <w:color w:val="000000" w:themeColor="text1"/>
        </w:rPr>
        <w:t xml:space="preserve"> reduce confusion unless they are needed to assist.</w:t>
      </w:r>
    </w:p>
    <w:p w14:paraId="628A1BC1" w14:textId="77777777" w:rsidR="00C7160E"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dead will be identified with marked material. </w:t>
      </w:r>
      <w:r w:rsidR="00C7160E" w:rsidRPr="00C31003">
        <w:rPr>
          <w:rFonts w:asciiTheme="majorHAnsi" w:hAnsiTheme="majorHAnsi" w:cstheme="majorHAnsi"/>
          <w:color w:val="000000" w:themeColor="text1"/>
        </w:rPr>
        <w:t>These victims will be handled by emergency responders.</w:t>
      </w:r>
    </w:p>
    <w:p w14:paraId="6757A463" w14:textId="77777777" w:rsidR="001803DF"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Panic-stricken or psychologically disturbed persons, who might interfere with casualty handling, should be isolated from the incident scene as soon as possible.</w:t>
      </w:r>
    </w:p>
    <w:p w14:paraId="284A4BAC" w14:textId="77777777" w:rsidR="00FC6EB5" w:rsidRDefault="00FC6EB5" w:rsidP="00526B35">
      <w:pPr>
        <w:spacing w:before="120" w:after="120"/>
        <w:rPr>
          <w:rFonts w:asciiTheme="majorHAnsi" w:hAnsiTheme="majorHAnsi" w:cstheme="majorHAnsi"/>
          <w:color w:val="000000" w:themeColor="text1"/>
        </w:rPr>
      </w:pPr>
    </w:p>
    <w:p w14:paraId="4545D9EE" w14:textId="77777777" w:rsidR="00FC6EB5" w:rsidRPr="00C31003" w:rsidRDefault="00FC6EB5"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 xml:space="preserve">(Additional agreement with </w:t>
      </w:r>
      <w:proofErr w:type="gramStart"/>
      <w:r>
        <w:rPr>
          <w:rFonts w:asciiTheme="majorHAnsi" w:hAnsiTheme="majorHAnsi" w:cstheme="majorHAnsi"/>
          <w:color w:val="000000" w:themeColor="text1"/>
        </w:rPr>
        <w:t xml:space="preserve">the </w:t>
      </w:r>
      <w:r w:rsidR="008611BE">
        <w:rPr>
          <w:rFonts w:asciiTheme="majorHAnsi" w:hAnsiTheme="majorHAnsi" w:cstheme="majorHAnsi"/>
          <w:color w:val="000000" w:themeColor="text1"/>
        </w:rPr>
        <w:t>Chelan</w:t>
      </w:r>
      <w:proofErr w:type="gramEnd"/>
      <w:r w:rsidR="008611BE">
        <w:rPr>
          <w:rFonts w:asciiTheme="majorHAnsi" w:hAnsiTheme="majorHAnsi" w:cstheme="majorHAnsi"/>
          <w:color w:val="000000" w:themeColor="text1"/>
        </w:rPr>
        <w:t>-Douglas Health).</w:t>
      </w:r>
    </w:p>
    <w:p w14:paraId="23C64E23"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w:t>
      </w:r>
    </w:p>
    <w:p w14:paraId="09B063EB" w14:textId="77777777" w:rsidR="00004CB3" w:rsidRPr="00C31003" w:rsidRDefault="00004CB3"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4EF5E19F"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125" w:name="_Toc332283691"/>
      <w:bookmarkStart w:id="126" w:name="_Toc391996249"/>
      <w:bookmarkStart w:id="127" w:name="_Toc393273246"/>
      <w:bookmarkStart w:id="128" w:name="_Toc393274188"/>
      <w:bookmarkStart w:id="129" w:name="_Toc393285377"/>
      <w:bookmarkStart w:id="130" w:name="_Toc514685145"/>
      <w:r w:rsidRPr="00C31003">
        <w:rPr>
          <w:rFonts w:asciiTheme="majorHAnsi" w:hAnsiTheme="majorHAnsi" w:cstheme="majorHAnsi"/>
          <w:color w:val="000000" w:themeColor="text1"/>
        </w:rPr>
        <w:lastRenderedPageBreak/>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J</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HAZARDOUS MATERIALS</w:t>
      </w:r>
      <w:bookmarkEnd w:id="125"/>
      <w:r w:rsidR="00C50230" w:rsidRPr="00C31003">
        <w:rPr>
          <w:rFonts w:asciiTheme="majorHAnsi" w:hAnsiTheme="majorHAnsi" w:cstheme="majorHAnsi"/>
          <w:color w:val="000000" w:themeColor="text1"/>
        </w:rPr>
        <w:t xml:space="preserve"> RELEASE</w:t>
      </w:r>
      <w:bookmarkEnd w:id="126"/>
      <w:bookmarkEnd w:id="127"/>
      <w:bookmarkEnd w:id="128"/>
      <w:bookmarkEnd w:id="129"/>
      <w:bookmarkEnd w:id="130"/>
    </w:p>
    <w:p w14:paraId="49DD73E4" w14:textId="77777777" w:rsidR="0005494A" w:rsidRPr="007A09B1" w:rsidRDefault="00F66143" w:rsidP="0069667D">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4FB3D795" w14:textId="77777777" w:rsidR="00F66143" w:rsidRPr="007A09B1" w:rsidRDefault="00A578BC" w:rsidP="0069667D">
      <w:pPr>
        <w:spacing w:before="120" w:after="120"/>
        <w:jc w:val="center"/>
        <w:rPr>
          <w:rFonts w:asciiTheme="majorHAnsi" w:hAnsiTheme="majorHAnsi" w:cstheme="majorHAnsi"/>
          <w:b/>
          <w:i/>
          <w:color w:val="000000" w:themeColor="text1"/>
          <w:sz w:val="18"/>
        </w:rPr>
      </w:pPr>
      <w:r w:rsidRPr="007A09B1">
        <w:rPr>
          <w:rFonts w:asciiTheme="majorHAnsi" w:hAnsiTheme="majorHAnsi" w:cstheme="majorHAnsi"/>
          <w:b/>
          <w:color w:val="000000" w:themeColor="text1"/>
          <w:sz w:val="36"/>
        </w:rPr>
        <w:t>RAVE ALERT</w:t>
      </w:r>
      <w:r w:rsidR="007A09B1">
        <w:rPr>
          <w:rFonts w:asciiTheme="majorHAnsi" w:hAnsiTheme="majorHAnsi" w:cstheme="majorHAnsi"/>
          <w:b/>
          <w:color w:val="000000" w:themeColor="text1"/>
          <w:sz w:val="36"/>
        </w:rPr>
        <w:t xml:space="preserve"> </w:t>
      </w:r>
      <w:r w:rsidR="00F66143" w:rsidRPr="007A09B1">
        <w:rPr>
          <w:rFonts w:asciiTheme="majorHAnsi" w:hAnsiTheme="majorHAnsi" w:cstheme="majorHAnsi"/>
          <w:b/>
          <w:color w:val="000000" w:themeColor="text1"/>
          <w:sz w:val="36"/>
        </w:rPr>
        <w:t>Notification</w:t>
      </w:r>
    </w:p>
    <w:p w14:paraId="41623C3B" w14:textId="77777777" w:rsidR="0069667D" w:rsidRPr="00C31003" w:rsidRDefault="0069667D" w:rsidP="00F45A73">
      <w:pPr>
        <w:spacing w:before="120" w:after="120"/>
        <w:contextualSpacing/>
        <w:rPr>
          <w:rFonts w:asciiTheme="majorHAnsi" w:hAnsiTheme="majorHAnsi" w:cstheme="majorHAnsi"/>
          <w:b/>
          <w:color w:val="000000" w:themeColor="text1"/>
        </w:rPr>
      </w:pPr>
    </w:p>
    <w:p w14:paraId="70AD79C0" w14:textId="77777777" w:rsidR="006451E3" w:rsidRPr="00C31003" w:rsidRDefault="006451E3" w:rsidP="00F45A73">
      <w:pPr>
        <w:spacing w:before="120" w:after="120"/>
        <w:contextualSpacing/>
        <w:rPr>
          <w:rFonts w:asciiTheme="majorHAnsi" w:hAnsiTheme="majorHAnsi" w:cstheme="majorHAnsi"/>
          <w:b/>
          <w:color w:val="000000" w:themeColor="text1"/>
        </w:rPr>
      </w:pPr>
      <w:r w:rsidRPr="00C31003">
        <w:rPr>
          <w:rFonts w:asciiTheme="majorHAnsi" w:hAnsiTheme="majorHAnsi" w:cstheme="majorHAnsi"/>
          <w:b/>
          <w:color w:val="000000" w:themeColor="text1"/>
        </w:rPr>
        <w:t>What to do Before a Hazardous Materials Incident</w:t>
      </w:r>
    </w:p>
    <w:p w14:paraId="4A249E2E" w14:textId="57A27F24"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your local fire department to learn what chemicals are located near your school building</w:t>
      </w:r>
      <w:r w:rsidR="00D87D8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which may be hazardous to healt</w:t>
      </w:r>
      <w:r w:rsidR="006B338A">
        <w:rPr>
          <w:rFonts w:asciiTheme="majorHAnsi" w:hAnsiTheme="majorHAnsi" w:cstheme="majorHAnsi"/>
          <w:color w:val="000000" w:themeColor="text1"/>
        </w:rPr>
        <w:t xml:space="preserve">h if </w:t>
      </w:r>
      <w:r w:rsidR="00EE539B">
        <w:rPr>
          <w:rFonts w:asciiTheme="majorHAnsi" w:hAnsiTheme="majorHAnsi" w:cstheme="majorHAnsi"/>
          <w:color w:val="000000" w:themeColor="text1"/>
        </w:rPr>
        <w:t>released.</w:t>
      </w:r>
    </w:p>
    <w:p w14:paraId="79D5260C"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Develop procedures for sheltering students and staff when hazardous conditions could make it unsafe to evacuate. Emergency personnel will make </w:t>
      </w:r>
      <w:proofErr w:type="gramStart"/>
      <w:r w:rsidRPr="00C31003">
        <w:rPr>
          <w:rFonts w:asciiTheme="majorHAnsi" w:hAnsiTheme="majorHAnsi" w:cstheme="majorHAnsi"/>
          <w:color w:val="000000" w:themeColor="text1"/>
        </w:rPr>
        <w:t>the recommendations</w:t>
      </w:r>
      <w:proofErr w:type="gramEnd"/>
      <w:r w:rsidRPr="00C31003">
        <w:rPr>
          <w:rFonts w:asciiTheme="majorHAnsi" w:hAnsiTheme="majorHAnsi" w:cstheme="majorHAnsi"/>
          <w:color w:val="000000" w:themeColor="text1"/>
        </w:rPr>
        <w:t xml:space="preserve"> to evacuate or shelter in place.</w:t>
      </w:r>
    </w:p>
    <w:p w14:paraId="01218450" w14:textId="250B3C75"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Inform students and staff of the potential dangers and harmful</w:t>
      </w:r>
      <w:r w:rsidR="006B338A">
        <w:rPr>
          <w:rFonts w:asciiTheme="majorHAnsi" w:hAnsiTheme="majorHAnsi" w:cstheme="majorHAnsi"/>
          <w:color w:val="000000" w:themeColor="text1"/>
        </w:rPr>
        <w:t xml:space="preserve"> effects of hazardous </w:t>
      </w:r>
      <w:r w:rsidR="00EE539B">
        <w:rPr>
          <w:rFonts w:asciiTheme="majorHAnsi" w:hAnsiTheme="majorHAnsi" w:cstheme="majorHAnsi"/>
          <w:color w:val="000000" w:themeColor="text1"/>
        </w:rPr>
        <w:t>materials.</w:t>
      </w:r>
    </w:p>
    <w:p w14:paraId="7DDD9E8A"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Survey and determine shelter locations within the </w:t>
      </w:r>
      <w:proofErr w:type="gramStart"/>
      <w:r w:rsidRPr="00C31003">
        <w:rPr>
          <w:rFonts w:asciiTheme="majorHAnsi" w:hAnsiTheme="majorHAnsi" w:cstheme="majorHAnsi"/>
          <w:color w:val="000000" w:themeColor="text1"/>
        </w:rPr>
        <w:t>school</w:t>
      </w:r>
      <w:r w:rsidR="00D87D8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w:t>
      </w:r>
      <w:proofErr w:type="gramEnd"/>
      <w:r w:rsidRPr="00C31003">
        <w:rPr>
          <w:rFonts w:asciiTheme="majorHAnsi" w:hAnsiTheme="majorHAnsi" w:cstheme="majorHAnsi"/>
          <w:color w:val="000000" w:themeColor="text1"/>
        </w:rPr>
        <w:t xml:space="preserve"> post them in each room with routes to them. Mark routes to shelter areas.</w:t>
      </w:r>
    </w:p>
    <w:p w14:paraId="3A181E27"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Hold drills. Know what to do if the school cannot evacuate and must shelter the students and staff “in place</w:t>
      </w:r>
      <w:r w:rsidR="00D87D83" w:rsidRPr="00C31003">
        <w:rPr>
          <w:rFonts w:asciiTheme="majorHAnsi" w:hAnsiTheme="majorHAnsi" w:cstheme="majorHAnsi"/>
          <w:color w:val="000000" w:themeColor="text1"/>
        </w:rPr>
        <w:t>.</w:t>
      </w:r>
    </w:p>
    <w:p w14:paraId="4A499383" w14:textId="4E50C63B"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Arrange to use another school or similar facility as </w:t>
      </w:r>
      <w:proofErr w:type="gramStart"/>
      <w:r w:rsidRPr="00C31003">
        <w:rPr>
          <w:rFonts w:asciiTheme="majorHAnsi" w:hAnsiTheme="majorHAnsi" w:cstheme="majorHAnsi"/>
          <w:color w:val="000000" w:themeColor="text1"/>
        </w:rPr>
        <w:t>alternate</w:t>
      </w:r>
      <w:proofErr w:type="gramEnd"/>
      <w:r w:rsidRPr="00C31003">
        <w:rPr>
          <w:rFonts w:asciiTheme="majorHAnsi" w:hAnsiTheme="majorHAnsi" w:cstheme="majorHAnsi"/>
          <w:color w:val="000000" w:themeColor="text1"/>
        </w:rPr>
        <w:t xml:space="preserve"> site </w:t>
      </w:r>
      <w:r w:rsidR="006B338A">
        <w:rPr>
          <w:rFonts w:asciiTheme="majorHAnsi" w:hAnsiTheme="majorHAnsi" w:cstheme="majorHAnsi"/>
          <w:color w:val="000000" w:themeColor="text1"/>
        </w:rPr>
        <w:t xml:space="preserve">if evacuation becomes </w:t>
      </w:r>
      <w:r w:rsidR="00EE539B">
        <w:rPr>
          <w:rFonts w:asciiTheme="majorHAnsi" w:hAnsiTheme="majorHAnsi" w:cstheme="majorHAnsi"/>
          <w:color w:val="000000" w:themeColor="text1"/>
        </w:rPr>
        <w:t>necessary.</w:t>
      </w:r>
    </w:p>
    <w:p w14:paraId="03ACDE29" w14:textId="5BCA4B1F"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Provide a list of emergency supplies that should be prea</w:t>
      </w:r>
      <w:r w:rsidR="006B338A">
        <w:rPr>
          <w:rFonts w:asciiTheme="majorHAnsi" w:hAnsiTheme="majorHAnsi" w:cstheme="majorHAnsi"/>
          <w:color w:val="000000" w:themeColor="text1"/>
        </w:rPr>
        <w:t xml:space="preserve">ssembled for a quick </w:t>
      </w:r>
      <w:r w:rsidR="00EE539B">
        <w:rPr>
          <w:rFonts w:asciiTheme="majorHAnsi" w:hAnsiTheme="majorHAnsi" w:cstheme="majorHAnsi"/>
          <w:color w:val="000000" w:themeColor="text1"/>
        </w:rPr>
        <w:t>evacuation.</w:t>
      </w:r>
    </w:p>
    <w:p w14:paraId="19D38F02" w14:textId="17AE27BB"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Preplan evacuation routes with your local emergency </w:t>
      </w:r>
      <w:r w:rsidR="00EE539B" w:rsidRPr="00C31003">
        <w:rPr>
          <w:rFonts w:asciiTheme="majorHAnsi" w:hAnsiTheme="majorHAnsi" w:cstheme="majorHAnsi"/>
          <w:color w:val="000000" w:themeColor="text1"/>
        </w:rPr>
        <w:t>manager.</w:t>
      </w:r>
      <w:r w:rsidR="004521FB" w:rsidRPr="00C31003">
        <w:rPr>
          <w:rFonts w:asciiTheme="majorHAnsi" w:hAnsiTheme="majorHAnsi" w:cstheme="majorHAnsi"/>
          <w:color w:val="000000" w:themeColor="text1"/>
        </w:rPr>
        <w:t xml:space="preserve"> </w:t>
      </w:r>
    </w:p>
    <w:p w14:paraId="6421F779" w14:textId="77777777" w:rsidR="00C7160E" w:rsidRPr="00C31003" w:rsidRDefault="00C7160E" w:rsidP="00F45A73">
      <w:pPr>
        <w:spacing w:before="120" w:after="120"/>
        <w:contextualSpacing/>
        <w:rPr>
          <w:rFonts w:asciiTheme="majorHAnsi" w:hAnsiTheme="majorHAnsi" w:cstheme="majorHAnsi"/>
          <w:b/>
          <w:color w:val="000000" w:themeColor="text1"/>
        </w:rPr>
      </w:pPr>
    </w:p>
    <w:p w14:paraId="061FBC32" w14:textId="77777777" w:rsidR="006451E3" w:rsidRPr="00C31003" w:rsidRDefault="006451E3" w:rsidP="00F45A73">
      <w:pPr>
        <w:spacing w:before="120" w:after="120"/>
        <w:contextualSpacing/>
        <w:rPr>
          <w:rFonts w:asciiTheme="majorHAnsi" w:hAnsiTheme="majorHAnsi" w:cstheme="majorHAnsi"/>
          <w:b/>
          <w:color w:val="000000" w:themeColor="text1"/>
        </w:rPr>
      </w:pPr>
      <w:r w:rsidRPr="00C31003">
        <w:rPr>
          <w:rFonts w:asciiTheme="majorHAnsi" w:hAnsiTheme="majorHAnsi" w:cstheme="majorHAnsi"/>
          <w:b/>
          <w:color w:val="000000" w:themeColor="text1"/>
        </w:rPr>
        <w:t>What to do During an Outdoor Hazardous Materials Incident</w:t>
      </w:r>
    </w:p>
    <w:p w14:paraId="0A837879" w14:textId="77777777" w:rsidR="006451E3" w:rsidRDefault="006451E3" w:rsidP="00F45A73">
      <w:p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Warning of a hazardous material incident is usually received from the fire or police department or from emergency services officials when such incidents occur near the college and are deemed to be a threat to safety. An overturned tanker, either a truck or train, a broken fuel line, or an incident in a commercial establishment </w:t>
      </w:r>
      <w:r w:rsidR="00B143F5"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uses chemicals are all potential hazards</w:t>
      </w:r>
      <w:r w:rsidR="00394FE1"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If an outdoor hazardous materials event occurs, do the following:</w:t>
      </w:r>
    </w:p>
    <w:p w14:paraId="70B1772C" w14:textId="77777777" w:rsidR="00DE2B19" w:rsidRDefault="00DE2B19" w:rsidP="00F45A73">
      <w:pPr>
        <w:spacing w:before="120" w:after="120"/>
        <w:contextualSpacing/>
        <w:rPr>
          <w:rFonts w:asciiTheme="majorHAnsi" w:hAnsiTheme="majorHAnsi" w:cstheme="majorHAnsi"/>
          <w:color w:val="000000" w:themeColor="text1"/>
        </w:rPr>
      </w:pPr>
    </w:p>
    <w:p w14:paraId="6335BC2F" w14:textId="59E52B98" w:rsidR="00DE2B19" w:rsidRDefault="00DE2B19" w:rsidP="00F45A73">
      <w:pPr>
        <w:spacing w:before="120" w:after="120"/>
        <w:contextualSpacing/>
        <w:rPr>
          <w:rFonts w:asciiTheme="majorHAnsi" w:hAnsiTheme="majorHAnsi" w:cstheme="majorHAnsi"/>
          <w:color w:val="000000" w:themeColor="text1"/>
        </w:rPr>
      </w:pPr>
      <w:r>
        <w:rPr>
          <w:rFonts w:asciiTheme="majorHAnsi" w:hAnsiTheme="majorHAnsi" w:cstheme="majorHAnsi"/>
          <w:color w:val="000000" w:themeColor="text1"/>
        </w:rPr>
        <w:t xml:space="preserve">Contact Facilities and confirm appropriate HVAC response for </w:t>
      </w:r>
      <w:r w:rsidR="000460DE">
        <w:rPr>
          <w:rFonts w:asciiTheme="majorHAnsi" w:hAnsiTheme="majorHAnsi" w:cstheme="majorHAnsi"/>
          <w:color w:val="000000" w:themeColor="text1"/>
        </w:rPr>
        <w:t>building.</w:t>
      </w:r>
    </w:p>
    <w:p w14:paraId="1F8131D1" w14:textId="77777777" w:rsidR="00B8368A" w:rsidRDefault="00B8368A" w:rsidP="00F45A73">
      <w:pPr>
        <w:spacing w:before="120" w:after="120"/>
        <w:contextualSpacing/>
        <w:rPr>
          <w:rFonts w:asciiTheme="majorHAnsi" w:hAnsiTheme="majorHAnsi" w:cstheme="majorHAnsi"/>
          <w:color w:val="000000" w:themeColor="text1"/>
        </w:rPr>
      </w:pPr>
    </w:p>
    <w:p w14:paraId="3A60D121" w14:textId="54FA8E88" w:rsidR="00B8368A" w:rsidRPr="00C31003" w:rsidRDefault="00B8368A" w:rsidP="00F45A73">
      <w:pPr>
        <w:spacing w:before="120" w:after="120"/>
        <w:contextualSpacing/>
        <w:rPr>
          <w:rFonts w:asciiTheme="majorHAnsi" w:hAnsiTheme="majorHAnsi" w:cstheme="majorHAnsi"/>
          <w:color w:val="000000" w:themeColor="text1"/>
        </w:rPr>
      </w:pPr>
      <w:r>
        <w:rPr>
          <w:rFonts w:asciiTheme="majorHAnsi" w:hAnsiTheme="majorHAnsi" w:cstheme="majorHAnsi"/>
          <w:color w:val="000000" w:themeColor="text1"/>
        </w:rPr>
        <w:t xml:space="preserve">TRAINING: </w:t>
      </w:r>
      <w:r w:rsidR="000460DE">
        <w:rPr>
          <w:rFonts w:asciiTheme="majorHAnsi" w:hAnsiTheme="majorHAnsi" w:cstheme="majorHAnsi"/>
          <w:color w:val="000000" w:themeColor="text1"/>
        </w:rPr>
        <w:t>R</w:t>
      </w:r>
      <w:r>
        <w:rPr>
          <w:rFonts w:asciiTheme="majorHAnsi" w:hAnsiTheme="majorHAnsi" w:cstheme="majorHAnsi"/>
          <w:color w:val="000000" w:themeColor="text1"/>
        </w:rPr>
        <w:t xml:space="preserve">efresher training should be conducted annually to ensure current standards are followed and to allow for the best protection against outside “poor air or </w:t>
      </w:r>
      <w:r w:rsidR="00944AE2">
        <w:rPr>
          <w:rFonts w:asciiTheme="majorHAnsi" w:hAnsiTheme="majorHAnsi" w:cstheme="majorHAnsi"/>
          <w:color w:val="000000" w:themeColor="text1"/>
        </w:rPr>
        <w:t>contamination</w:t>
      </w:r>
      <w:r w:rsidR="00D34BF0">
        <w:rPr>
          <w:rFonts w:asciiTheme="majorHAnsi" w:hAnsiTheme="majorHAnsi" w:cstheme="majorHAnsi"/>
          <w:color w:val="000000" w:themeColor="text1"/>
        </w:rPr>
        <w:t>.”</w:t>
      </w:r>
    </w:p>
    <w:p w14:paraId="2F43AD4A" w14:textId="3011A3AA" w:rsidR="006451E3" w:rsidRPr="00C31003" w:rsidRDefault="00D87D8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Ensure</w:t>
      </w:r>
      <w:r w:rsidR="006451E3" w:rsidRPr="00C31003">
        <w:rPr>
          <w:rFonts w:asciiTheme="majorHAnsi" w:hAnsiTheme="majorHAnsi" w:cstheme="majorHAnsi"/>
          <w:color w:val="000000" w:themeColor="text1"/>
        </w:rPr>
        <w:t xml:space="preserve"> that all students are in the building and that they remain there, only evacuate to another site if instructed to do so</w:t>
      </w:r>
      <w:r w:rsidRPr="00C31003">
        <w:rPr>
          <w:rFonts w:asciiTheme="majorHAnsi" w:hAnsiTheme="majorHAnsi" w:cstheme="majorHAnsi"/>
          <w:color w:val="000000" w:themeColor="text1"/>
        </w:rPr>
        <w:t xml:space="preserve"> by officials managing the </w:t>
      </w:r>
      <w:r w:rsidR="000460DE" w:rsidRPr="00C31003">
        <w:rPr>
          <w:rFonts w:asciiTheme="majorHAnsi" w:hAnsiTheme="majorHAnsi" w:cstheme="majorHAnsi"/>
          <w:color w:val="000000" w:themeColor="text1"/>
        </w:rPr>
        <w:t>incident.</w:t>
      </w:r>
    </w:p>
    <w:p w14:paraId="525BC29A" w14:textId="2FC08C3F" w:rsidR="006451E3" w:rsidRPr="00C31003" w:rsidRDefault="006B338A" w:rsidP="006B338A">
      <w:pPr>
        <w:pStyle w:val="ListParagraph"/>
        <w:numPr>
          <w:ilvl w:val="0"/>
          <w:numId w:val="24"/>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Close doors and windows</w:t>
      </w:r>
      <w:r w:rsidR="000460DE">
        <w:rPr>
          <w:rFonts w:asciiTheme="majorHAnsi" w:hAnsiTheme="majorHAnsi" w:cstheme="majorHAnsi"/>
          <w:color w:val="000000" w:themeColor="text1"/>
        </w:rPr>
        <w:t>.</w:t>
      </w:r>
    </w:p>
    <w:p w14:paraId="25457C2B" w14:textId="08D11E6A" w:rsidR="006B338A"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Turn off all ventilation and heating systems</w:t>
      </w:r>
      <w:r w:rsidR="00D87D8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which draw in out</w:t>
      </w:r>
      <w:r w:rsidR="006B338A">
        <w:rPr>
          <w:rFonts w:asciiTheme="majorHAnsi" w:hAnsiTheme="majorHAnsi" w:cstheme="majorHAnsi"/>
          <w:color w:val="000000" w:themeColor="text1"/>
        </w:rPr>
        <w:t>side air or vent to the outside</w:t>
      </w:r>
      <w:r w:rsidR="000460DE">
        <w:rPr>
          <w:rFonts w:asciiTheme="majorHAnsi" w:hAnsiTheme="majorHAnsi" w:cstheme="majorHAnsi"/>
          <w:color w:val="000000" w:themeColor="text1"/>
        </w:rPr>
        <w:t>.</w:t>
      </w:r>
    </w:p>
    <w:p w14:paraId="75B93883" w14:textId="1DBB86BA" w:rsidR="006451E3" w:rsidRPr="006B338A"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6B338A">
        <w:rPr>
          <w:rFonts w:asciiTheme="majorHAnsi" w:hAnsiTheme="majorHAnsi" w:cstheme="majorHAnsi"/>
          <w:color w:val="000000" w:themeColor="text1"/>
        </w:rPr>
        <w:t>Report any missing students</w:t>
      </w:r>
      <w:r w:rsidR="003D6C31" w:rsidRPr="006B338A">
        <w:rPr>
          <w:rFonts w:asciiTheme="majorHAnsi" w:hAnsiTheme="majorHAnsi" w:cstheme="majorHAnsi"/>
          <w:color w:val="000000" w:themeColor="text1"/>
        </w:rPr>
        <w:t>/staff</w:t>
      </w:r>
      <w:r w:rsidRPr="006B338A">
        <w:rPr>
          <w:rFonts w:asciiTheme="majorHAnsi" w:hAnsiTheme="majorHAnsi" w:cstheme="majorHAnsi"/>
          <w:color w:val="000000" w:themeColor="text1"/>
        </w:rPr>
        <w:t xml:space="preserve"> to college officials a</w:t>
      </w:r>
      <w:r w:rsidR="006B338A" w:rsidRPr="006B338A">
        <w:rPr>
          <w:rFonts w:asciiTheme="majorHAnsi" w:hAnsiTheme="majorHAnsi" w:cstheme="majorHAnsi"/>
          <w:color w:val="000000" w:themeColor="text1"/>
        </w:rPr>
        <w:t xml:space="preserve">nd emergency response </w:t>
      </w:r>
      <w:r w:rsidR="000460DE" w:rsidRPr="006B338A">
        <w:rPr>
          <w:rFonts w:asciiTheme="majorHAnsi" w:hAnsiTheme="majorHAnsi" w:cstheme="majorHAnsi"/>
          <w:color w:val="000000" w:themeColor="text1"/>
        </w:rPr>
        <w:t>personnel.</w:t>
      </w:r>
    </w:p>
    <w:p w14:paraId="5DB9F0F3" w14:textId="77777777" w:rsidR="00C7160E" w:rsidRPr="00C31003" w:rsidRDefault="00C7160E" w:rsidP="00F45A73">
      <w:pPr>
        <w:spacing w:before="120" w:after="120"/>
        <w:contextualSpacing/>
        <w:rPr>
          <w:rFonts w:asciiTheme="majorHAnsi" w:hAnsiTheme="majorHAnsi" w:cstheme="majorHAnsi"/>
          <w:b/>
          <w:color w:val="000000" w:themeColor="text1"/>
        </w:rPr>
      </w:pPr>
    </w:p>
    <w:p w14:paraId="415D81C1" w14:textId="77777777" w:rsidR="006B338A" w:rsidRDefault="006B338A">
      <w:pPr>
        <w:spacing w:line="300" w:lineRule="auto"/>
        <w:rPr>
          <w:rFonts w:asciiTheme="majorHAnsi" w:hAnsiTheme="majorHAnsi" w:cstheme="majorHAnsi"/>
          <w:b/>
          <w:color w:val="000000" w:themeColor="text1"/>
        </w:rPr>
      </w:pPr>
      <w:r>
        <w:rPr>
          <w:rFonts w:asciiTheme="majorHAnsi" w:hAnsiTheme="majorHAnsi" w:cstheme="majorHAnsi"/>
          <w:b/>
          <w:color w:val="000000" w:themeColor="text1"/>
        </w:rPr>
        <w:br w:type="page"/>
      </w:r>
    </w:p>
    <w:p w14:paraId="3B479D09" w14:textId="77777777" w:rsidR="006451E3" w:rsidRPr="00C31003" w:rsidRDefault="006451E3" w:rsidP="00F45A73">
      <w:pPr>
        <w:spacing w:before="120" w:after="120"/>
        <w:contextualSpacing/>
        <w:rPr>
          <w:rFonts w:asciiTheme="majorHAnsi" w:hAnsiTheme="majorHAnsi" w:cstheme="majorHAnsi"/>
          <w:b/>
          <w:color w:val="000000" w:themeColor="text1"/>
        </w:rPr>
      </w:pPr>
      <w:r w:rsidRPr="00C31003">
        <w:rPr>
          <w:rFonts w:asciiTheme="majorHAnsi" w:hAnsiTheme="majorHAnsi" w:cstheme="majorHAnsi"/>
          <w:b/>
          <w:color w:val="000000" w:themeColor="text1"/>
        </w:rPr>
        <w:lastRenderedPageBreak/>
        <w:t>What to do During an Indoor Hazardous Materials Incident</w:t>
      </w:r>
    </w:p>
    <w:p w14:paraId="45602687" w14:textId="77777777" w:rsidR="006451E3" w:rsidRPr="00C31003" w:rsidRDefault="006451E3" w:rsidP="00F45A73">
      <w:p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If a potentially hazardous chemical or material is released inside a building on the campus, do the following:</w:t>
      </w:r>
    </w:p>
    <w:p w14:paraId="14B2F518" w14:textId="70599F43" w:rsidR="006451E3" w:rsidRPr="00C31003" w:rsidRDefault="006B338A" w:rsidP="006B338A">
      <w:pPr>
        <w:pStyle w:val="ListParagraph"/>
        <w:numPr>
          <w:ilvl w:val="0"/>
          <w:numId w:val="24"/>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Evacuate the area </w:t>
      </w:r>
      <w:r w:rsidR="000460DE">
        <w:rPr>
          <w:rFonts w:asciiTheme="majorHAnsi" w:hAnsiTheme="majorHAnsi" w:cstheme="majorHAnsi"/>
          <w:color w:val="000000" w:themeColor="text1"/>
        </w:rPr>
        <w:t>immediately.</w:t>
      </w:r>
    </w:p>
    <w:p w14:paraId="30714A59" w14:textId="3E6FE499" w:rsidR="006451E3" w:rsidRPr="00C31003" w:rsidRDefault="008611BE" w:rsidP="006B338A">
      <w:pPr>
        <w:pStyle w:val="ListParagraph"/>
        <w:numPr>
          <w:ilvl w:val="0"/>
          <w:numId w:val="24"/>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Check the Safety Data Sheet (</w:t>
      </w:r>
      <w:r w:rsidR="006451E3" w:rsidRPr="00C31003">
        <w:rPr>
          <w:rFonts w:asciiTheme="majorHAnsi" w:hAnsiTheme="majorHAnsi" w:cstheme="majorHAnsi"/>
          <w:color w:val="000000" w:themeColor="text1"/>
        </w:rPr>
        <w:t>SDS) to determi</w:t>
      </w:r>
      <w:r w:rsidR="00D40B77">
        <w:rPr>
          <w:rFonts w:asciiTheme="majorHAnsi" w:hAnsiTheme="majorHAnsi" w:cstheme="majorHAnsi"/>
          <w:color w:val="000000" w:themeColor="text1"/>
        </w:rPr>
        <w:t xml:space="preserve">ne the urgency of the </w:t>
      </w:r>
      <w:r w:rsidR="000460DE">
        <w:rPr>
          <w:rFonts w:asciiTheme="majorHAnsi" w:hAnsiTheme="majorHAnsi" w:cstheme="majorHAnsi"/>
          <w:color w:val="000000" w:themeColor="text1"/>
        </w:rPr>
        <w:t>situation.</w:t>
      </w:r>
    </w:p>
    <w:p w14:paraId="053E0DC1" w14:textId="07548D3B" w:rsidR="00B16B52" w:rsidRPr="00C31003" w:rsidRDefault="00B16B52"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380400">
        <w:rPr>
          <w:rFonts w:asciiTheme="majorHAnsi" w:hAnsiTheme="majorHAnsi" w:cstheme="majorHAnsi"/>
          <w:color w:val="000000" w:themeColor="text1"/>
        </w:rPr>
        <w:t>Campus Security</w:t>
      </w:r>
      <w:r w:rsidR="00EF2FAF">
        <w:rPr>
          <w:rFonts w:asciiTheme="majorHAnsi" w:hAnsiTheme="majorHAnsi" w:cstheme="majorHAnsi"/>
          <w:color w:val="000000" w:themeColor="text1"/>
        </w:rPr>
        <w:t xml:space="preserve"> and Facilities </w:t>
      </w:r>
      <w:r w:rsidR="000460DE">
        <w:rPr>
          <w:rFonts w:asciiTheme="majorHAnsi" w:hAnsiTheme="majorHAnsi" w:cstheme="majorHAnsi"/>
          <w:color w:val="000000" w:themeColor="text1"/>
        </w:rPr>
        <w:t>immediately.</w:t>
      </w:r>
    </w:p>
    <w:p w14:paraId="38A25B4A" w14:textId="09DD21DE" w:rsidR="006451E3" w:rsidRPr="006B338A" w:rsidRDefault="00B16B52"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Notify the President</w:t>
      </w:r>
      <w:r w:rsidR="004521FB" w:rsidRPr="00C31003">
        <w:rPr>
          <w:rFonts w:asciiTheme="majorHAnsi" w:hAnsiTheme="majorHAnsi" w:cstheme="majorHAnsi"/>
          <w:color w:val="000000" w:themeColor="text1"/>
        </w:rPr>
        <w:t xml:space="preserve"> or </w:t>
      </w:r>
      <w:r w:rsidR="000460DE" w:rsidRPr="00C31003">
        <w:rPr>
          <w:rFonts w:asciiTheme="majorHAnsi" w:hAnsiTheme="majorHAnsi" w:cstheme="majorHAnsi"/>
          <w:color w:val="000000" w:themeColor="text1"/>
        </w:rPr>
        <w:t>designee.</w:t>
      </w:r>
    </w:p>
    <w:p w14:paraId="4794E5DF" w14:textId="0CF56EA4" w:rsidR="006451E3" w:rsidRPr="00C31003"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President,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or </w:t>
      </w:r>
      <w:r w:rsidR="00CA45E5">
        <w:rPr>
          <w:rFonts w:asciiTheme="majorHAnsi" w:hAnsiTheme="majorHAnsi" w:cstheme="majorHAnsi"/>
          <w:color w:val="000000" w:themeColor="text1"/>
        </w:rPr>
        <w:t>F</w:t>
      </w:r>
      <w:r w:rsidR="00F66143">
        <w:rPr>
          <w:rFonts w:asciiTheme="majorHAnsi" w:hAnsiTheme="majorHAnsi" w:cstheme="majorHAnsi"/>
          <w:color w:val="000000" w:themeColor="text1"/>
        </w:rPr>
        <w:t>acilities</w:t>
      </w:r>
      <w:r w:rsidRPr="00C31003">
        <w:rPr>
          <w:rFonts w:asciiTheme="majorHAnsi" w:hAnsiTheme="majorHAnsi" w:cstheme="majorHAnsi"/>
          <w:color w:val="000000" w:themeColor="text1"/>
        </w:rPr>
        <w:t xml:space="preserve"> Team will call the fire department if de</w:t>
      </w:r>
      <w:r w:rsidR="00D40B77">
        <w:rPr>
          <w:rFonts w:asciiTheme="majorHAnsi" w:hAnsiTheme="majorHAnsi" w:cstheme="majorHAnsi"/>
          <w:color w:val="000000" w:themeColor="text1"/>
        </w:rPr>
        <w:t xml:space="preserve">emed necessary for </w:t>
      </w:r>
      <w:r w:rsidR="000460DE">
        <w:rPr>
          <w:rFonts w:asciiTheme="majorHAnsi" w:hAnsiTheme="majorHAnsi" w:cstheme="majorHAnsi"/>
          <w:color w:val="000000" w:themeColor="text1"/>
        </w:rPr>
        <w:t>consultation.</w:t>
      </w:r>
    </w:p>
    <w:p w14:paraId="36437A7F" w14:textId="77777777" w:rsidR="006451E3" w:rsidRPr="00C31003" w:rsidRDefault="006451E3" w:rsidP="00F45A73">
      <w:pPr>
        <w:spacing w:before="120" w:after="120"/>
        <w:contextualSpacing/>
        <w:rPr>
          <w:rFonts w:asciiTheme="majorHAnsi" w:hAnsiTheme="majorHAnsi" w:cstheme="majorHAnsi"/>
          <w:b/>
          <w:color w:val="000000" w:themeColor="text1"/>
        </w:rPr>
      </w:pPr>
      <w:r w:rsidRPr="00C31003">
        <w:rPr>
          <w:rFonts w:asciiTheme="majorHAnsi" w:hAnsiTheme="majorHAnsi" w:cstheme="majorHAnsi"/>
          <w:b/>
          <w:color w:val="000000" w:themeColor="text1"/>
        </w:rPr>
        <w:t>What to do After a Hazardous Materials Incident</w:t>
      </w:r>
    </w:p>
    <w:p w14:paraId="55BF35D9" w14:textId="4202B33A" w:rsidR="006451E3" w:rsidRPr="00C31003"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Have local fire department or HAZMAT (Hazardous Materials) personnel survey the building for any ha</w:t>
      </w:r>
      <w:r w:rsidR="00D40B77">
        <w:rPr>
          <w:rFonts w:asciiTheme="majorHAnsi" w:hAnsiTheme="majorHAnsi" w:cstheme="majorHAnsi"/>
          <w:color w:val="000000" w:themeColor="text1"/>
        </w:rPr>
        <w:t xml:space="preserve">zardous materials </w:t>
      </w:r>
      <w:r w:rsidR="00507355">
        <w:rPr>
          <w:rFonts w:asciiTheme="majorHAnsi" w:hAnsiTheme="majorHAnsi" w:cstheme="majorHAnsi"/>
          <w:color w:val="000000" w:themeColor="text1"/>
        </w:rPr>
        <w:t>contamination.</w:t>
      </w:r>
    </w:p>
    <w:p w14:paraId="2381AC43" w14:textId="587A1F87" w:rsidR="006451E3" w:rsidRPr="00C31003"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Arrange f</w:t>
      </w:r>
      <w:r w:rsidR="00D40B77">
        <w:rPr>
          <w:rFonts w:asciiTheme="majorHAnsi" w:hAnsiTheme="majorHAnsi" w:cstheme="majorHAnsi"/>
          <w:color w:val="000000" w:themeColor="text1"/>
        </w:rPr>
        <w:t xml:space="preserve">or decontamination if </w:t>
      </w:r>
      <w:r w:rsidR="00507355">
        <w:rPr>
          <w:rFonts w:asciiTheme="majorHAnsi" w:hAnsiTheme="majorHAnsi" w:cstheme="majorHAnsi"/>
          <w:color w:val="000000" w:themeColor="text1"/>
        </w:rPr>
        <w:t>necessary.</w:t>
      </w:r>
    </w:p>
    <w:p w14:paraId="40BA456E" w14:textId="77777777" w:rsidR="006451E3" w:rsidRPr="006B338A" w:rsidRDefault="006451E3" w:rsidP="006B338A">
      <w:pPr>
        <w:pStyle w:val="ListParagraph"/>
        <w:numPr>
          <w:ilvl w:val="0"/>
          <w:numId w:val="24"/>
        </w:numPr>
        <w:spacing w:before="120" w:after="120"/>
        <w:contextualSpacing w:val="0"/>
        <w:rPr>
          <w:rFonts w:asciiTheme="majorHAnsi" w:hAnsiTheme="majorHAnsi" w:cstheme="majorHAnsi"/>
          <w:b/>
          <w:color w:val="000000" w:themeColor="text1"/>
        </w:rPr>
      </w:pPr>
      <w:r w:rsidRPr="006B338A">
        <w:rPr>
          <w:rFonts w:asciiTheme="majorHAnsi" w:hAnsiTheme="majorHAnsi" w:cstheme="majorHAnsi"/>
          <w:b/>
          <w:color w:val="000000" w:themeColor="text1"/>
        </w:rPr>
        <w:t>Do not return to the building until authorized by local officials</w:t>
      </w:r>
      <w:r w:rsidR="00DE2B19" w:rsidRPr="006B338A">
        <w:rPr>
          <w:rFonts w:asciiTheme="majorHAnsi" w:hAnsiTheme="majorHAnsi" w:cstheme="majorHAnsi"/>
          <w:b/>
          <w:color w:val="000000" w:themeColor="text1"/>
        </w:rPr>
        <w:t xml:space="preserve"> and Wenatchee Valley Incident Commander</w:t>
      </w:r>
    </w:p>
    <w:p w14:paraId="4506648D" w14:textId="77777777" w:rsidR="00C43843" w:rsidRPr="00C31003" w:rsidRDefault="00C43843" w:rsidP="00526B35">
      <w:pPr>
        <w:spacing w:before="120" w:after="120"/>
        <w:rPr>
          <w:rFonts w:asciiTheme="majorHAnsi" w:eastAsiaTheme="majorEastAsia" w:hAnsiTheme="majorHAnsi" w:cstheme="majorHAnsi"/>
          <w:b/>
          <w:caps/>
          <w:color w:val="000000" w:themeColor="text1"/>
          <w:spacing w:val="10"/>
          <w:sz w:val="32"/>
          <w:szCs w:val="36"/>
        </w:rPr>
      </w:pPr>
      <w:bookmarkStart w:id="131" w:name="_Toc332283693"/>
      <w:r w:rsidRPr="00C31003">
        <w:rPr>
          <w:rFonts w:asciiTheme="majorHAnsi" w:hAnsiTheme="majorHAnsi" w:cstheme="majorHAnsi"/>
          <w:color w:val="000000" w:themeColor="text1"/>
        </w:rPr>
        <w:br w:type="page"/>
      </w:r>
    </w:p>
    <w:p w14:paraId="214C5C07" w14:textId="77777777" w:rsidR="006451E3" w:rsidRPr="00D40B77" w:rsidRDefault="00480EBC" w:rsidP="00526B35">
      <w:pPr>
        <w:pStyle w:val="Heading1"/>
        <w:spacing w:before="120" w:after="120"/>
        <w:rPr>
          <w:rFonts w:asciiTheme="majorHAnsi" w:hAnsiTheme="majorHAnsi" w:cstheme="majorHAnsi"/>
          <w:color w:val="000000" w:themeColor="text1"/>
        </w:rPr>
      </w:pPr>
      <w:bookmarkStart w:id="132" w:name="_Toc391996250"/>
      <w:bookmarkStart w:id="133" w:name="_Toc393273247"/>
      <w:bookmarkStart w:id="134" w:name="_Toc393274189"/>
      <w:bookmarkStart w:id="135" w:name="_Toc393285378"/>
      <w:bookmarkStart w:id="136" w:name="_Toc514685146"/>
      <w:r w:rsidRPr="00D40B77">
        <w:rPr>
          <w:rFonts w:asciiTheme="majorHAnsi" w:hAnsiTheme="majorHAnsi" w:cstheme="majorHAnsi"/>
          <w:color w:val="000000" w:themeColor="text1"/>
        </w:rPr>
        <w:lastRenderedPageBreak/>
        <w:t>APPENDIX</w:t>
      </w:r>
      <w:r w:rsidR="00F93C33" w:rsidRPr="00D40B77">
        <w:rPr>
          <w:rFonts w:asciiTheme="majorHAnsi" w:hAnsiTheme="majorHAnsi" w:cstheme="majorHAnsi"/>
          <w:color w:val="000000" w:themeColor="text1"/>
        </w:rPr>
        <w:t xml:space="preserve"> </w:t>
      </w:r>
      <w:r w:rsidR="00D53BBF" w:rsidRPr="00D40B77">
        <w:rPr>
          <w:rFonts w:asciiTheme="majorHAnsi" w:hAnsiTheme="majorHAnsi" w:cstheme="majorHAnsi"/>
          <w:color w:val="000000" w:themeColor="text1"/>
        </w:rPr>
        <w:t>K</w:t>
      </w:r>
      <w:r w:rsidR="00CB084D" w:rsidRPr="00D40B77">
        <w:rPr>
          <w:rFonts w:asciiTheme="majorHAnsi" w:hAnsiTheme="majorHAnsi" w:cstheme="majorHAnsi"/>
          <w:color w:val="000000" w:themeColor="text1"/>
        </w:rPr>
        <w:t xml:space="preserve">: </w:t>
      </w:r>
      <w:r w:rsidR="006451E3" w:rsidRPr="00D40B77">
        <w:rPr>
          <w:rFonts w:asciiTheme="majorHAnsi" w:hAnsiTheme="majorHAnsi" w:cstheme="majorHAnsi"/>
          <w:color w:val="000000" w:themeColor="text1"/>
        </w:rPr>
        <w:t>SUICIDAL PERSONS</w:t>
      </w:r>
      <w:bookmarkEnd w:id="131"/>
      <w:bookmarkEnd w:id="132"/>
      <w:bookmarkEnd w:id="133"/>
      <w:bookmarkEnd w:id="134"/>
      <w:bookmarkEnd w:id="135"/>
      <w:bookmarkEnd w:id="136"/>
    </w:p>
    <w:p w14:paraId="0973341D" w14:textId="77777777" w:rsidR="00DE2B19" w:rsidRPr="00D40B77" w:rsidRDefault="00DE2B19" w:rsidP="002E71F5">
      <w:pPr>
        <w:rPr>
          <w:rFonts w:asciiTheme="majorHAnsi" w:hAnsiTheme="majorHAnsi" w:cstheme="majorHAnsi"/>
          <w:szCs w:val="22"/>
        </w:rPr>
      </w:pPr>
    </w:p>
    <w:p w14:paraId="23A2FF86" w14:textId="7865CD39" w:rsidR="00DE2B19" w:rsidRPr="00D40B77" w:rsidRDefault="00DE2B19" w:rsidP="002E71F5">
      <w:pPr>
        <w:rPr>
          <w:rFonts w:asciiTheme="majorHAnsi" w:hAnsiTheme="majorHAnsi" w:cstheme="majorHAnsi"/>
          <w:szCs w:val="22"/>
        </w:rPr>
      </w:pPr>
      <w:r w:rsidRPr="00D40B77">
        <w:rPr>
          <w:rFonts w:asciiTheme="majorHAnsi" w:hAnsiTheme="majorHAnsi" w:cstheme="majorHAnsi"/>
          <w:szCs w:val="22"/>
        </w:rPr>
        <w:t>Follow Suicide.org: Suicide Prevention, Awareness, and Support Guidelines.</w:t>
      </w:r>
    </w:p>
    <w:p w14:paraId="3F3179FE" w14:textId="28573D1F" w:rsidR="00DE2B19" w:rsidRPr="00D40B77" w:rsidRDefault="00DE2B19"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Always take suicide comments very seriously</w:t>
      </w:r>
      <w:r w:rsidR="005E4AFE">
        <w:rPr>
          <w:rFonts w:asciiTheme="majorHAnsi" w:hAnsiTheme="majorHAnsi" w:cstheme="majorHAnsi"/>
          <w:szCs w:val="22"/>
        </w:rPr>
        <w:t>.</w:t>
      </w:r>
    </w:p>
    <w:p w14:paraId="6821D598" w14:textId="77777777" w:rsidR="00DE2B19"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 xml:space="preserve">If you perceive the threat </w:t>
      </w:r>
      <w:proofErr w:type="gramStart"/>
      <w:r w:rsidRPr="00D40B77">
        <w:rPr>
          <w:rFonts w:asciiTheme="majorHAnsi" w:hAnsiTheme="majorHAnsi" w:cstheme="majorHAnsi"/>
          <w:szCs w:val="22"/>
        </w:rPr>
        <w:t>is</w:t>
      </w:r>
      <w:proofErr w:type="gramEnd"/>
      <w:r w:rsidRPr="00D40B77">
        <w:rPr>
          <w:rFonts w:asciiTheme="majorHAnsi" w:hAnsiTheme="majorHAnsi" w:cstheme="majorHAnsi"/>
          <w:szCs w:val="22"/>
        </w:rPr>
        <w:t xml:space="preserve"> real, call 911 for help.</w:t>
      </w:r>
    </w:p>
    <w:p w14:paraId="750C1DA1" w14:textId="4BA6BB5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 xml:space="preserve">Try not to act shocked and call 911 </w:t>
      </w:r>
      <w:r w:rsidR="005E4AFE" w:rsidRPr="00D40B77">
        <w:rPr>
          <w:rFonts w:asciiTheme="majorHAnsi" w:hAnsiTheme="majorHAnsi" w:cstheme="majorHAnsi"/>
          <w:szCs w:val="22"/>
        </w:rPr>
        <w:t>immediately.</w:t>
      </w:r>
    </w:p>
    <w:p w14:paraId="6CD99B87"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Do not try to handle the situation yourself.</w:t>
      </w:r>
    </w:p>
    <w:p w14:paraId="73307590"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While you are waiting for help, listen attentively to the person.</w:t>
      </w:r>
    </w:p>
    <w:p w14:paraId="251B0854"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 xml:space="preserve">Comfort the person with words of encouragement. </w:t>
      </w:r>
    </w:p>
    <w:p w14:paraId="191B5177"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Let the person know you are deeply concerned.</w:t>
      </w:r>
    </w:p>
    <w:p w14:paraId="4810F8A1"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If the person is at a high risk of suicide, do not leave him/her alone.</w:t>
      </w:r>
    </w:p>
    <w:p w14:paraId="4E1F0D62"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Talk openly about suicide.</w:t>
      </w:r>
    </w:p>
    <w:p w14:paraId="18513ABA"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If the person talks about using a firearm, call 911.</w:t>
      </w:r>
    </w:p>
    <w:p w14:paraId="7F46A80A"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Don’t be judgmental.</w:t>
      </w:r>
    </w:p>
    <w:p w14:paraId="54A989DB" w14:textId="0EC52DA9"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 xml:space="preserve">Be careful of the statements you </w:t>
      </w:r>
      <w:r w:rsidR="005E4AFE" w:rsidRPr="00D40B77">
        <w:rPr>
          <w:rFonts w:asciiTheme="majorHAnsi" w:hAnsiTheme="majorHAnsi" w:cstheme="majorHAnsi"/>
          <w:szCs w:val="22"/>
        </w:rPr>
        <w:t>make.</w:t>
      </w:r>
    </w:p>
    <w:p w14:paraId="071A8B13" w14:textId="5504F35B"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Listen, listen, listen. Be gentle, kind, and understanding.</w:t>
      </w:r>
    </w:p>
    <w:p w14:paraId="20561CB0"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Let the person express emotion in the way that he/she wants.</w:t>
      </w:r>
    </w:p>
    <w:p w14:paraId="22975C0A" w14:textId="77777777" w:rsidR="00D85D03" w:rsidRPr="00D40B77" w:rsidRDefault="00D85D03" w:rsidP="0077227C">
      <w:pPr>
        <w:rPr>
          <w:rFonts w:asciiTheme="majorHAnsi" w:hAnsiTheme="majorHAnsi" w:cstheme="majorHAnsi"/>
          <w:szCs w:val="22"/>
        </w:rPr>
      </w:pPr>
      <w:r w:rsidRPr="00D40B77">
        <w:rPr>
          <w:rFonts w:asciiTheme="majorHAnsi" w:hAnsiTheme="majorHAnsi" w:cstheme="majorHAnsi"/>
          <w:b/>
          <w:szCs w:val="22"/>
        </w:rPr>
        <w:t>FOR MORE ON SUICIDE PREVENTION GO TO</w:t>
      </w:r>
      <w:r w:rsidRPr="00D40B77">
        <w:rPr>
          <w:rFonts w:asciiTheme="majorHAnsi" w:hAnsiTheme="majorHAnsi" w:cstheme="majorHAnsi"/>
          <w:szCs w:val="22"/>
        </w:rPr>
        <w:t xml:space="preserve">:  </w:t>
      </w:r>
      <w:r w:rsidRPr="00D40B77">
        <w:rPr>
          <w:rFonts w:asciiTheme="majorHAnsi" w:hAnsiTheme="majorHAnsi" w:cstheme="majorHAnsi"/>
          <w:i/>
          <w:szCs w:val="22"/>
          <w:u w:val="single"/>
        </w:rPr>
        <w:t>Suicide.org</w:t>
      </w:r>
    </w:p>
    <w:p w14:paraId="23B2A5C7" w14:textId="77777777" w:rsidR="00A578BC" w:rsidRPr="00D40B77" w:rsidRDefault="00A578BC" w:rsidP="00A578BC">
      <w:pPr>
        <w:rPr>
          <w:rFonts w:asciiTheme="majorHAnsi" w:hAnsiTheme="majorHAnsi" w:cstheme="majorHAnsi"/>
          <w:szCs w:val="22"/>
        </w:rPr>
      </w:pPr>
    </w:p>
    <w:p w14:paraId="178E9B56"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General Emotional Crisis, Person Needs Immediate help. Call:</w:t>
      </w:r>
    </w:p>
    <w:p w14:paraId="54E9F620" w14:textId="0F300E7F"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 xml:space="preserve">Student </w:t>
      </w:r>
      <w:r w:rsidR="00BB3526">
        <w:rPr>
          <w:rFonts w:asciiTheme="majorHAnsi" w:hAnsiTheme="majorHAnsi" w:cstheme="majorHAnsi"/>
          <w:szCs w:val="22"/>
        </w:rPr>
        <w:t>Affairs</w:t>
      </w:r>
      <w:r w:rsidRPr="00D40B77">
        <w:rPr>
          <w:rFonts w:asciiTheme="majorHAnsi" w:hAnsiTheme="majorHAnsi" w:cstheme="majorHAnsi"/>
          <w:szCs w:val="22"/>
        </w:rPr>
        <w:t xml:space="preserve"> Dept.</w:t>
      </w:r>
      <w:r w:rsidR="008E0B0A">
        <w:rPr>
          <w:rFonts w:asciiTheme="majorHAnsi" w:hAnsiTheme="majorHAnsi" w:cstheme="majorHAnsi"/>
          <w:szCs w:val="22"/>
        </w:rPr>
        <w:t>,</w:t>
      </w:r>
      <w:r w:rsidRPr="00D40B77">
        <w:rPr>
          <w:rFonts w:asciiTheme="majorHAnsi" w:hAnsiTheme="majorHAnsi" w:cstheme="majorHAnsi"/>
          <w:szCs w:val="22"/>
        </w:rPr>
        <w:t xml:space="preserve"> </w:t>
      </w:r>
      <w:r w:rsidRPr="00247B34">
        <w:rPr>
          <w:rFonts w:asciiTheme="majorHAnsi" w:hAnsiTheme="majorHAnsi" w:cstheme="majorHAnsi"/>
          <w:szCs w:val="22"/>
        </w:rPr>
        <w:t>ext</w:t>
      </w:r>
      <w:r w:rsidR="00247B34">
        <w:rPr>
          <w:rFonts w:asciiTheme="majorHAnsi" w:hAnsiTheme="majorHAnsi" w:cstheme="majorHAnsi"/>
          <w:szCs w:val="22"/>
        </w:rPr>
        <w:t>.</w:t>
      </w:r>
      <w:r w:rsidRPr="00D40B77">
        <w:rPr>
          <w:rFonts w:asciiTheme="majorHAnsi" w:hAnsiTheme="majorHAnsi" w:cstheme="majorHAnsi"/>
          <w:szCs w:val="22"/>
        </w:rPr>
        <w:t xml:space="preserve"> 6850 (they will refer to the next available </w:t>
      </w:r>
      <w:r w:rsidR="0001562D">
        <w:rPr>
          <w:rFonts w:asciiTheme="majorHAnsi" w:hAnsiTheme="majorHAnsi" w:cstheme="majorHAnsi"/>
          <w:szCs w:val="22"/>
        </w:rPr>
        <w:t>c</w:t>
      </w:r>
      <w:r w:rsidRPr="00D40B77">
        <w:rPr>
          <w:rFonts w:asciiTheme="majorHAnsi" w:hAnsiTheme="majorHAnsi" w:cstheme="majorHAnsi"/>
          <w:szCs w:val="22"/>
        </w:rPr>
        <w:t>ounselor)</w:t>
      </w:r>
    </w:p>
    <w:p w14:paraId="2E941932" w14:textId="41A8E638"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Catholic Family &amp; Child Services – Crisis Response Team</w:t>
      </w:r>
      <w:r w:rsidR="008E0B0A">
        <w:rPr>
          <w:rFonts w:asciiTheme="majorHAnsi" w:hAnsiTheme="majorHAnsi" w:cstheme="majorHAnsi"/>
          <w:szCs w:val="22"/>
        </w:rPr>
        <w:t>,</w:t>
      </w:r>
      <w:r w:rsidRPr="00D40B77">
        <w:rPr>
          <w:rFonts w:asciiTheme="majorHAnsi" w:hAnsiTheme="majorHAnsi" w:cstheme="majorHAnsi"/>
          <w:szCs w:val="22"/>
        </w:rPr>
        <w:t xml:space="preserve"> </w:t>
      </w:r>
      <w:r w:rsidR="00207E17">
        <w:rPr>
          <w:rFonts w:asciiTheme="majorHAnsi" w:hAnsiTheme="majorHAnsi" w:cstheme="majorHAnsi"/>
          <w:szCs w:val="22"/>
        </w:rPr>
        <w:t>988 or 509-6</w:t>
      </w:r>
      <w:r w:rsidR="00E0016D">
        <w:rPr>
          <w:rFonts w:asciiTheme="majorHAnsi" w:hAnsiTheme="majorHAnsi" w:cstheme="majorHAnsi"/>
          <w:szCs w:val="22"/>
        </w:rPr>
        <w:t>62-7105</w:t>
      </w:r>
      <w:r w:rsidRPr="00D40B77">
        <w:rPr>
          <w:rFonts w:asciiTheme="majorHAnsi" w:hAnsiTheme="majorHAnsi" w:cstheme="majorHAnsi"/>
          <w:szCs w:val="22"/>
        </w:rPr>
        <w:t xml:space="preserve"> (24 hrs</w:t>
      </w:r>
      <w:r w:rsidR="00247B34">
        <w:rPr>
          <w:rFonts w:asciiTheme="majorHAnsi" w:hAnsiTheme="majorHAnsi" w:cstheme="majorHAnsi"/>
          <w:szCs w:val="22"/>
        </w:rPr>
        <w:t>.</w:t>
      </w:r>
      <w:r w:rsidRPr="00D40B77">
        <w:rPr>
          <w:rFonts w:asciiTheme="majorHAnsi" w:hAnsiTheme="majorHAnsi" w:cstheme="majorHAnsi"/>
          <w:szCs w:val="22"/>
        </w:rPr>
        <w:t>)</w:t>
      </w:r>
    </w:p>
    <w:p w14:paraId="02975867" w14:textId="0794C225"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w:t>
      </w:r>
      <w:r w:rsidR="008E0B0A">
        <w:rPr>
          <w:rFonts w:asciiTheme="majorHAnsi" w:hAnsiTheme="majorHAnsi" w:cstheme="majorHAnsi"/>
          <w:szCs w:val="22"/>
        </w:rPr>
        <w:t>,</w:t>
      </w:r>
      <w:r w:rsidRPr="00D40B77">
        <w:rPr>
          <w:rFonts w:asciiTheme="majorHAnsi" w:hAnsiTheme="majorHAnsi" w:cstheme="majorHAnsi"/>
          <w:szCs w:val="22"/>
        </w:rPr>
        <w:t xml:space="preserve"> </w:t>
      </w:r>
      <w:r w:rsidR="006846E9">
        <w:rPr>
          <w:rFonts w:asciiTheme="majorHAnsi" w:hAnsiTheme="majorHAnsi" w:cstheme="majorHAnsi"/>
          <w:szCs w:val="22"/>
        </w:rPr>
        <w:t>509-</w:t>
      </w:r>
      <w:r w:rsidRPr="00D40B77">
        <w:rPr>
          <w:rFonts w:asciiTheme="majorHAnsi" w:hAnsiTheme="majorHAnsi" w:cstheme="majorHAnsi"/>
          <w:szCs w:val="22"/>
        </w:rPr>
        <w:t>662-4296</w:t>
      </w:r>
    </w:p>
    <w:p w14:paraId="0327149B" w14:textId="70E8CA13"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Confluence Health/Behavioral Medicine</w:t>
      </w:r>
      <w:r w:rsidR="008E0B0A">
        <w:rPr>
          <w:rFonts w:asciiTheme="majorHAnsi" w:hAnsiTheme="majorHAnsi" w:cstheme="majorHAnsi"/>
          <w:szCs w:val="22"/>
        </w:rPr>
        <w:t>,</w:t>
      </w:r>
      <w:r w:rsidRPr="00D40B77">
        <w:rPr>
          <w:rFonts w:asciiTheme="majorHAnsi" w:hAnsiTheme="majorHAnsi" w:cstheme="majorHAnsi"/>
          <w:szCs w:val="22"/>
        </w:rPr>
        <w:t xml:space="preserve"> </w:t>
      </w:r>
      <w:r w:rsidR="006846E9">
        <w:rPr>
          <w:rFonts w:asciiTheme="majorHAnsi" w:hAnsiTheme="majorHAnsi" w:cstheme="majorHAnsi"/>
          <w:szCs w:val="22"/>
        </w:rPr>
        <w:t>509-</w:t>
      </w:r>
      <w:r w:rsidRPr="00D40B77">
        <w:rPr>
          <w:rFonts w:asciiTheme="majorHAnsi" w:hAnsiTheme="majorHAnsi" w:cstheme="majorHAnsi"/>
          <w:szCs w:val="22"/>
        </w:rPr>
        <w:t>663-8711</w:t>
      </w:r>
    </w:p>
    <w:p w14:paraId="0D4E1FBB" w14:textId="77777777"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 xml:space="preserve">If not urgent, see Social Service Directory for specific agency listings, or go to </w:t>
      </w:r>
      <w:hyperlink r:id="rId23" w:history="1">
        <w:r w:rsidRPr="00D40B77">
          <w:rPr>
            <w:rStyle w:val="Hyperlink"/>
            <w:rFonts w:asciiTheme="majorHAnsi" w:hAnsiTheme="majorHAnsi" w:cstheme="majorHAnsi"/>
            <w:szCs w:val="22"/>
          </w:rPr>
          <w:t>www.4people.org</w:t>
        </w:r>
      </w:hyperlink>
    </w:p>
    <w:p w14:paraId="092413DC" w14:textId="77777777" w:rsidR="00A578BC" w:rsidRPr="00D40B77" w:rsidRDefault="00A578BC" w:rsidP="00A578BC">
      <w:pPr>
        <w:pStyle w:val="ListParagraph"/>
        <w:spacing w:after="0"/>
        <w:ind w:left="1800"/>
        <w:rPr>
          <w:rFonts w:asciiTheme="majorHAnsi" w:hAnsiTheme="majorHAnsi" w:cstheme="majorHAnsi"/>
          <w:szCs w:val="22"/>
        </w:rPr>
      </w:pPr>
    </w:p>
    <w:p w14:paraId="481AA35A"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Suicidal – Has a plan, but no definite way to carry it out. Call:</w:t>
      </w:r>
    </w:p>
    <w:p w14:paraId="40F97F78" w14:textId="2D9D236E" w:rsidR="00A578BC" w:rsidRPr="00D40B77" w:rsidRDefault="00A578BC" w:rsidP="00763265">
      <w:pPr>
        <w:pStyle w:val="ListParagraph"/>
        <w:numPr>
          <w:ilvl w:val="0"/>
          <w:numId w:val="98"/>
        </w:numPr>
        <w:spacing w:after="0"/>
        <w:rPr>
          <w:rFonts w:asciiTheme="majorHAnsi" w:hAnsiTheme="majorHAnsi" w:cstheme="majorHAnsi"/>
          <w:szCs w:val="22"/>
        </w:rPr>
      </w:pPr>
      <w:r w:rsidRPr="00D40B77">
        <w:rPr>
          <w:rFonts w:asciiTheme="majorHAnsi" w:hAnsiTheme="majorHAnsi" w:cstheme="majorHAnsi"/>
          <w:szCs w:val="22"/>
        </w:rPr>
        <w:t xml:space="preserve">Student </w:t>
      </w:r>
      <w:r w:rsidR="00BB3526">
        <w:rPr>
          <w:rFonts w:asciiTheme="majorHAnsi" w:hAnsiTheme="majorHAnsi" w:cstheme="majorHAnsi"/>
          <w:szCs w:val="22"/>
        </w:rPr>
        <w:t>Affairs</w:t>
      </w:r>
      <w:r w:rsidRPr="00D40B77">
        <w:rPr>
          <w:rFonts w:asciiTheme="majorHAnsi" w:hAnsiTheme="majorHAnsi" w:cstheme="majorHAnsi"/>
          <w:szCs w:val="22"/>
        </w:rPr>
        <w:t xml:space="preserve"> Dept.</w:t>
      </w:r>
      <w:r w:rsidR="008E0B0A">
        <w:rPr>
          <w:rFonts w:asciiTheme="majorHAnsi" w:hAnsiTheme="majorHAnsi" w:cstheme="majorHAnsi"/>
          <w:szCs w:val="22"/>
        </w:rPr>
        <w:t>,</w:t>
      </w:r>
      <w:r w:rsidRPr="00D40B77">
        <w:rPr>
          <w:rFonts w:asciiTheme="majorHAnsi" w:hAnsiTheme="majorHAnsi" w:cstheme="majorHAnsi"/>
          <w:szCs w:val="22"/>
        </w:rPr>
        <w:t xml:space="preserve"> ext. 6850 (they will refer to the next available </w:t>
      </w:r>
      <w:r w:rsidR="00544AF0">
        <w:rPr>
          <w:rFonts w:asciiTheme="majorHAnsi" w:hAnsiTheme="majorHAnsi" w:cstheme="majorHAnsi"/>
          <w:szCs w:val="22"/>
        </w:rPr>
        <w:t>c</w:t>
      </w:r>
      <w:r w:rsidRPr="00D40B77">
        <w:rPr>
          <w:rFonts w:asciiTheme="majorHAnsi" w:hAnsiTheme="majorHAnsi" w:cstheme="majorHAnsi"/>
          <w:szCs w:val="22"/>
        </w:rPr>
        <w:t>ounselor)</w:t>
      </w:r>
    </w:p>
    <w:p w14:paraId="3E9BE2B4" w14:textId="0064F56D" w:rsidR="00A578BC" w:rsidRPr="00D40B77" w:rsidRDefault="00A578BC" w:rsidP="00763265">
      <w:pPr>
        <w:pStyle w:val="ListParagraph"/>
        <w:numPr>
          <w:ilvl w:val="0"/>
          <w:numId w:val="98"/>
        </w:numPr>
        <w:spacing w:after="0"/>
        <w:rPr>
          <w:rFonts w:asciiTheme="majorHAnsi" w:hAnsiTheme="majorHAnsi" w:cstheme="majorHAnsi"/>
          <w:szCs w:val="22"/>
        </w:rPr>
      </w:pPr>
      <w:r w:rsidRPr="00D40B77">
        <w:rPr>
          <w:rFonts w:asciiTheme="majorHAnsi" w:hAnsiTheme="majorHAnsi" w:cstheme="majorHAnsi"/>
          <w:szCs w:val="22"/>
        </w:rPr>
        <w:t>Catholic Family &amp; Child Services – Crisis Response Team</w:t>
      </w:r>
      <w:r w:rsidR="008E0B0A">
        <w:rPr>
          <w:rFonts w:asciiTheme="majorHAnsi" w:hAnsiTheme="majorHAnsi" w:cstheme="majorHAnsi"/>
          <w:szCs w:val="22"/>
        </w:rPr>
        <w:t>,</w:t>
      </w:r>
      <w:r w:rsidRPr="00D40B77">
        <w:rPr>
          <w:rFonts w:asciiTheme="majorHAnsi" w:hAnsiTheme="majorHAnsi" w:cstheme="majorHAnsi"/>
          <w:szCs w:val="22"/>
        </w:rPr>
        <w:t xml:space="preserve"> </w:t>
      </w:r>
      <w:r w:rsidR="00E0016D">
        <w:rPr>
          <w:rFonts w:asciiTheme="majorHAnsi" w:hAnsiTheme="majorHAnsi" w:cstheme="majorHAnsi"/>
          <w:szCs w:val="22"/>
        </w:rPr>
        <w:t xml:space="preserve">988 or </w:t>
      </w:r>
      <w:r w:rsidR="00544AF0">
        <w:rPr>
          <w:rFonts w:asciiTheme="majorHAnsi" w:hAnsiTheme="majorHAnsi" w:cstheme="majorHAnsi"/>
          <w:szCs w:val="22"/>
        </w:rPr>
        <w:t>509-</w:t>
      </w:r>
      <w:r w:rsidRPr="00D40B77">
        <w:rPr>
          <w:rFonts w:asciiTheme="majorHAnsi" w:hAnsiTheme="majorHAnsi" w:cstheme="majorHAnsi"/>
          <w:szCs w:val="22"/>
        </w:rPr>
        <w:t>662-7105</w:t>
      </w:r>
    </w:p>
    <w:p w14:paraId="7D54F17F" w14:textId="3C280E7F" w:rsidR="00A578BC" w:rsidRPr="00D40B77" w:rsidRDefault="00A578BC" w:rsidP="00763265">
      <w:pPr>
        <w:pStyle w:val="ListParagraph"/>
        <w:numPr>
          <w:ilvl w:val="0"/>
          <w:numId w:val="98"/>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w:t>
      </w:r>
      <w:r w:rsidR="008E0B0A">
        <w:rPr>
          <w:rFonts w:asciiTheme="majorHAnsi" w:hAnsiTheme="majorHAnsi" w:cstheme="majorHAnsi"/>
          <w:szCs w:val="22"/>
        </w:rPr>
        <w:t>,</w:t>
      </w:r>
      <w:r w:rsidRPr="00D40B77">
        <w:rPr>
          <w:rFonts w:asciiTheme="majorHAnsi" w:hAnsiTheme="majorHAnsi" w:cstheme="majorHAnsi"/>
          <w:szCs w:val="22"/>
        </w:rPr>
        <w:t xml:space="preserve"> </w:t>
      </w:r>
      <w:r w:rsidR="00544AF0">
        <w:rPr>
          <w:rFonts w:asciiTheme="majorHAnsi" w:hAnsiTheme="majorHAnsi" w:cstheme="majorHAnsi"/>
          <w:szCs w:val="22"/>
        </w:rPr>
        <w:t>509-</w:t>
      </w:r>
      <w:r w:rsidRPr="00D40B77">
        <w:rPr>
          <w:rFonts w:asciiTheme="majorHAnsi" w:hAnsiTheme="majorHAnsi" w:cstheme="majorHAnsi"/>
          <w:szCs w:val="22"/>
        </w:rPr>
        <w:t>662-4296</w:t>
      </w:r>
    </w:p>
    <w:p w14:paraId="3EC19ABC" w14:textId="67C0E4F1" w:rsidR="00A578BC" w:rsidRPr="00D40B77" w:rsidRDefault="00A578BC" w:rsidP="00763265">
      <w:pPr>
        <w:pStyle w:val="ListParagraph"/>
        <w:numPr>
          <w:ilvl w:val="0"/>
          <w:numId w:val="98"/>
        </w:numPr>
        <w:spacing w:after="0"/>
        <w:rPr>
          <w:rFonts w:asciiTheme="majorHAnsi" w:hAnsiTheme="majorHAnsi" w:cstheme="majorHAnsi"/>
          <w:szCs w:val="22"/>
        </w:rPr>
      </w:pPr>
      <w:r w:rsidRPr="00D40B77">
        <w:rPr>
          <w:rFonts w:asciiTheme="majorHAnsi" w:hAnsiTheme="majorHAnsi" w:cstheme="majorHAnsi"/>
          <w:szCs w:val="22"/>
        </w:rPr>
        <w:t>Confluence Health/Behavioral Medicine</w:t>
      </w:r>
      <w:r w:rsidR="008E0B0A">
        <w:rPr>
          <w:rFonts w:asciiTheme="majorHAnsi" w:hAnsiTheme="majorHAnsi" w:cstheme="majorHAnsi"/>
          <w:szCs w:val="22"/>
        </w:rPr>
        <w:t>,</w:t>
      </w:r>
      <w:r w:rsidRPr="00D40B77">
        <w:rPr>
          <w:rFonts w:asciiTheme="majorHAnsi" w:hAnsiTheme="majorHAnsi" w:cstheme="majorHAnsi"/>
          <w:szCs w:val="22"/>
        </w:rPr>
        <w:t xml:space="preserve"> </w:t>
      </w:r>
      <w:r w:rsidR="00544AF0">
        <w:rPr>
          <w:rFonts w:asciiTheme="majorHAnsi" w:hAnsiTheme="majorHAnsi" w:cstheme="majorHAnsi"/>
          <w:szCs w:val="22"/>
        </w:rPr>
        <w:t>509-</w:t>
      </w:r>
      <w:r w:rsidRPr="00D40B77">
        <w:rPr>
          <w:rFonts w:asciiTheme="majorHAnsi" w:hAnsiTheme="majorHAnsi" w:cstheme="majorHAnsi"/>
          <w:szCs w:val="22"/>
        </w:rPr>
        <w:t>663-8711</w:t>
      </w:r>
    </w:p>
    <w:p w14:paraId="2459F30B" w14:textId="77777777" w:rsidR="00A578BC" w:rsidRPr="00D40B77" w:rsidRDefault="00A578BC" w:rsidP="00A578BC">
      <w:pPr>
        <w:pStyle w:val="ListParagraph"/>
        <w:ind w:left="1440"/>
        <w:rPr>
          <w:rFonts w:asciiTheme="majorHAnsi" w:hAnsiTheme="majorHAnsi" w:cstheme="majorHAnsi"/>
          <w:b/>
          <w:szCs w:val="22"/>
        </w:rPr>
      </w:pPr>
    </w:p>
    <w:p w14:paraId="29CDB12F"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Very upset or depressed, some suicidal thoughts. Call:</w:t>
      </w:r>
    </w:p>
    <w:p w14:paraId="531316CA" w14:textId="6E1BF2BA" w:rsidR="00A578BC" w:rsidRPr="00D40B77" w:rsidRDefault="00A578BC" w:rsidP="00763265">
      <w:pPr>
        <w:pStyle w:val="ListParagraph"/>
        <w:numPr>
          <w:ilvl w:val="0"/>
          <w:numId w:val="99"/>
        </w:numPr>
        <w:spacing w:after="0"/>
        <w:rPr>
          <w:rFonts w:asciiTheme="majorHAnsi" w:hAnsiTheme="majorHAnsi" w:cstheme="majorHAnsi"/>
          <w:szCs w:val="22"/>
        </w:rPr>
      </w:pPr>
      <w:r w:rsidRPr="00D40B77">
        <w:rPr>
          <w:rFonts w:asciiTheme="majorHAnsi" w:hAnsiTheme="majorHAnsi" w:cstheme="majorHAnsi"/>
          <w:szCs w:val="22"/>
        </w:rPr>
        <w:t xml:space="preserve">Student </w:t>
      </w:r>
      <w:r w:rsidR="008E0B0A">
        <w:rPr>
          <w:rFonts w:asciiTheme="majorHAnsi" w:hAnsiTheme="majorHAnsi" w:cstheme="majorHAnsi"/>
          <w:szCs w:val="22"/>
        </w:rPr>
        <w:t>Affairs</w:t>
      </w:r>
      <w:r w:rsidRPr="00D40B77">
        <w:rPr>
          <w:rFonts w:asciiTheme="majorHAnsi" w:hAnsiTheme="majorHAnsi" w:cstheme="majorHAnsi"/>
          <w:szCs w:val="22"/>
        </w:rPr>
        <w:t xml:space="preserve"> Dept.</w:t>
      </w:r>
      <w:r w:rsidR="008E0B0A">
        <w:rPr>
          <w:rFonts w:asciiTheme="majorHAnsi" w:hAnsiTheme="majorHAnsi" w:cstheme="majorHAnsi"/>
          <w:szCs w:val="22"/>
        </w:rPr>
        <w:t>,</w:t>
      </w:r>
      <w:r w:rsidRPr="00D40B77">
        <w:rPr>
          <w:rFonts w:asciiTheme="majorHAnsi" w:hAnsiTheme="majorHAnsi" w:cstheme="majorHAnsi"/>
          <w:szCs w:val="22"/>
        </w:rPr>
        <w:t xml:space="preserve"> ext. 6850 (they will refer to the next available </w:t>
      </w:r>
      <w:r w:rsidR="00544AF0">
        <w:rPr>
          <w:rFonts w:asciiTheme="majorHAnsi" w:hAnsiTheme="majorHAnsi" w:cstheme="majorHAnsi"/>
          <w:szCs w:val="22"/>
        </w:rPr>
        <w:t>c</w:t>
      </w:r>
      <w:r w:rsidRPr="00D40B77">
        <w:rPr>
          <w:rFonts w:asciiTheme="majorHAnsi" w:hAnsiTheme="majorHAnsi" w:cstheme="majorHAnsi"/>
          <w:szCs w:val="22"/>
        </w:rPr>
        <w:t>ounselor)</w:t>
      </w:r>
    </w:p>
    <w:p w14:paraId="1E5E1E7F" w14:textId="0C76CFDB" w:rsidR="00A578BC" w:rsidRPr="00D40B77" w:rsidRDefault="00A578BC" w:rsidP="00763265">
      <w:pPr>
        <w:pStyle w:val="ListParagraph"/>
        <w:numPr>
          <w:ilvl w:val="0"/>
          <w:numId w:val="99"/>
        </w:numPr>
        <w:spacing w:after="0"/>
        <w:rPr>
          <w:rFonts w:asciiTheme="majorHAnsi" w:hAnsiTheme="majorHAnsi" w:cstheme="majorHAnsi"/>
          <w:szCs w:val="22"/>
        </w:rPr>
      </w:pPr>
      <w:r w:rsidRPr="00D40B77">
        <w:rPr>
          <w:rFonts w:asciiTheme="majorHAnsi" w:hAnsiTheme="majorHAnsi" w:cstheme="majorHAnsi"/>
          <w:szCs w:val="22"/>
        </w:rPr>
        <w:t>Catholic Family &amp; Child Services</w:t>
      </w:r>
      <w:r w:rsidR="005855A9">
        <w:rPr>
          <w:rFonts w:asciiTheme="majorHAnsi" w:hAnsiTheme="majorHAnsi" w:cstheme="majorHAnsi"/>
          <w:szCs w:val="22"/>
        </w:rPr>
        <w:t xml:space="preserve">, </w:t>
      </w:r>
      <w:r w:rsidR="00EB5A7B">
        <w:rPr>
          <w:rFonts w:asciiTheme="majorHAnsi" w:hAnsiTheme="majorHAnsi" w:cstheme="majorHAnsi"/>
          <w:szCs w:val="22"/>
        </w:rPr>
        <w:t>988 or 509-662-7105</w:t>
      </w:r>
      <w:r w:rsidR="00EB5A7B" w:rsidRPr="00D40B77">
        <w:rPr>
          <w:rFonts w:asciiTheme="majorHAnsi" w:hAnsiTheme="majorHAnsi" w:cstheme="majorHAnsi"/>
          <w:szCs w:val="22"/>
        </w:rPr>
        <w:t xml:space="preserve"> (24 hrs</w:t>
      </w:r>
      <w:r w:rsidR="00EB5A7B">
        <w:rPr>
          <w:rFonts w:asciiTheme="majorHAnsi" w:hAnsiTheme="majorHAnsi" w:cstheme="majorHAnsi"/>
          <w:szCs w:val="22"/>
        </w:rPr>
        <w:t>.</w:t>
      </w:r>
      <w:r w:rsidR="00EB5A7B" w:rsidRPr="00D40B77">
        <w:rPr>
          <w:rFonts w:asciiTheme="majorHAnsi" w:hAnsiTheme="majorHAnsi" w:cstheme="majorHAnsi"/>
          <w:szCs w:val="22"/>
        </w:rPr>
        <w:t>)</w:t>
      </w:r>
    </w:p>
    <w:p w14:paraId="1BC4C32F" w14:textId="378C85C4" w:rsidR="00A578BC" w:rsidRPr="00D40B77" w:rsidRDefault="00A578BC" w:rsidP="00763265">
      <w:pPr>
        <w:pStyle w:val="ListParagraph"/>
        <w:numPr>
          <w:ilvl w:val="0"/>
          <w:numId w:val="99"/>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w:t>
      </w:r>
      <w:r w:rsidR="005855A9">
        <w:rPr>
          <w:rFonts w:asciiTheme="majorHAnsi" w:hAnsiTheme="majorHAnsi" w:cstheme="majorHAnsi"/>
          <w:szCs w:val="22"/>
        </w:rPr>
        <w:t>,</w:t>
      </w:r>
      <w:r w:rsidRPr="00D40B77">
        <w:rPr>
          <w:rFonts w:asciiTheme="majorHAnsi" w:hAnsiTheme="majorHAnsi" w:cstheme="majorHAnsi"/>
          <w:szCs w:val="22"/>
        </w:rPr>
        <w:t xml:space="preserve"> </w:t>
      </w:r>
      <w:r w:rsidR="005855A9">
        <w:rPr>
          <w:rFonts w:asciiTheme="majorHAnsi" w:hAnsiTheme="majorHAnsi" w:cstheme="majorHAnsi"/>
          <w:szCs w:val="22"/>
        </w:rPr>
        <w:t xml:space="preserve">988 or </w:t>
      </w:r>
      <w:r w:rsidR="00EB5A7B">
        <w:rPr>
          <w:rFonts w:asciiTheme="majorHAnsi" w:hAnsiTheme="majorHAnsi" w:cstheme="majorHAnsi"/>
          <w:szCs w:val="22"/>
        </w:rPr>
        <w:t>509-</w:t>
      </w:r>
      <w:r w:rsidRPr="00D40B77">
        <w:rPr>
          <w:rFonts w:asciiTheme="majorHAnsi" w:hAnsiTheme="majorHAnsi" w:cstheme="majorHAnsi"/>
          <w:szCs w:val="22"/>
        </w:rPr>
        <w:t>662-4296</w:t>
      </w:r>
    </w:p>
    <w:p w14:paraId="66809BC4" w14:textId="2CF288A2" w:rsidR="00A578BC" w:rsidRPr="00D40B77" w:rsidRDefault="00A578BC" w:rsidP="00763265">
      <w:pPr>
        <w:pStyle w:val="ListParagraph"/>
        <w:numPr>
          <w:ilvl w:val="0"/>
          <w:numId w:val="99"/>
        </w:numPr>
        <w:spacing w:after="0"/>
        <w:rPr>
          <w:rFonts w:asciiTheme="majorHAnsi" w:hAnsiTheme="majorHAnsi" w:cstheme="majorHAnsi"/>
          <w:szCs w:val="22"/>
        </w:rPr>
      </w:pPr>
      <w:r w:rsidRPr="00D40B77">
        <w:rPr>
          <w:rFonts w:asciiTheme="majorHAnsi" w:hAnsiTheme="majorHAnsi" w:cstheme="majorHAnsi"/>
          <w:szCs w:val="22"/>
        </w:rPr>
        <w:t>Confluence Health/Behavioral Medicine</w:t>
      </w:r>
      <w:r w:rsidR="005855A9">
        <w:rPr>
          <w:rFonts w:asciiTheme="majorHAnsi" w:hAnsiTheme="majorHAnsi" w:cstheme="majorHAnsi"/>
          <w:szCs w:val="22"/>
        </w:rPr>
        <w:t>,</w:t>
      </w:r>
      <w:r w:rsidRPr="00D40B77">
        <w:rPr>
          <w:rFonts w:asciiTheme="majorHAnsi" w:hAnsiTheme="majorHAnsi" w:cstheme="majorHAnsi"/>
          <w:szCs w:val="22"/>
        </w:rPr>
        <w:t xml:space="preserve"> </w:t>
      </w:r>
      <w:r w:rsidR="00EB5A7B">
        <w:rPr>
          <w:rFonts w:asciiTheme="majorHAnsi" w:hAnsiTheme="majorHAnsi" w:cstheme="majorHAnsi"/>
          <w:szCs w:val="22"/>
        </w:rPr>
        <w:t>509-</w:t>
      </w:r>
      <w:r w:rsidRPr="00D40B77">
        <w:rPr>
          <w:rFonts w:asciiTheme="majorHAnsi" w:hAnsiTheme="majorHAnsi" w:cstheme="majorHAnsi"/>
          <w:szCs w:val="22"/>
        </w:rPr>
        <w:t>663-8711</w:t>
      </w:r>
    </w:p>
    <w:p w14:paraId="6EE4A928" w14:textId="77777777" w:rsidR="00A578BC" w:rsidRPr="00D40B77" w:rsidRDefault="00A578BC" w:rsidP="00A578BC">
      <w:pPr>
        <w:pStyle w:val="ListParagraph"/>
        <w:ind w:left="1440"/>
        <w:rPr>
          <w:rFonts w:asciiTheme="majorHAnsi" w:hAnsiTheme="majorHAnsi" w:cstheme="majorHAnsi"/>
          <w:b/>
          <w:szCs w:val="22"/>
        </w:rPr>
      </w:pPr>
    </w:p>
    <w:p w14:paraId="553A6681"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 xml:space="preserve">Academic </w:t>
      </w:r>
      <w:proofErr w:type="gramStart"/>
      <w:r w:rsidRPr="00D40B77">
        <w:rPr>
          <w:rFonts w:asciiTheme="majorHAnsi" w:hAnsiTheme="majorHAnsi" w:cstheme="majorHAnsi"/>
          <w:b/>
          <w:szCs w:val="22"/>
        </w:rPr>
        <w:t>emergency</w:t>
      </w:r>
      <w:proofErr w:type="gramEnd"/>
      <w:r w:rsidRPr="00D40B77">
        <w:rPr>
          <w:rFonts w:asciiTheme="majorHAnsi" w:hAnsiTheme="majorHAnsi" w:cstheme="majorHAnsi"/>
          <w:b/>
          <w:szCs w:val="22"/>
        </w:rPr>
        <w:t xml:space="preserve"> very upset due to academic or financial aid situation. Call:</w:t>
      </w:r>
    </w:p>
    <w:p w14:paraId="3C7B502F" w14:textId="0C350DA6" w:rsidR="00A578BC" w:rsidRPr="00D40B77" w:rsidRDefault="00A578BC" w:rsidP="00763265">
      <w:pPr>
        <w:pStyle w:val="ListParagraph"/>
        <w:numPr>
          <w:ilvl w:val="0"/>
          <w:numId w:val="100"/>
        </w:numPr>
        <w:spacing w:after="0"/>
        <w:rPr>
          <w:rFonts w:asciiTheme="majorHAnsi" w:hAnsiTheme="majorHAnsi" w:cstheme="majorHAnsi"/>
          <w:szCs w:val="22"/>
        </w:rPr>
      </w:pPr>
      <w:r w:rsidRPr="00D40B77">
        <w:rPr>
          <w:rFonts w:asciiTheme="majorHAnsi" w:hAnsiTheme="majorHAnsi" w:cstheme="majorHAnsi"/>
          <w:szCs w:val="22"/>
        </w:rPr>
        <w:t xml:space="preserve">Student </w:t>
      </w:r>
      <w:r w:rsidR="00BB3526">
        <w:rPr>
          <w:rFonts w:asciiTheme="majorHAnsi" w:hAnsiTheme="majorHAnsi" w:cstheme="majorHAnsi"/>
          <w:szCs w:val="22"/>
        </w:rPr>
        <w:t>Affairs</w:t>
      </w:r>
      <w:r w:rsidRPr="00D40B77">
        <w:rPr>
          <w:rFonts w:asciiTheme="majorHAnsi" w:hAnsiTheme="majorHAnsi" w:cstheme="majorHAnsi"/>
          <w:szCs w:val="22"/>
        </w:rPr>
        <w:t xml:space="preserve"> Dept.</w:t>
      </w:r>
      <w:r w:rsidR="007D643C">
        <w:rPr>
          <w:rFonts w:asciiTheme="majorHAnsi" w:hAnsiTheme="majorHAnsi" w:cstheme="majorHAnsi"/>
          <w:szCs w:val="22"/>
        </w:rPr>
        <w:t>,</w:t>
      </w:r>
      <w:r w:rsidRPr="00D40B77">
        <w:rPr>
          <w:rFonts w:asciiTheme="majorHAnsi" w:hAnsiTheme="majorHAnsi" w:cstheme="majorHAnsi"/>
          <w:szCs w:val="22"/>
        </w:rPr>
        <w:t xml:space="preserve"> ext. 6850 (they will refer to the next available </w:t>
      </w:r>
      <w:r w:rsidR="008F1A64">
        <w:rPr>
          <w:rFonts w:asciiTheme="majorHAnsi" w:hAnsiTheme="majorHAnsi" w:cstheme="majorHAnsi"/>
          <w:szCs w:val="22"/>
        </w:rPr>
        <w:t>c</w:t>
      </w:r>
      <w:r w:rsidRPr="00D40B77">
        <w:rPr>
          <w:rFonts w:asciiTheme="majorHAnsi" w:hAnsiTheme="majorHAnsi" w:cstheme="majorHAnsi"/>
          <w:szCs w:val="22"/>
        </w:rPr>
        <w:t>ounselor)</w:t>
      </w:r>
    </w:p>
    <w:p w14:paraId="61BFF570" w14:textId="7F1A50D3" w:rsidR="00A578BC" w:rsidRPr="00D40B77" w:rsidRDefault="008F1A64" w:rsidP="00763265">
      <w:pPr>
        <w:pStyle w:val="ListParagraph"/>
        <w:numPr>
          <w:ilvl w:val="0"/>
          <w:numId w:val="100"/>
        </w:numPr>
        <w:spacing w:after="0"/>
        <w:rPr>
          <w:rFonts w:asciiTheme="majorHAnsi" w:hAnsiTheme="majorHAnsi" w:cstheme="majorHAnsi"/>
          <w:szCs w:val="22"/>
        </w:rPr>
      </w:pPr>
      <w:r>
        <w:rPr>
          <w:rFonts w:asciiTheme="majorHAnsi" w:hAnsiTheme="majorHAnsi" w:cstheme="majorHAnsi"/>
          <w:szCs w:val="22"/>
        </w:rPr>
        <w:t>Student Access Manager (Disability Services)</w:t>
      </w:r>
      <w:r w:rsidR="00321D97">
        <w:rPr>
          <w:rFonts w:asciiTheme="majorHAnsi" w:hAnsiTheme="majorHAnsi" w:cstheme="majorHAnsi"/>
          <w:szCs w:val="22"/>
        </w:rPr>
        <w:t>,</w:t>
      </w:r>
      <w:r w:rsidR="00A578BC" w:rsidRPr="00D40B77">
        <w:rPr>
          <w:rFonts w:asciiTheme="majorHAnsi" w:hAnsiTheme="majorHAnsi" w:cstheme="majorHAnsi"/>
          <w:szCs w:val="22"/>
        </w:rPr>
        <w:t xml:space="preserve"> ext. 6854 (disability, </w:t>
      </w:r>
      <w:r w:rsidR="00835365" w:rsidRPr="00D40B77">
        <w:rPr>
          <w:rFonts w:asciiTheme="majorHAnsi" w:hAnsiTheme="majorHAnsi" w:cstheme="majorHAnsi"/>
          <w:szCs w:val="22"/>
        </w:rPr>
        <w:t>accessibility,</w:t>
      </w:r>
      <w:r w:rsidR="00A578BC" w:rsidRPr="00D40B77">
        <w:rPr>
          <w:rFonts w:asciiTheme="majorHAnsi" w:hAnsiTheme="majorHAnsi" w:cstheme="majorHAnsi"/>
          <w:szCs w:val="22"/>
        </w:rPr>
        <w:t xml:space="preserve"> and accommodation issues)</w:t>
      </w:r>
    </w:p>
    <w:p w14:paraId="1C37A5C7" w14:textId="625B4317" w:rsidR="00A578BC" w:rsidRPr="00D40B77" w:rsidRDefault="00B4775E" w:rsidP="00763265">
      <w:pPr>
        <w:pStyle w:val="ListParagraph"/>
        <w:numPr>
          <w:ilvl w:val="0"/>
          <w:numId w:val="100"/>
        </w:numPr>
        <w:spacing w:after="200" w:line="276" w:lineRule="auto"/>
        <w:rPr>
          <w:rFonts w:asciiTheme="majorHAnsi" w:hAnsiTheme="majorHAnsi" w:cstheme="majorHAnsi"/>
          <w:szCs w:val="22"/>
        </w:rPr>
      </w:pPr>
      <w:r>
        <w:rPr>
          <w:rFonts w:asciiTheme="majorHAnsi" w:hAnsiTheme="majorHAnsi" w:cstheme="majorHAnsi"/>
          <w:szCs w:val="22"/>
        </w:rPr>
        <w:t xml:space="preserve">Educational Planning, </w:t>
      </w:r>
      <w:r w:rsidR="00A578BC" w:rsidRPr="00D40B77">
        <w:rPr>
          <w:rFonts w:asciiTheme="majorHAnsi" w:hAnsiTheme="majorHAnsi" w:cstheme="majorHAnsi"/>
          <w:szCs w:val="22"/>
        </w:rPr>
        <w:t>ext. 6845 (academic or advising issues)</w:t>
      </w:r>
    </w:p>
    <w:p w14:paraId="1DDF7FD6" w14:textId="442793D8" w:rsidR="00A578BC" w:rsidRPr="00D40B77" w:rsidRDefault="00B4775E" w:rsidP="00763265">
      <w:pPr>
        <w:pStyle w:val="ListParagraph"/>
        <w:numPr>
          <w:ilvl w:val="0"/>
          <w:numId w:val="100"/>
        </w:numPr>
        <w:spacing w:after="200" w:line="276" w:lineRule="auto"/>
        <w:rPr>
          <w:rFonts w:asciiTheme="majorHAnsi" w:hAnsiTheme="majorHAnsi" w:cstheme="majorHAnsi"/>
          <w:szCs w:val="22"/>
        </w:rPr>
      </w:pPr>
      <w:r>
        <w:rPr>
          <w:rFonts w:asciiTheme="majorHAnsi" w:hAnsiTheme="majorHAnsi" w:cstheme="majorHAnsi"/>
          <w:szCs w:val="22"/>
        </w:rPr>
        <w:t>Financial Aid Assistant Director,</w:t>
      </w:r>
      <w:r w:rsidR="00A578BC" w:rsidRPr="00D40B77">
        <w:rPr>
          <w:rFonts w:asciiTheme="majorHAnsi" w:hAnsiTheme="majorHAnsi" w:cstheme="majorHAnsi"/>
          <w:szCs w:val="22"/>
        </w:rPr>
        <w:t xml:space="preserve"> ext. 68</w:t>
      </w:r>
      <w:r w:rsidR="00A513A2">
        <w:rPr>
          <w:rFonts w:asciiTheme="majorHAnsi" w:hAnsiTheme="majorHAnsi" w:cstheme="majorHAnsi"/>
          <w:szCs w:val="22"/>
        </w:rPr>
        <w:t>20</w:t>
      </w:r>
      <w:r w:rsidR="00A578BC" w:rsidRPr="00D40B77">
        <w:rPr>
          <w:rFonts w:asciiTheme="majorHAnsi" w:hAnsiTheme="majorHAnsi" w:cstheme="majorHAnsi"/>
          <w:szCs w:val="22"/>
        </w:rPr>
        <w:t xml:space="preserve"> (financial aid issues)</w:t>
      </w:r>
    </w:p>
    <w:p w14:paraId="22380598" w14:textId="482E78C7" w:rsidR="00A578BC" w:rsidRPr="00D40B77" w:rsidRDefault="00A513A2" w:rsidP="00763265">
      <w:pPr>
        <w:pStyle w:val="ListParagraph"/>
        <w:numPr>
          <w:ilvl w:val="0"/>
          <w:numId w:val="100"/>
        </w:numPr>
        <w:spacing w:after="200" w:line="276" w:lineRule="auto"/>
        <w:rPr>
          <w:rFonts w:asciiTheme="majorHAnsi" w:hAnsiTheme="majorHAnsi" w:cstheme="majorHAnsi"/>
          <w:szCs w:val="22"/>
        </w:rPr>
      </w:pPr>
      <w:r>
        <w:rPr>
          <w:rFonts w:asciiTheme="majorHAnsi" w:hAnsiTheme="majorHAnsi" w:cstheme="majorHAnsi"/>
          <w:szCs w:val="22"/>
        </w:rPr>
        <w:lastRenderedPageBreak/>
        <w:t>Financial Aid Director,</w:t>
      </w:r>
      <w:r w:rsidR="00A578BC" w:rsidRPr="00D40B77">
        <w:rPr>
          <w:rFonts w:asciiTheme="majorHAnsi" w:hAnsiTheme="majorHAnsi" w:cstheme="majorHAnsi"/>
          <w:szCs w:val="22"/>
        </w:rPr>
        <w:t xml:space="preserve"> ext.681</w:t>
      </w:r>
      <w:r w:rsidR="004D64CE">
        <w:rPr>
          <w:rFonts w:asciiTheme="majorHAnsi" w:hAnsiTheme="majorHAnsi" w:cstheme="majorHAnsi"/>
          <w:szCs w:val="22"/>
        </w:rPr>
        <w:t>6</w:t>
      </w:r>
      <w:r w:rsidR="00A578BC" w:rsidRPr="00D40B77">
        <w:rPr>
          <w:rFonts w:asciiTheme="majorHAnsi" w:hAnsiTheme="majorHAnsi" w:cstheme="majorHAnsi"/>
          <w:szCs w:val="22"/>
        </w:rPr>
        <w:t xml:space="preserve"> (financial aid issues)</w:t>
      </w:r>
    </w:p>
    <w:p w14:paraId="5A3B4B52" w14:textId="77777777" w:rsidR="00A578BC" w:rsidRPr="00D40B77" w:rsidRDefault="00A578BC" w:rsidP="00763265">
      <w:pPr>
        <w:pStyle w:val="ListParagraph"/>
        <w:numPr>
          <w:ilvl w:val="0"/>
          <w:numId w:val="100"/>
        </w:numPr>
        <w:spacing w:after="200" w:line="276" w:lineRule="auto"/>
        <w:rPr>
          <w:rFonts w:asciiTheme="majorHAnsi" w:hAnsiTheme="majorHAnsi" w:cstheme="majorHAnsi"/>
          <w:szCs w:val="22"/>
        </w:rPr>
      </w:pPr>
      <w:r w:rsidRPr="00D40B77">
        <w:rPr>
          <w:rFonts w:asciiTheme="majorHAnsi" w:hAnsiTheme="majorHAnsi" w:cstheme="majorHAnsi"/>
          <w:szCs w:val="22"/>
        </w:rPr>
        <w:t>And administrator</w:t>
      </w:r>
    </w:p>
    <w:p w14:paraId="2FC55DFC" w14:textId="22411CF0" w:rsidR="00A578BC" w:rsidRPr="00D40B77" w:rsidRDefault="00A578BC" w:rsidP="00763265">
      <w:pPr>
        <w:pStyle w:val="ListParagraph"/>
        <w:numPr>
          <w:ilvl w:val="1"/>
          <w:numId w:val="100"/>
        </w:numPr>
        <w:spacing w:after="200" w:line="276" w:lineRule="auto"/>
        <w:rPr>
          <w:rFonts w:asciiTheme="majorHAnsi" w:hAnsiTheme="majorHAnsi" w:cstheme="majorHAnsi"/>
          <w:szCs w:val="22"/>
        </w:rPr>
      </w:pPr>
      <w:r w:rsidRPr="00D40B77">
        <w:rPr>
          <w:rFonts w:asciiTheme="majorHAnsi" w:hAnsiTheme="majorHAnsi" w:cstheme="majorHAnsi"/>
          <w:szCs w:val="22"/>
        </w:rPr>
        <w:t>Nancy Syria</w:t>
      </w:r>
      <w:r w:rsidR="00207A67">
        <w:rPr>
          <w:rFonts w:asciiTheme="majorHAnsi" w:hAnsiTheme="majorHAnsi" w:cstheme="majorHAnsi"/>
          <w:szCs w:val="22"/>
        </w:rPr>
        <w:t>,</w:t>
      </w:r>
      <w:r w:rsidRPr="00D40B77">
        <w:rPr>
          <w:rFonts w:asciiTheme="majorHAnsi" w:hAnsiTheme="majorHAnsi" w:cstheme="majorHAnsi"/>
          <w:szCs w:val="22"/>
        </w:rPr>
        <w:t xml:space="preserve"> ext. 6804</w:t>
      </w:r>
    </w:p>
    <w:p w14:paraId="41B3542E" w14:textId="377518B1" w:rsidR="00A578BC" w:rsidRPr="00D40B77" w:rsidRDefault="00A578BC" w:rsidP="00763265">
      <w:pPr>
        <w:pStyle w:val="ListParagraph"/>
        <w:numPr>
          <w:ilvl w:val="1"/>
          <w:numId w:val="100"/>
        </w:numPr>
        <w:spacing w:after="200" w:line="276" w:lineRule="auto"/>
        <w:rPr>
          <w:rFonts w:asciiTheme="majorHAnsi" w:hAnsiTheme="majorHAnsi" w:cstheme="majorHAnsi"/>
          <w:szCs w:val="22"/>
        </w:rPr>
      </w:pPr>
      <w:r w:rsidRPr="00D40B77">
        <w:rPr>
          <w:rFonts w:asciiTheme="majorHAnsi" w:hAnsiTheme="majorHAnsi" w:cstheme="majorHAnsi"/>
          <w:szCs w:val="22"/>
        </w:rPr>
        <w:t xml:space="preserve">Or </w:t>
      </w:r>
      <w:r w:rsidR="004D64CE">
        <w:rPr>
          <w:rFonts w:asciiTheme="majorHAnsi" w:hAnsiTheme="majorHAnsi" w:cstheme="majorHAnsi"/>
          <w:szCs w:val="22"/>
        </w:rPr>
        <w:t>a</w:t>
      </w:r>
      <w:r w:rsidRPr="00D40B77">
        <w:rPr>
          <w:rFonts w:asciiTheme="majorHAnsi" w:hAnsiTheme="majorHAnsi" w:cstheme="majorHAnsi"/>
          <w:szCs w:val="22"/>
        </w:rPr>
        <w:t xml:space="preserve">dministrator on duty. Call </w:t>
      </w:r>
      <w:r w:rsidR="00207A67">
        <w:rPr>
          <w:rFonts w:asciiTheme="majorHAnsi" w:hAnsiTheme="majorHAnsi" w:cstheme="majorHAnsi"/>
          <w:szCs w:val="22"/>
        </w:rPr>
        <w:t>the Chief of Staff at</w:t>
      </w:r>
      <w:r w:rsidRPr="00D40B77">
        <w:rPr>
          <w:rFonts w:asciiTheme="majorHAnsi" w:hAnsiTheme="majorHAnsi" w:cstheme="majorHAnsi"/>
          <w:szCs w:val="22"/>
        </w:rPr>
        <w:t xml:space="preserve"> ext. 6400 for their name and phone number</w:t>
      </w:r>
    </w:p>
    <w:p w14:paraId="17B13511" w14:textId="0E55C464"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 xml:space="preserve">Domestic Violence, </w:t>
      </w:r>
      <w:r w:rsidR="00835365" w:rsidRPr="00D40B77">
        <w:rPr>
          <w:rFonts w:asciiTheme="majorHAnsi" w:hAnsiTheme="majorHAnsi" w:cstheme="majorHAnsi"/>
          <w:b/>
          <w:szCs w:val="22"/>
        </w:rPr>
        <w:t>rape,</w:t>
      </w:r>
      <w:r w:rsidRPr="00D40B77">
        <w:rPr>
          <w:rFonts w:asciiTheme="majorHAnsi" w:hAnsiTheme="majorHAnsi" w:cstheme="majorHAnsi"/>
          <w:b/>
          <w:szCs w:val="22"/>
        </w:rPr>
        <w:t xml:space="preserve"> or Sexual Assault. Call:</w:t>
      </w:r>
    </w:p>
    <w:p w14:paraId="044D842D" w14:textId="554B8FF6"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 xml:space="preserve">Student </w:t>
      </w:r>
      <w:r w:rsidR="00A4225C">
        <w:rPr>
          <w:rFonts w:asciiTheme="majorHAnsi" w:hAnsiTheme="majorHAnsi" w:cstheme="majorHAnsi"/>
          <w:szCs w:val="22"/>
        </w:rPr>
        <w:t>Affairs</w:t>
      </w:r>
      <w:r w:rsidRPr="00D40B77">
        <w:rPr>
          <w:rFonts w:asciiTheme="majorHAnsi" w:hAnsiTheme="majorHAnsi" w:cstheme="majorHAnsi"/>
          <w:szCs w:val="22"/>
        </w:rPr>
        <w:t xml:space="preserve"> Dept.</w:t>
      </w:r>
      <w:r w:rsidR="00A4225C">
        <w:rPr>
          <w:rFonts w:asciiTheme="majorHAnsi" w:hAnsiTheme="majorHAnsi" w:cstheme="majorHAnsi"/>
          <w:szCs w:val="22"/>
        </w:rPr>
        <w:t>,</w:t>
      </w:r>
      <w:r w:rsidRPr="00D40B77">
        <w:rPr>
          <w:rFonts w:asciiTheme="majorHAnsi" w:hAnsiTheme="majorHAnsi" w:cstheme="majorHAnsi"/>
          <w:szCs w:val="22"/>
        </w:rPr>
        <w:t xml:space="preserve"> ext. 6850 (they will refer to the next available Counselor)</w:t>
      </w:r>
    </w:p>
    <w:p w14:paraId="2CD47243" w14:textId="4EACDB12"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SAGE 24 Hour Crisis Line</w:t>
      </w:r>
      <w:r w:rsidR="00A4225C">
        <w:rPr>
          <w:rFonts w:asciiTheme="majorHAnsi" w:hAnsiTheme="majorHAnsi" w:cstheme="majorHAnsi"/>
          <w:szCs w:val="22"/>
        </w:rPr>
        <w:t>, 509-</w:t>
      </w:r>
      <w:r w:rsidRPr="00D40B77">
        <w:rPr>
          <w:rFonts w:asciiTheme="majorHAnsi" w:hAnsiTheme="majorHAnsi" w:cstheme="majorHAnsi"/>
          <w:szCs w:val="22"/>
        </w:rPr>
        <w:t>663-7446 or 888-HELP</w:t>
      </w:r>
    </w:p>
    <w:p w14:paraId="6D304BDB" w14:textId="3CFB2A08"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w:t>
      </w:r>
      <w:r w:rsidR="00A4225C">
        <w:rPr>
          <w:rFonts w:asciiTheme="majorHAnsi" w:hAnsiTheme="majorHAnsi" w:cstheme="majorHAnsi"/>
          <w:szCs w:val="22"/>
        </w:rPr>
        <w:t>,</w:t>
      </w:r>
      <w:r w:rsidRPr="00D40B77">
        <w:rPr>
          <w:rFonts w:asciiTheme="majorHAnsi" w:hAnsiTheme="majorHAnsi" w:cstheme="majorHAnsi"/>
          <w:szCs w:val="22"/>
        </w:rPr>
        <w:t xml:space="preserve"> </w:t>
      </w:r>
      <w:r w:rsidR="00A4225C">
        <w:rPr>
          <w:rFonts w:asciiTheme="majorHAnsi" w:hAnsiTheme="majorHAnsi" w:cstheme="majorHAnsi"/>
          <w:szCs w:val="22"/>
        </w:rPr>
        <w:t>509-</w:t>
      </w:r>
      <w:r w:rsidRPr="00D40B77">
        <w:rPr>
          <w:rFonts w:asciiTheme="majorHAnsi" w:hAnsiTheme="majorHAnsi" w:cstheme="majorHAnsi"/>
          <w:szCs w:val="22"/>
        </w:rPr>
        <w:t>662-4296</w:t>
      </w:r>
    </w:p>
    <w:p w14:paraId="32796A63" w14:textId="76F333F9" w:rsidR="00A4225C" w:rsidRDefault="00A578BC" w:rsidP="00EE6232">
      <w:pPr>
        <w:pStyle w:val="ListParagraph"/>
        <w:numPr>
          <w:ilvl w:val="0"/>
          <w:numId w:val="101"/>
        </w:numPr>
        <w:spacing w:after="0"/>
        <w:rPr>
          <w:rFonts w:asciiTheme="majorHAnsi" w:hAnsiTheme="majorHAnsi" w:cstheme="majorHAnsi"/>
          <w:szCs w:val="22"/>
        </w:rPr>
      </w:pPr>
      <w:r w:rsidRPr="00A4225C">
        <w:rPr>
          <w:rFonts w:asciiTheme="majorHAnsi" w:hAnsiTheme="majorHAnsi" w:cstheme="majorHAnsi"/>
          <w:szCs w:val="22"/>
        </w:rPr>
        <w:t>Catholic Family &amp; Child Services</w:t>
      </w:r>
      <w:r w:rsidR="00A4225C">
        <w:rPr>
          <w:rFonts w:asciiTheme="majorHAnsi" w:hAnsiTheme="majorHAnsi" w:cstheme="majorHAnsi"/>
          <w:szCs w:val="22"/>
        </w:rPr>
        <w:t>,</w:t>
      </w:r>
      <w:r w:rsidRPr="00A4225C">
        <w:rPr>
          <w:rFonts w:asciiTheme="majorHAnsi" w:hAnsiTheme="majorHAnsi" w:cstheme="majorHAnsi"/>
          <w:szCs w:val="22"/>
        </w:rPr>
        <w:t xml:space="preserve"> </w:t>
      </w:r>
      <w:r w:rsidR="00A4225C">
        <w:rPr>
          <w:rFonts w:asciiTheme="majorHAnsi" w:hAnsiTheme="majorHAnsi" w:cstheme="majorHAnsi"/>
          <w:szCs w:val="22"/>
        </w:rPr>
        <w:t>988 or 509-662-7105</w:t>
      </w:r>
      <w:r w:rsidR="00A4225C" w:rsidRPr="00D40B77">
        <w:rPr>
          <w:rFonts w:asciiTheme="majorHAnsi" w:hAnsiTheme="majorHAnsi" w:cstheme="majorHAnsi"/>
          <w:szCs w:val="22"/>
        </w:rPr>
        <w:t xml:space="preserve"> </w:t>
      </w:r>
    </w:p>
    <w:p w14:paraId="1A451275" w14:textId="624386F7" w:rsidR="00A578BC" w:rsidRPr="00A4225C" w:rsidRDefault="00A578BC" w:rsidP="00EE6232">
      <w:pPr>
        <w:pStyle w:val="ListParagraph"/>
        <w:numPr>
          <w:ilvl w:val="0"/>
          <w:numId w:val="101"/>
        </w:numPr>
        <w:spacing w:after="0"/>
        <w:rPr>
          <w:rFonts w:asciiTheme="majorHAnsi" w:hAnsiTheme="majorHAnsi" w:cstheme="majorHAnsi"/>
          <w:szCs w:val="22"/>
        </w:rPr>
      </w:pPr>
      <w:r w:rsidRPr="00A4225C">
        <w:rPr>
          <w:rFonts w:asciiTheme="majorHAnsi" w:hAnsiTheme="majorHAnsi" w:cstheme="majorHAnsi"/>
          <w:szCs w:val="22"/>
        </w:rPr>
        <w:t>Confluence Health/Behavioral Medicine</w:t>
      </w:r>
      <w:r w:rsidR="00A4225C">
        <w:rPr>
          <w:rFonts w:asciiTheme="majorHAnsi" w:hAnsiTheme="majorHAnsi" w:cstheme="majorHAnsi"/>
          <w:szCs w:val="22"/>
        </w:rPr>
        <w:t>,</w:t>
      </w:r>
      <w:r w:rsidRPr="00A4225C">
        <w:rPr>
          <w:rFonts w:asciiTheme="majorHAnsi" w:hAnsiTheme="majorHAnsi" w:cstheme="majorHAnsi"/>
          <w:szCs w:val="22"/>
        </w:rPr>
        <w:t xml:space="preserve"> </w:t>
      </w:r>
      <w:r w:rsidR="00A4225C">
        <w:rPr>
          <w:rFonts w:asciiTheme="majorHAnsi" w:hAnsiTheme="majorHAnsi" w:cstheme="majorHAnsi"/>
          <w:szCs w:val="22"/>
        </w:rPr>
        <w:t>509-</w:t>
      </w:r>
      <w:r w:rsidRPr="00A4225C">
        <w:rPr>
          <w:rFonts w:asciiTheme="majorHAnsi" w:hAnsiTheme="majorHAnsi" w:cstheme="majorHAnsi"/>
          <w:szCs w:val="22"/>
        </w:rPr>
        <w:t>663-8711</w:t>
      </w:r>
    </w:p>
    <w:p w14:paraId="66E1DC28" w14:textId="224BAA62"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Non-Emergency Police Dispatch</w:t>
      </w:r>
      <w:r w:rsidR="00A4225C">
        <w:rPr>
          <w:rFonts w:asciiTheme="majorHAnsi" w:hAnsiTheme="majorHAnsi" w:cstheme="majorHAnsi"/>
          <w:szCs w:val="22"/>
        </w:rPr>
        <w:t>,</w:t>
      </w:r>
      <w:r w:rsidRPr="00D40B77">
        <w:rPr>
          <w:rFonts w:asciiTheme="majorHAnsi" w:hAnsiTheme="majorHAnsi" w:cstheme="majorHAnsi"/>
          <w:szCs w:val="22"/>
        </w:rPr>
        <w:t xml:space="preserve"> </w:t>
      </w:r>
      <w:r w:rsidR="00A4225C">
        <w:rPr>
          <w:rFonts w:asciiTheme="majorHAnsi" w:hAnsiTheme="majorHAnsi" w:cstheme="majorHAnsi"/>
          <w:szCs w:val="22"/>
        </w:rPr>
        <w:t>509-</w:t>
      </w:r>
      <w:r w:rsidRPr="00D40B77">
        <w:rPr>
          <w:rFonts w:asciiTheme="majorHAnsi" w:hAnsiTheme="majorHAnsi" w:cstheme="majorHAnsi"/>
          <w:szCs w:val="22"/>
        </w:rPr>
        <w:t>663-9911</w:t>
      </w:r>
    </w:p>
    <w:p w14:paraId="01C7D994" w14:textId="77777777" w:rsidR="00A578BC" w:rsidRPr="00D40B77" w:rsidRDefault="00A578BC" w:rsidP="00A578BC">
      <w:pPr>
        <w:pStyle w:val="ListParagraph"/>
        <w:ind w:left="1440"/>
        <w:rPr>
          <w:rFonts w:asciiTheme="majorHAnsi" w:hAnsiTheme="majorHAnsi" w:cstheme="majorHAnsi"/>
          <w:b/>
          <w:szCs w:val="22"/>
        </w:rPr>
      </w:pPr>
    </w:p>
    <w:p w14:paraId="6AF2BD95"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Grief or Loss. Call:</w:t>
      </w:r>
    </w:p>
    <w:p w14:paraId="7D5FED85" w14:textId="739207B2" w:rsidR="00A578BC" w:rsidRPr="00D40B77" w:rsidRDefault="00A578BC" w:rsidP="00763265">
      <w:pPr>
        <w:pStyle w:val="ListParagraph"/>
        <w:numPr>
          <w:ilvl w:val="0"/>
          <w:numId w:val="102"/>
        </w:numPr>
        <w:spacing w:after="0"/>
        <w:rPr>
          <w:rFonts w:asciiTheme="majorHAnsi" w:hAnsiTheme="majorHAnsi" w:cstheme="majorHAnsi"/>
          <w:szCs w:val="22"/>
        </w:rPr>
      </w:pPr>
      <w:r w:rsidRPr="00D40B77">
        <w:rPr>
          <w:rFonts w:asciiTheme="majorHAnsi" w:hAnsiTheme="majorHAnsi" w:cstheme="majorHAnsi"/>
          <w:szCs w:val="22"/>
        </w:rPr>
        <w:t xml:space="preserve">Student </w:t>
      </w:r>
      <w:r w:rsidR="00A4225C">
        <w:rPr>
          <w:rFonts w:asciiTheme="majorHAnsi" w:hAnsiTheme="majorHAnsi" w:cstheme="majorHAnsi"/>
          <w:szCs w:val="22"/>
        </w:rPr>
        <w:t>Affairs</w:t>
      </w:r>
      <w:r w:rsidRPr="00D40B77">
        <w:rPr>
          <w:rFonts w:asciiTheme="majorHAnsi" w:hAnsiTheme="majorHAnsi" w:cstheme="majorHAnsi"/>
          <w:szCs w:val="22"/>
        </w:rPr>
        <w:t xml:space="preserve"> Dept.</w:t>
      </w:r>
      <w:r w:rsidR="00A4225C">
        <w:rPr>
          <w:rFonts w:asciiTheme="majorHAnsi" w:hAnsiTheme="majorHAnsi" w:cstheme="majorHAnsi"/>
          <w:szCs w:val="22"/>
        </w:rPr>
        <w:t>,</w:t>
      </w:r>
      <w:r w:rsidRPr="00D40B77">
        <w:rPr>
          <w:rFonts w:asciiTheme="majorHAnsi" w:hAnsiTheme="majorHAnsi" w:cstheme="majorHAnsi"/>
          <w:szCs w:val="22"/>
        </w:rPr>
        <w:t xml:space="preserve"> ext. 6850 (they will refer to the next available </w:t>
      </w:r>
      <w:r w:rsidR="00A4225C">
        <w:rPr>
          <w:rFonts w:asciiTheme="majorHAnsi" w:hAnsiTheme="majorHAnsi" w:cstheme="majorHAnsi"/>
          <w:szCs w:val="22"/>
        </w:rPr>
        <w:t>c</w:t>
      </w:r>
      <w:r w:rsidRPr="00D40B77">
        <w:rPr>
          <w:rFonts w:asciiTheme="majorHAnsi" w:hAnsiTheme="majorHAnsi" w:cstheme="majorHAnsi"/>
          <w:szCs w:val="22"/>
        </w:rPr>
        <w:t>ounselor)</w:t>
      </w:r>
    </w:p>
    <w:p w14:paraId="642809EA" w14:textId="1D4ACD67" w:rsidR="00A578BC" w:rsidRPr="00D40B77" w:rsidRDefault="00A578BC" w:rsidP="00763265">
      <w:pPr>
        <w:pStyle w:val="ListParagraph"/>
        <w:numPr>
          <w:ilvl w:val="0"/>
          <w:numId w:val="102"/>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w:t>
      </w:r>
      <w:r w:rsidR="00A4225C">
        <w:rPr>
          <w:rFonts w:asciiTheme="majorHAnsi" w:hAnsiTheme="majorHAnsi" w:cstheme="majorHAnsi"/>
          <w:szCs w:val="22"/>
        </w:rPr>
        <w:t>, 509-</w:t>
      </w:r>
      <w:r w:rsidRPr="00D40B77">
        <w:rPr>
          <w:rFonts w:asciiTheme="majorHAnsi" w:hAnsiTheme="majorHAnsi" w:cstheme="majorHAnsi"/>
          <w:szCs w:val="22"/>
        </w:rPr>
        <w:t>662-4296</w:t>
      </w:r>
    </w:p>
    <w:p w14:paraId="6F1146EC" w14:textId="73C87ED8" w:rsidR="00A578BC" w:rsidRPr="00D40B77" w:rsidRDefault="00A578BC" w:rsidP="00763265">
      <w:pPr>
        <w:pStyle w:val="ListParagraph"/>
        <w:numPr>
          <w:ilvl w:val="0"/>
          <w:numId w:val="102"/>
        </w:numPr>
        <w:spacing w:after="0"/>
        <w:rPr>
          <w:rFonts w:asciiTheme="majorHAnsi" w:hAnsiTheme="majorHAnsi" w:cstheme="majorHAnsi"/>
          <w:szCs w:val="22"/>
        </w:rPr>
      </w:pPr>
      <w:r w:rsidRPr="00D40B77">
        <w:rPr>
          <w:rFonts w:asciiTheme="majorHAnsi" w:hAnsiTheme="majorHAnsi" w:cstheme="majorHAnsi"/>
          <w:szCs w:val="22"/>
        </w:rPr>
        <w:t>Catholic Family &amp; Child Services</w:t>
      </w:r>
      <w:r w:rsidR="00A4225C">
        <w:rPr>
          <w:rFonts w:asciiTheme="majorHAnsi" w:hAnsiTheme="majorHAnsi" w:cstheme="majorHAnsi"/>
          <w:szCs w:val="22"/>
        </w:rPr>
        <w:t>,</w:t>
      </w:r>
      <w:r w:rsidRPr="00D40B77">
        <w:rPr>
          <w:rFonts w:asciiTheme="majorHAnsi" w:hAnsiTheme="majorHAnsi" w:cstheme="majorHAnsi"/>
          <w:szCs w:val="22"/>
        </w:rPr>
        <w:t xml:space="preserve"> </w:t>
      </w:r>
      <w:r w:rsidR="00A4225C">
        <w:rPr>
          <w:rFonts w:asciiTheme="majorHAnsi" w:hAnsiTheme="majorHAnsi" w:cstheme="majorHAnsi"/>
          <w:szCs w:val="22"/>
        </w:rPr>
        <w:t>988 or 509-662-7105</w:t>
      </w:r>
    </w:p>
    <w:p w14:paraId="04DAC1AD" w14:textId="3A837A68" w:rsidR="00A578BC" w:rsidRPr="00D40B77" w:rsidRDefault="00A578BC" w:rsidP="00763265">
      <w:pPr>
        <w:pStyle w:val="ListParagraph"/>
        <w:numPr>
          <w:ilvl w:val="0"/>
          <w:numId w:val="102"/>
        </w:numPr>
        <w:spacing w:after="0"/>
        <w:rPr>
          <w:rFonts w:asciiTheme="majorHAnsi" w:hAnsiTheme="majorHAnsi" w:cstheme="majorHAnsi"/>
          <w:szCs w:val="22"/>
        </w:rPr>
      </w:pPr>
      <w:r w:rsidRPr="00D40B77">
        <w:rPr>
          <w:rFonts w:asciiTheme="majorHAnsi" w:hAnsiTheme="majorHAnsi" w:cstheme="majorHAnsi"/>
          <w:szCs w:val="22"/>
        </w:rPr>
        <w:t>Confluence Health/Behavioral Medicine</w:t>
      </w:r>
      <w:r w:rsidR="00A4225C">
        <w:rPr>
          <w:rFonts w:asciiTheme="majorHAnsi" w:hAnsiTheme="majorHAnsi" w:cstheme="majorHAnsi"/>
          <w:szCs w:val="22"/>
        </w:rPr>
        <w:t>, 509-</w:t>
      </w:r>
      <w:r w:rsidRPr="00D40B77">
        <w:rPr>
          <w:rFonts w:asciiTheme="majorHAnsi" w:hAnsiTheme="majorHAnsi" w:cstheme="majorHAnsi"/>
          <w:szCs w:val="22"/>
        </w:rPr>
        <w:t>663-8711</w:t>
      </w:r>
    </w:p>
    <w:p w14:paraId="5744B9BA" w14:textId="77777777" w:rsidR="00A578BC" w:rsidRPr="00D40B77" w:rsidRDefault="00A578BC" w:rsidP="00A578BC">
      <w:pPr>
        <w:pStyle w:val="ListParagraph"/>
        <w:ind w:left="1800"/>
        <w:rPr>
          <w:rFonts w:asciiTheme="majorHAnsi" w:hAnsiTheme="majorHAnsi" w:cstheme="majorHAnsi"/>
          <w:b/>
          <w:szCs w:val="22"/>
        </w:rPr>
      </w:pPr>
    </w:p>
    <w:p w14:paraId="0295F109" w14:textId="5A1240F0"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WVC Security 509</w:t>
      </w:r>
      <w:r w:rsidR="00963199">
        <w:rPr>
          <w:rFonts w:asciiTheme="majorHAnsi" w:hAnsiTheme="majorHAnsi" w:cstheme="majorHAnsi"/>
          <w:b/>
          <w:szCs w:val="22"/>
        </w:rPr>
        <w:t>-</w:t>
      </w:r>
      <w:r w:rsidRPr="00D40B77">
        <w:rPr>
          <w:rFonts w:asciiTheme="majorHAnsi" w:hAnsiTheme="majorHAnsi" w:cstheme="majorHAnsi"/>
          <w:b/>
          <w:szCs w:val="22"/>
        </w:rPr>
        <w:t>682-6911 or 6911 from a campus phone</w:t>
      </w:r>
    </w:p>
    <w:p w14:paraId="4D4C9F4A" w14:textId="5877E4B3"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Non-Emergency Police Dispatch</w:t>
      </w:r>
      <w:r w:rsidR="003B2F67">
        <w:rPr>
          <w:rFonts w:asciiTheme="majorHAnsi" w:hAnsiTheme="majorHAnsi" w:cstheme="majorHAnsi"/>
          <w:b/>
          <w:szCs w:val="22"/>
        </w:rPr>
        <w:t xml:space="preserve">, </w:t>
      </w:r>
      <w:r w:rsidR="00963199">
        <w:rPr>
          <w:rFonts w:asciiTheme="majorHAnsi" w:hAnsiTheme="majorHAnsi" w:cstheme="majorHAnsi"/>
          <w:b/>
          <w:szCs w:val="22"/>
        </w:rPr>
        <w:t>509-</w:t>
      </w:r>
      <w:r w:rsidRPr="00D40B77">
        <w:rPr>
          <w:rFonts w:asciiTheme="majorHAnsi" w:hAnsiTheme="majorHAnsi" w:cstheme="majorHAnsi"/>
          <w:b/>
          <w:szCs w:val="22"/>
        </w:rPr>
        <w:t>663-9911</w:t>
      </w:r>
    </w:p>
    <w:p w14:paraId="0F87BC7E" w14:textId="2FC2B261" w:rsidR="00A578BC" w:rsidRPr="00247B34" w:rsidRDefault="00A578BC" w:rsidP="00763265">
      <w:pPr>
        <w:pStyle w:val="ListParagraph"/>
        <w:numPr>
          <w:ilvl w:val="0"/>
          <w:numId w:val="96"/>
        </w:numPr>
        <w:spacing w:after="200" w:line="276" w:lineRule="auto"/>
        <w:rPr>
          <w:rFonts w:asciiTheme="majorHAnsi" w:hAnsiTheme="majorHAnsi" w:cstheme="majorHAnsi"/>
          <w:b/>
          <w:szCs w:val="22"/>
        </w:rPr>
      </w:pPr>
      <w:r w:rsidRPr="00247B34">
        <w:rPr>
          <w:rFonts w:asciiTheme="majorHAnsi" w:hAnsiTheme="majorHAnsi" w:cstheme="majorHAnsi"/>
          <w:b/>
          <w:szCs w:val="22"/>
        </w:rPr>
        <w:t>Police, Fire, Ambulance, Other Emergences</w:t>
      </w:r>
      <w:r w:rsidR="003B2F67">
        <w:rPr>
          <w:rFonts w:asciiTheme="majorHAnsi" w:hAnsiTheme="majorHAnsi" w:cstheme="majorHAnsi"/>
          <w:b/>
          <w:szCs w:val="22"/>
        </w:rPr>
        <w:t>, c</w:t>
      </w:r>
      <w:r w:rsidRPr="00247B34">
        <w:rPr>
          <w:rFonts w:asciiTheme="majorHAnsi" w:hAnsiTheme="majorHAnsi" w:cstheme="majorHAnsi"/>
          <w:b/>
          <w:szCs w:val="22"/>
        </w:rPr>
        <w:t>all 911</w:t>
      </w:r>
    </w:p>
    <w:p w14:paraId="6556F9C0" w14:textId="77777777" w:rsidR="00A578BC" w:rsidRPr="00D40B77" w:rsidRDefault="00A578BC" w:rsidP="00A578BC">
      <w:pPr>
        <w:rPr>
          <w:rFonts w:asciiTheme="majorHAnsi" w:hAnsiTheme="majorHAnsi" w:cstheme="majorHAnsi"/>
          <w:szCs w:val="22"/>
        </w:rPr>
      </w:pPr>
    </w:p>
    <w:p w14:paraId="54B81BA2" w14:textId="77777777" w:rsidR="00A578BC" w:rsidRPr="00D40B77" w:rsidRDefault="00A578BC" w:rsidP="00A578BC">
      <w:pPr>
        <w:rPr>
          <w:rFonts w:asciiTheme="majorHAnsi" w:hAnsiTheme="majorHAnsi" w:cstheme="majorHAnsi"/>
        </w:rPr>
      </w:pPr>
    </w:p>
    <w:p w14:paraId="3608EA5F" w14:textId="77777777" w:rsidR="00A578BC" w:rsidRPr="00D40B77" w:rsidRDefault="00A578BC" w:rsidP="00A578BC">
      <w:pPr>
        <w:rPr>
          <w:rFonts w:asciiTheme="majorHAnsi" w:hAnsiTheme="majorHAnsi" w:cstheme="majorHAnsi"/>
        </w:rPr>
      </w:pPr>
    </w:p>
    <w:p w14:paraId="0F141428" w14:textId="77777777" w:rsidR="00A578BC" w:rsidRDefault="00A578BC" w:rsidP="00A578BC"/>
    <w:p w14:paraId="10560D9D" w14:textId="77777777" w:rsidR="00A578BC" w:rsidRDefault="00A578BC" w:rsidP="00A578BC"/>
    <w:p w14:paraId="5054F3A9" w14:textId="77777777" w:rsidR="00A578BC" w:rsidRDefault="00A578BC" w:rsidP="00A578BC"/>
    <w:p w14:paraId="66147A00" w14:textId="77777777" w:rsidR="00A578BC" w:rsidRDefault="00A578BC" w:rsidP="00A578BC"/>
    <w:p w14:paraId="3A994983" w14:textId="77777777" w:rsidR="00A578BC" w:rsidRDefault="00A578BC" w:rsidP="00A578BC"/>
    <w:p w14:paraId="25A5F591" w14:textId="77777777" w:rsidR="00A578BC" w:rsidRDefault="00A578BC" w:rsidP="00A578BC"/>
    <w:p w14:paraId="6ACA8062" w14:textId="77777777" w:rsidR="00A578BC" w:rsidRDefault="00A578BC" w:rsidP="00A578BC"/>
    <w:p w14:paraId="75AC1F18" w14:textId="77777777" w:rsidR="00A578BC" w:rsidRDefault="00A578BC" w:rsidP="00A578BC"/>
    <w:p w14:paraId="6731C058" w14:textId="77777777" w:rsidR="00A578BC" w:rsidRPr="00A578BC" w:rsidRDefault="00A578BC" w:rsidP="00A578BC"/>
    <w:p w14:paraId="7AACEE12" w14:textId="77777777" w:rsidR="00944AE2" w:rsidRDefault="00944AE2" w:rsidP="00526B35">
      <w:pPr>
        <w:pStyle w:val="Heading1"/>
        <w:spacing w:before="120" w:after="120"/>
        <w:rPr>
          <w:rFonts w:asciiTheme="majorHAnsi" w:hAnsiTheme="majorHAnsi" w:cstheme="majorHAnsi"/>
          <w:color w:val="000000" w:themeColor="text1"/>
        </w:rPr>
      </w:pPr>
      <w:bookmarkStart w:id="137" w:name="_Toc332283694"/>
      <w:bookmarkStart w:id="138" w:name="_Toc391996251"/>
      <w:bookmarkStart w:id="139" w:name="_Toc393273248"/>
      <w:bookmarkStart w:id="140" w:name="_Toc393274190"/>
      <w:bookmarkStart w:id="141" w:name="_Toc393285379"/>
    </w:p>
    <w:p w14:paraId="57361D47" w14:textId="77777777" w:rsidR="0077227C" w:rsidRDefault="0077227C">
      <w:pPr>
        <w:spacing w:line="300" w:lineRule="auto"/>
        <w:rPr>
          <w:rFonts w:asciiTheme="majorHAnsi" w:eastAsiaTheme="majorEastAsia" w:hAnsiTheme="majorHAnsi" w:cstheme="majorHAnsi"/>
          <w:b/>
          <w:smallCaps/>
          <w:color w:val="000000" w:themeColor="text1"/>
          <w:sz w:val="36"/>
          <w:szCs w:val="40"/>
        </w:rPr>
      </w:pPr>
      <w:r>
        <w:rPr>
          <w:rFonts w:asciiTheme="majorHAnsi" w:hAnsiTheme="majorHAnsi" w:cstheme="majorHAnsi"/>
          <w:color w:val="000000" w:themeColor="text1"/>
        </w:rPr>
        <w:br w:type="page"/>
      </w:r>
    </w:p>
    <w:p w14:paraId="520E06A2"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142" w:name="_Toc514685147"/>
      <w:r w:rsidRPr="00C31003">
        <w:rPr>
          <w:rFonts w:asciiTheme="majorHAnsi" w:hAnsiTheme="majorHAnsi" w:cstheme="majorHAnsi"/>
          <w:color w:val="000000" w:themeColor="text1"/>
        </w:rPr>
        <w:lastRenderedPageBreak/>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L</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SEVERE WEATHER</w:t>
      </w:r>
      <w:bookmarkEnd w:id="137"/>
      <w:bookmarkEnd w:id="138"/>
      <w:bookmarkEnd w:id="139"/>
      <w:bookmarkEnd w:id="140"/>
      <w:bookmarkEnd w:id="141"/>
      <w:bookmarkEnd w:id="142"/>
    </w:p>
    <w:p w14:paraId="7F214685" w14:textId="77777777" w:rsidR="0005201D" w:rsidRDefault="00A578BC" w:rsidP="003D4EA8">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w:t>
      </w:r>
      <w:r w:rsidR="003B20A7">
        <w:rPr>
          <w:rFonts w:asciiTheme="majorHAnsi" w:hAnsiTheme="majorHAnsi" w:cstheme="majorHAnsi"/>
          <w:b/>
          <w:color w:val="000000" w:themeColor="text1"/>
          <w:sz w:val="36"/>
        </w:rPr>
        <w:t>/Alertus</w:t>
      </w:r>
      <w:r w:rsidRPr="007A09B1">
        <w:rPr>
          <w:rFonts w:asciiTheme="majorHAnsi" w:hAnsiTheme="majorHAnsi" w:cstheme="majorHAnsi"/>
          <w:b/>
          <w:color w:val="000000" w:themeColor="text1"/>
          <w:sz w:val="36"/>
        </w:rPr>
        <w:t xml:space="preserve"> ALERT Notification</w:t>
      </w:r>
    </w:p>
    <w:p w14:paraId="3A9B5C12" w14:textId="77777777" w:rsidR="007A09B1" w:rsidRPr="007A09B1" w:rsidRDefault="007A09B1" w:rsidP="003D4EA8">
      <w:pPr>
        <w:spacing w:before="120" w:after="120"/>
        <w:jc w:val="center"/>
        <w:rPr>
          <w:rFonts w:asciiTheme="majorHAnsi" w:hAnsiTheme="majorHAnsi" w:cstheme="majorHAnsi"/>
          <w:b/>
          <w:i/>
          <w:color w:val="000000" w:themeColor="text1"/>
          <w:sz w:val="18"/>
        </w:rPr>
      </w:pPr>
    </w:p>
    <w:p w14:paraId="7527ECD6"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General Procedures</w:t>
      </w:r>
    </w:p>
    <w:p w14:paraId="17B5C6D4" w14:textId="77777777" w:rsidR="006451E3" w:rsidRPr="00C31003" w:rsidRDefault="006451E3" w:rsidP="00763265">
      <w:pPr>
        <w:pStyle w:val="ListParagraph"/>
        <w:numPr>
          <w:ilvl w:val="0"/>
          <w:numId w:val="3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severe weather (tornadoes, blizzards, ice storms, flooding, etc.) exists, college operations may be suspended, cancelled, or delayed upon the direction of the President. In the absence of the President, the </w:t>
      </w:r>
      <w:r w:rsidR="00266DCC" w:rsidRPr="00C31003">
        <w:rPr>
          <w:rFonts w:asciiTheme="majorHAnsi" w:hAnsiTheme="majorHAnsi" w:cstheme="majorHAnsi"/>
          <w:color w:val="000000" w:themeColor="text1"/>
        </w:rPr>
        <w:t>administrator with delegated authority</w:t>
      </w:r>
      <w:r w:rsidRPr="00C31003">
        <w:rPr>
          <w:rFonts w:asciiTheme="majorHAnsi" w:hAnsiTheme="majorHAnsi" w:cstheme="majorHAnsi"/>
          <w:color w:val="000000" w:themeColor="text1"/>
        </w:rPr>
        <w:t xml:space="preserve"> will make the decision to suspend operations</w:t>
      </w:r>
      <w:r w:rsidR="00E939F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including day and evening activities.</w:t>
      </w:r>
    </w:p>
    <w:p w14:paraId="33997ADF" w14:textId="56BE2C1C" w:rsidR="006451E3" w:rsidRPr="00C31003" w:rsidRDefault="006451E3" w:rsidP="00763265">
      <w:pPr>
        <w:pStyle w:val="ListParagraph"/>
        <w:numPr>
          <w:ilvl w:val="0"/>
          <w:numId w:val="3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the safety of anyone is threatened due to severe weather, college operations will be suspended or classes delayed. In the event it become necessary to cancel or delay classes, the </w:t>
      </w:r>
      <w:r w:rsidR="00C92525" w:rsidRPr="00C31003">
        <w:rPr>
          <w:rFonts w:asciiTheme="majorHAnsi" w:hAnsiTheme="majorHAnsi" w:cstheme="majorHAnsi"/>
          <w:color w:val="000000" w:themeColor="text1"/>
        </w:rPr>
        <w:t>President</w:t>
      </w:r>
      <w:r w:rsidR="00421C1D"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or </w:t>
      </w:r>
      <w:r w:rsidR="00BD52BE" w:rsidRPr="00C31003">
        <w:rPr>
          <w:rFonts w:asciiTheme="majorHAnsi" w:hAnsiTheme="majorHAnsi" w:cstheme="majorHAnsi"/>
          <w:color w:val="000000" w:themeColor="text1"/>
        </w:rPr>
        <w:t>designee will</w:t>
      </w:r>
      <w:r w:rsidRPr="00C31003">
        <w:rPr>
          <w:rFonts w:asciiTheme="majorHAnsi" w:hAnsiTheme="majorHAnsi" w:cstheme="majorHAnsi"/>
          <w:color w:val="000000" w:themeColor="text1"/>
        </w:rPr>
        <w:t xml:space="preserve"> send a message via the </w:t>
      </w:r>
      <w:r w:rsidR="00A578BC">
        <w:rPr>
          <w:rFonts w:asciiTheme="majorHAnsi" w:hAnsiTheme="majorHAnsi" w:cstheme="majorHAnsi"/>
          <w:color w:val="000000" w:themeColor="text1"/>
        </w:rPr>
        <w:t>RAVE ALERT</w:t>
      </w:r>
      <w:r w:rsidR="00C92525" w:rsidRPr="00C31003">
        <w:rPr>
          <w:rFonts w:asciiTheme="majorHAnsi" w:hAnsiTheme="majorHAnsi" w:cstheme="majorHAnsi"/>
          <w:color w:val="000000" w:themeColor="text1"/>
        </w:rPr>
        <w:t xml:space="preserve"> System</w:t>
      </w:r>
      <w:r w:rsidRPr="00C31003">
        <w:rPr>
          <w:rFonts w:asciiTheme="majorHAnsi" w:hAnsiTheme="majorHAnsi" w:cstheme="majorHAnsi"/>
          <w:color w:val="000000" w:themeColor="text1"/>
        </w:rPr>
        <w:t xml:space="preserve"> and broadcast the announcement on the College’s web page and broadcast over area radio stations and television networks. The announcement to cancel or delay classes will be made by the President prior to 6:00 a.m., when possible. Closure of day classes does not necessarily mean that evening classes will be cancelled. If evening classes are to be cancelled, the announcement will be made over the stations listed</w:t>
      </w:r>
      <w:r w:rsidR="003C2BAE" w:rsidRPr="00C31003">
        <w:rPr>
          <w:rFonts w:asciiTheme="majorHAnsi" w:hAnsiTheme="majorHAnsi" w:cstheme="majorHAnsi"/>
          <w:color w:val="000000" w:themeColor="text1"/>
        </w:rPr>
        <w:t xml:space="preserve"> and via the </w:t>
      </w:r>
      <w:r w:rsidR="00A578BC">
        <w:rPr>
          <w:rFonts w:asciiTheme="majorHAnsi" w:hAnsiTheme="majorHAnsi" w:cstheme="majorHAnsi"/>
          <w:color w:val="000000" w:themeColor="text1"/>
        </w:rPr>
        <w:t>RAVE ALERT</w:t>
      </w:r>
      <w:r w:rsidR="003C2BAE" w:rsidRPr="00C31003">
        <w:rPr>
          <w:rFonts w:asciiTheme="majorHAnsi" w:hAnsiTheme="majorHAnsi" w:cstheme="majorHAnsi"/>
          <w:color w:val="000000" w:themeColor="text1"/>
        </w:rPr>
        <w:t xml:space="preserve"> System</w:t>
      </w:r>
      <w:r w:rsidRPr="00C31003">
        <w:rPr>
          <w:rFonts w:asciiTheme="majorHAnsi" w:hAnsiTheme="majorHAnsi" w:cstheme="majorHAnsi"/>
          <w:color w:val="000000" w:themeColor="text1"/>
        </w:rPr>
        <w:t xml:space="preserve">. Students should exercise sound judgment as to whether they will be able to attend classes. All work must be </w:t>
      </w:r>
      <w:proofErr w:type="gramStart"/>
      <w:r w:rsidRPr="00C31003">
        <w:rPr>
          <w:rFonts w:asciiTheme="majorHAnsi" w:hAnsiTheme="majorHAnsi" w:cstheme="majorHAnsi"/>
          <w:color w:val="000000" w:themeColor="text1"/>
        </w:rPr>
        <w:t>made</w:t>
      </w:r>
      <w:proofErr w:type="gramEnd"/>
      <w:r w:rsidRPr="00C31003">
        <w:rPr>
          <w:rFonts w:asciiTheme="majorHAnsi" w:hAnsiTheme="majorHAnsi" w:cstheme="majorHAnsi"/>
          <w:color w:val="000000" w:themeColor="text1"/>
        </w:rPr>
        <w:t xml:space="preserve"> up with individual instructors when classes are missed due to inclement weather.</w:t>
      </w:r>
    </w:p>
    <w:p w14:paraId="220B9E45" w14:textId="77777777" w:rsidR="006451E3" w:rsidRPr="00C31003" w:rsidRDefault="006451E3" w:rsidP="00763265">
      <w:pPr>
        <w:pStyle w:val="ListParagraph"/>
        <w:numPr>
          <w:ilvl w:val="0"/>
          <w:numId w:val="3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severe weather necessitates seeking shelter or evacuation, the President or designee will notify personnel. If a storm occurs near the end of a normal </w:t>
      </w:r>
      <w:proofErr w:type="gramStart"/>
      <w:r w:rsidRPr="00C31003">
        <w:rPr>
          <w:rFonts w:asciiTheme="majorHAnsi" w:hAnsiTheme="majorHAnsi" w:cstheme="majorHAnsi"/>
          <w:color w:val="000000" w:themeColor="text1"/>
        </w:rPr>
        <w:t>work day</w:t>
      </w:r>
      <w:proofErr w:type="gramEnd"/>
      <w:r w:rsidRPr="00C31003">
        <w:rPr>
          <w:rFonts w:asciiTheme="majorHAnsi" w:hAnsiTheme="majorHAnsi" w:cstheme="majorHAnsi"/>
          <w:color w:val="000000" w:themeColor="text1"/>
        </w:rPr>
        <w:t xml:space="preserve">, the President or designee may recommend employees remain in secure shelter areas until </w:t>
      </w:r>
      <w:r w:rsidR="00651095" w:rsidRPr="00C31003">
        <w:rPr>
          <w:rFonts w:asciiTheme="majorHAnsi" w:hAnsiTheme="majorHAnsi" w:cstheme="majorHAnsi"/>
          <w:color w:val="000000" w:themeColor="text1"/>
        </w:rPr>
        <w:t xml:space="preserve">the </w:t>
      </w:r>
      <w:r w:rsidRPr="00C31003">
        <w:rPr>
          <w:rFonts w:asciiTheme="majorHAnsi" w:hAnsiTheme="majorHAnsi" w:cstheme="majorHAnsi"/>
          <w:color w:val="000000" w:themeColor="text1"/>
        </w:rPr>
        <w:t xml:space="preserve">danger has passed. If an employee leaves against the advice of the President, then </w:t>
      </w:r>
      <w:r w:rsidR="00421C1D" w:rsidRPr="00C31003">
        <w:rPr>
          <w:rFonts w:asciiTheme="majorHAnsi" w:hAnsiTheme="majorHAnsi" w:cstheme="majorHAnsi"/>
          <w:color w:val="000000" w:themeColor="text1"/>
        </w:rPr>
        <w:t xml:space="preserve">the </w:t>
      </w:r>
      <w:r w:rsidRPr="00C31003">
        <w:rPr>
          <w:rFonts w:asciiTheme="majorHAnsi" w:hAnsiTheme="majorHAnsi" w:cstheme="majorHAnsi"/>
          <w:color w:val="000000" w:themeColor="text1"/>
        </w:rPr>
        <w:t xml:space="preserve">employee assumes all liability for </w:t>
      </w:r>
      <w:r w:rsidR="00651095" w:rsidRPr="00C31003">
        <w:rPr>
          <w:rFonts w:asciiTheme="majorHAnsi" w:hAnsiTheme="majorHAnsi" w:cstheme="majorHAnsi"/>
          <w:color w:val="000000" w:themeColor="text1"/>
        </w:rPr>
        <w:t xml:space="preserve">his or her </w:t>
      </w:r>
      <w:r w:rsidRPr="00C31003">
        <w:rPr>
          <w:rFonts w:asciiTheme="majorHAnsi" w:hAnsiTheme="majorHAnsi" w:cstheme="majorHAnsi"/>
          <w:color w:val="000000" w:themeColor="text1"/>
        </w:rPr>
        <w:t xml:space="preserve">own personal safety and cannot hold the college responsible for any injury occurred from the </w:t>
      </w:r>
      <w:r w:rsidR="00651095" w:rsidRPr="00C31003">
        <w:rPr>
          <w:rFonts w:asciiTheme="majorHAnsi" w:hAnsiTheme="majorHAnsi" w:cstheme="majorHAnsi"/>
          <w:color w:val="000000" w:themeColor="text1"/>
        </w:rPr>
        <w:t>weather-</w:t>
      </w:r>
      <w:r w:rsidRPr="00C31003">
        <w:rPr>
          <w:rFonts w:asciiTheme="majorHAnsi" w:hAnsiTheme="majorHAnsi" w:cstheme="majorHAnsi"/>
          <w:color w:val="000000" w:themeColor="text1"/>
        </w:rPr>
        <w:t>related event.</w:t>
      </w:r>
    </w:p>
    <w:p w14:paraId="32C38E11" w14:textId="3F375754" w:rsidR="006451E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Tornado </w:t>
      </w:r>
      <w:r w:rsidR="005C01BF">
        <w:rPr>
          <w:rFonts w:asciiTheme="majorHAnsi" w:hAnsiTheme="majorHAnsi" w:cstheme="majorHAnsi"/>
          <w:b/>
          <w:color w:val="000000" w:themeColor="text1"/>
        </w:rPr>
        <w:t>and</w:t>
      </w:r>
      <w:r w:rsidRPr="00C31003">
        <w:rPr>
          <w:rFonts w:asciiTheme="majorHAnsi" w:hAnsiTheme="majorHAnsi" w:cstheme="majorHAnsi"/>
          <w:b/>
          <w:color w:val="000000" w:themeColor="text1"/>
        </w:rPr>
        <w:t xml:space="preserve"> Severe Thunderstorms</w:t>
      </w:r>
      <w:r w:rsidR="00015691">
        <w:rPr>
          <w:rFonts w:asciiTheme="majorHAnsi" w:hAnsiTheme="majorHAnsi" w:cstheme="majorHAnsi"/>
          <w:b/>
          <w:color w:val="000000" w:themeColor="text1"/>
        </w:rPr>
        <w:t>: No historical tornado greater than a 2.0 index has ever been recorded in the Wenatchee Valley</w:t>
      </w:r>
      <w:r w:rsidR="00835365">
        <w:rPr>
          <w:rFonts w:asciiTheme="majorHAnsi" w:hAnsiTheme="majorHAnsi" w:cstheme="majorHAnsi"/>
          <w:b/>
          <w:color w:val="000000" w:themeColor="text1"/>
        </w:rPr>
        <w:t xml:space="preserve">. </w:t>
      </w:r>
      <w:r w:rsidR="005C01BF">
        <w:rPr>
          <w:rFonts w:asciiTheme="majorHAnsi" w:hAnsiTheme="majorHAnsi" w:cstheme="majorHAnsi"/>
          <w:b/>
          <w:color w:val="000000" w:themeColor="text1"/>
        </w:rPr>
        <w:t>Therefore,</w:t>
      </w:r>
      <w:r w:rsidR="00015691">
        <w:rPr>
          <w:rFonts w:asciiTheme="majorHAnsi" w:hAnsiTheme="majorHAnsi" w:cstheme="majorHAnsi"/>
          <w:b/>
          <w:color w:val="000000" w:themeColor="text1"/>
        </w:rPr>
        <w:t xml:space="preserve"> the Wenatchee Valley does not have a real plan for this severe weather event.  Wenatchee Valley is a 1.26 on the Tornado Index</w:t>
      </w:r>
      <w:r w:rsidR="00835365">
        <w:rPr>
          <w:rFonts w:asciiTheme="majorHAnsi" w:hAnsiTheme="majorHAnsi" w:cstheme="majorHAnsi"/>
          <w:b/>
          <w:color w:val="000000" w:themeColor="text1"/>
        </w:rPr>
        <w:t xml:space="preserve">. </w:t>
      </w:r>
      <w:r w:rsidR="00015691">
        <w:rPr>
          <w:rFonts w:asciiTheme="majorHAnsi" w:hAnsiTheme="majorHAnsi" w:cstheme="majorHAnsi"/>
          <w:b/>
          <w:color w:val="000000" w:themeColor="text1"/>
        </w:rPr>
        <w:t>Washington State is 9.06 on the Tornado Index and in relation to other common tornado regions of the nation that is 136.45.</w:t>
      </w:r>
    </w:p>
    <w:p w14:paraId="132DE337" w14:textId="77777777" w:rsidR="00DD2FDA" w:rsidRDefault="00DD2FDA" w:rsidP="00C7160E">
      <w:pPr>
        <w:spacing w:before="120" w:after="120"/>
        <w:rPr>
          <w:rFonts w:asciiTheme="majorHAnsi" w:hAnsiTheme="majorHAnsi" w:cstheme="majorHAnsi"/>
          <w:b/>
          <w:color w:val="000000" w:themeColor="text1"/>
        </w:rPr>
      </w:pPr>
    </w:p>
    <w:p w14:paraId="627281EE" w14:textId="77777777" w:rsidR="00DD2FDA" w:rsidRPr="00C31003" w:rsidRDefault="00DD2FDA" w:rsidP="00C7160E">
      <w:pPr>
        <w:spacing w:before="120" w:after="120"/>
        <w:rPr>
          <w:rFonts w:asciiTheme="majorHAnsi" w:hAnsiTheme="majorHAnsi" w:cstheme="majorHAnsi"/>
          <w:b/>
          <w:color w:val="000000" w:themeColor="text1"/>
        </w:rPr>
      </w:pPr>
      <w:r>
        <w:rPr>
          <w:rFonts w:asciiTheme="majorHAnsi" w:hAnsiTheme="majorHAnsi" w:cstheme="majorHAnsi"/>
          <w:b/>
          <w:color w:val="000000" w:themeColor="text1"/>
        </w:rPr>
        <w:t xml:space="preserve">Severe Weather events in the Wenatchee Valley </w:t>
      </w:r>
      <w:proofErr w:type="gramStart"/>
      <w:r>
        <w:rPr>
          <w:rFonts w:asciiTheme="majorHAnsi" w:hAnsiTheme="majorHAnsi" w:cstheme="majorHAnsi"/>
          <w:b/>
          <w:color w:val="000000" w:themeColor="text1"/>
        </w:rPr>
        <w:t>include:</w:t>
      </w:r>
      <w:proofErr w:type="gramEnd"/>
      <w:r>
        <w:rPr>
          <w:rFonts w:asciiTheme="majorHAnsi" w:hAnsiTheme="majorHAnsi" w:cstheme="majorHAnsi"/>
          <w:b/>
          <w:color w:val="000000" w:themeColor="text1"/>
        </w:rPr>
        <w:t xml:space="preserve">  winter snow storms, ice storms, flooding, wildland fire, wind storms.</w:t>
      </w:r>
    </w:p>
    <w:p w14:paraId="5DEF7634" w14:textId="77777777" w:rsidR="006451E3" w:rsidRPr="00C31003" w:rsidRDefault="006451E3" w:rsidP="00526B35">
      <w:pPr>
        <w:spacing w:before="120" w:after="120"/>
        <w:rPr>
          <w:rFonts w:asciiTheme="majorHAnsi" w:hAnsiTheme="majorHAnsi" w:cstheme="majorHAnsi"/>
          <w:i/>
          <w:color w:val="000000" w:themeColor="text1"/>
        </w:rPr>
      </w:pPr>
      <w:r w:rsidRPr="00C31003">
        <w:rPr>
          <w:rFonts w:asciiTheme="majorHAnsi" w:hAnsiTheme="majorHAnsi" w:cstheme="majorHAnsi"/>
          <w:i/>
          <w:color w:val="000000" w:themeColor="text1"/>
        </w:rPr>
        <w:t xml:space="preserve">What to do During a </w:t>
      </w:r>
      <w:r w:rsidR="000E51CE" w:rsidRPr="00C31003">
        <w:rPr>
          <w:rFonts w:asciiTheme="majorHAnsi" w:hAnsiTheme="majorHAnsi" w:cstheme="majorHAnsi"/>
          <w:i/>
          <w:color w:val="000000" w:themeColor="text1"/>
        </w:rPr>
        <w:t>Severe Weather</w:t>
      </w:r>
      <w:r w:rsidRPr="00C31003">
        <w:rPr>
          <w:rFonts w:asciiTheme="majorHAnsi" w:hAnsiTheme="majorHAnsi" w:cstheme="majorHAnsi"/>
          <w:i/>
          <w:color w:val="000000" w:themeColor="text1"/>
        </w:rPr>
        <w:t xml:space="preserve"> Watch</w:t>
      </w:r>
    </w:p>
    <w:p w14:paraId="46969490" w14:textId="77777777" w:rsidR="006451E3" w:rsidRPr="00C31003" w:rsidRDefault="006451E3" w:rsidP="00763265">
      <w:pPr>
        <w:pStyle w:val="ListParagraph"/>
        <w:numPr>
          <w:ilvl w:val="0"/>
          <w:numId w:val="2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 alert for approaching storms.</w:t>
      </w:r>
    </w:p>
    <w:p w14:paraId="19CE32D4" w14:textId="77777777" w:rsidR="006451E3" w:rsidRPr="00C31003" w:rsidRDefault="006451E3" w:rsidP="00763265">
      <w:pPr>
        <w:pStyle w:val="ListParagraph"/>
        <w:numPr>
          <w:ilvl w:val="0"/>
          <w:numId w:val="2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 ready to take shelter.</w:t>
      </w:r>
    </w:p>
    <w:p w14:paraId="1680B2AE" w14:textId="77777777" w:rsidR="006451E3" w:rsidRPr="00C31003" w:rsidRDefault="006451E3" w:rsidP="00763265">
      <w:pPr>
        <w:pStyle w:val="ListParagraph"/>
        <w:numPr>
          <w:ilvl w:val="0"/>
          <w:numId w:val="2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Monitor the weather warning receiver and local radio and television station</w:t>
      </w:r>
      <w:r w:rsidR="00651095"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w:t>
      </w:r>
    </w:p>
    <w:p w14:paraId="62537182" w14:textId="77777777" w:rsidR="006451E3" w:rsidRPr="00C31003" w:rsidRDefault="006451E3" w:rsidP="00763265">
      <w:pPr>
        <w:pStyle w:val="ListParagraph"/>
        <w:numPr>
          <w:ilvl w:val="0"/>
          <w:numId w:val="2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Avoid use of telephones if lightning is occurring.</w:t>
      </w:r>
    </w:p>
    <w:p w14:paraId="36368030" w14:textId="77777777" w:rsidR="006451E3" w:rsidRPr="00C31003" w:rsidRDefault="006451E3" w:rsidP="00526B35">
      <w:pPr>
        <w:spacing w:before="120" w:after="120"/>
        <w:rPr>
          <w:rFonts w:asciiTheme="majorHAnsi" w:hAnsiTheme="majorHAnsi" w:cstheme="majorHAnsi"/>
          <w:i/>
          <w:color w:val="000000" w:themeColor="text1"/>
        </w:rPr>
      </w:pPr>
      <w:r w:rsidRPr="00C31003">
        <w:rPr>
          <w:rFonts w:asciiTheme="majorHAnsi" w:hAnsiTheme="majorHAnsi" w:cstheme="majorHAnsi"/>
          <w:i/>
          <w:color w:val="000000" w:themeColor="text1"/>
        </w:rPr>
        <w:t xml:space="preserve">What to do During a </w:t>
      </w:r>
      <w:r w:rsidR="000E51CE" w:rsidRPr="00C31003">
        <w:rPr>
          <w:rFonts w:asciiTheme="majorHAnsi" w:hAnsiTheme="majorHAnsi" w:cstheme="majorHAnsi"/>
          <w:i/>
          <w:color w:val="000000" w:themeColor="text1"/>
        </w:rPr>
        <w:t xml:space="preserve">Severe Weather </w:t>
      </w:r>
      <w:r w:rsidRPr="00C31003">
        <w:rPr>
          <w:rFonts w:asciiTheme="majorHAnsi" w:hAnsiTheme="majorHAnsi" w:cstheme="majorHAnsi"/>
          <w:i/>
          <w:color w:val="000000" w:themeColor="text1"/>
        </w:rPr>
        <w:t>Warning</w:t>
      </w:r>
    </w:p>
    <w:p w14:paraId="63E083DB" w14:textId="2436B21F" w:rsidR="006451E3" w:rsidRPr="00C31003" w:rsidRDefault="006451E3" w:rsidP="00763265">
      <w:pPr>
        <w:pStyle w:val="ListParagraph"/>
        <w:numPr>
          <w:ilvl w:val="0"/>
          <w:numId w:val="2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Begin moving to shelter if revolving funnel cloud(s) are seen and, if possible, report the sighting to the local police department or sheriff’s office</w:t>
      </w:r>
      <w:r w:rsidR="008C5BDF">
        <w:rPr>
          <w:rFonts w:asciiTheme="majorHAnsi" w:hAnsiTheme="majorHAnsi" w:cstheme="majorHAnsi"/>
          <w:color w:val="000000" w:themeColor="text1"/>
        </w:rPr>
        <w:t xml:space="preserve"> (509</w:t>
      </w:r>
      <w:r w:rsidR="00963199">
        <w:rPr>
          <w:rFonts w:asciiTheme="majorHAnsi" w:hAnsiTheme="majorHAnsi" w:cstheme="majorHAnsi"/>
          <w:color w:val="000000" w:themeColor="text1"/>
        </w:rPr>
        <w:t>-</w:t>
      </w:r>
      <w:r w:rsidR="008C5BDF">
        <w:rPr>
          <w:rFonts w:asciiTheme="majorHAnsi" w:hAnsiTheme="majorHAnsi" w:cstheme="majorHAnsi"/>
          <w:color w:val="000000" w:themeColor="text1"/>
        </w:rPr>
        <w:t>663</w:t>
      </w:r>
      <w:r w:rsidR="00963199">
        <w:rPr>
          <w:rFonts w:asciiTheme="majorHAnsi" w:hAnsiTheme="majorHAnsi" w:cstheme="majorHAnsi"/>
          <w:color w:val="000000" w:themeColor="text1"/>
        </w:rPr>
        <w:t>-</w:t>
      </w:r>
      <w:r w:rsidR="008C5BDF">
        <w:rPr>
          <w:rFonts w:asciiTheme="majorHAnsi" w:hAnsiTheme="majorHAnsi" w:cstheme="majorHAnsi"/>
          <w:color w:val="000000" w:themeColor="text1"/>
        </w:rPr>
        <w:t>9911)</w:t>
      </w:r>
      <w:r w:rsidRPr="00C31003">
        <w:rPr>
          <w:rFonts w:asciiTheme="majorHAnsi" w:hAnsiTheme="majorHAnsi" w:cstheme="majorHAnsi"/>
          <w:color w:val="000000" w:themeColor="text1"/>
        </w:rPr>
        <w:t>.</w:t>
      </w:r>
    </w:p>
    <w:p w14:paraId="372F6145" w14:textId="45A2348C" w:rsidR="006451E3" w:rsidRPr="00C31003" w:rsidRDefault="006451E3" w:rsidP="00763265">
      <w:pPr>
        <w:pStyle w:val="ListParagraph"/>
        <w:numPr>
          <w:ilvl w:val="0"/>
          <w:numId w:val="2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Proceed with students</w:t>
      </w:r>
      <w:r w:rsidR="00421C1D" w:rsidRPr="00C31003">
        <w:rPr>
          <w:rFonts w:asciiTheme="majorHAnsi" w:hAnsiTheme="majorHAnsi" w:cstheme="majorHAnsi"/>
          <w:color w:val="000000" w:themeColor="text1"/>
        </w:rPr>
        <w:t>/staff</w:t>
      </w:r>
      <w:r w:rsidRPr="00C31003">
        <w:rPr>
          <w:rFonts w:asciiTheme="majorHAnsi" w:hAnsiTheme="majorHAnsi" w:cstheme="majorHAnsi"/>
          <w:color w:val="000000" w:themeColor="text1"/>
        </w:rPr>
        <w:t xml:space="preserve"> to shelter areas</w:t>
      </w:r>
      <w:r w:rsidR="00E367D7">
        <w:rPr>
          <w:rFonts w:asciiTheme="majorHAnsi" w:hAnsiTheme="majorHAnsi" w:cstheme="majorHAnsi"/>
          <w:color w:val="000000" w:themeColor="text1"/>
        </w:rPr>
        <w:t>.</w:t>
      </w:r>
      <w:r w:rsidR="00015691">
        <w:rPr>
          <w:rFonts w:asciiTheme="majorHAnsi" w:hAnsiTheme="majorHAnsi" w:cstheme="majorHAnsi"/>
          <w:color w:val="000000" w:themeColor="text1"/>
        </w:rPr>
        <w:t xml:space="preserve"> (</w:t>
      </w:r>
      <w:r w:rsidR="00E367D7">
        <w:rPr>
          <w:rFonts w:asciiTheme="majorHAnsi" w:hAnsiTheme="majorHAnsi" w:cstheme="majorHAnsi"/>
          <w:color w:val="000000" w:themeColor="text1"/>
        </w:rPr>
        <w:t>T</w:t>
      </w:r>
      <w:r w:rsidR="00015691">
        <w:rPr>
          <w:rFonts w:asciiTheme="majorHAnsi" w:hAnsiTheme="majorHAnsi" w:cstheme="majorHAnsi"/>
          <w:color w:val="000000" w:themeColor="text1"/>
        </w:rPr>
        <w:t>here are no predesignated areas since there is relatively no risk of tornado</w:t>
      </w:r>
      <w:r w:rsidR="001E2958">
        <w:rPr>
          <w:rFonts w:asciiTheme="majorHAnsi" w:hAnsiTheme="majorHAnsi" w:cstheme="majorHAnsi"/>
          <w:color w:val="000000" w:themeColor="text1"/>
        </w:rPr>
        <w:t>e</w:t>
      </w:r>
      <w:r w:rsidR="00015691">
        <w:rPr>
          <w:rFonts w:asciiTheme="majorHAnsi" w:hAnsiTheme="majorHAnsi" w:cstheme="majorHAnsi"/>
          <w:color w:val="000000" w:themeColor="text1"/>
        </w:rPr>
        <w:t>s in Wenatchee</w:t>
      </w:r>
      <w:r w:rsidR="001E2958">
        <w:rPr>
          <w:rFonts w:asciiTheme="majorHAnsi" w:hAnsiTheme="majorHAnsi" w:cstheme="majorHAnsi"/>
          <w:color w:val="000000" w:themeColor="text1"/>
        </w:rPr>
        <w:t>.</w:t>
      </w:r>
      <w:r w:rsidR="00015691">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Stay away from windows, doors, and outside walls. Assume the squat position with </w:t>
      </w:r>
      <w:proofErr w:type="gramStart"/>
      <w:r w:rsidRPr="00C31003">
        <w:rPr>
          <w:rFonts w:asciiTheme="majorHAnsi" w:hAnsiTheme="majorHAnsi" w:cstheme="majorHAnsi"/>
          <w:color w:val="000000" w:themeColor="text1"/>
        </w:rPr>
        <w:t>head</w:t>
      </w:r>
      <w:proofErr w:type="gramEnd"/>
      <w:r w:rsidRPr="00C31003">
        <w:rPr>
          <w:rFonts w:asciiTheme="majorHAnsi" w:hAnsiTheme="majorHAnsi" w:cstheme="majorHAnsi"/>
          <w:color w:val="000000" w:themeColor="text1"/>
        </w:rPr>
        <w:t xml:space="preserve"> protected. Remain there until the tornado has passed.</w:t>
      </w:r>
    </w:p>
    <w:p w14:paraId="2FB35F72" w14:textId="77777777" w:rsidR="006451E3" w:rsidRPr="00C31003" w:rsidRDefault="006451E3" w:rsidP="00763265">
      <w:pPr>
        <w:pStyle w:val="ListParagraph"/>
        <w:numPr>
          <w:ilvl w:val="0"/>
          <w:numId w:val="2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Stay inside the building. If outside and unable to get to a building, lie flat in the nearest ditch, ravine, or culvert with your hands shielding your head.</w:t>
      </w:r>
    </w:p>
    <w:p w14:paraId="0F6167EB" w14:textId="6CBE7F33" w:rsidR="006451E3" w:rsidRPr="00C31003" w:rsidRDefault="00CA45E5" w:rsidP="00763265">
      <w:pPr>
        <w:pStyle w:val="ListParagraph"/>
        <w:numPr>
          <w:ilvl w:val="0"/>
          <w:numId w:val="26"/>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F</w:t>
      </w:r>
      <w:r w:rsidR="00A578BC">
        <w:rPr>
          <w:rFonts w:asciiTheme="majorHAnsi" w:hAnsiTheme="majorHAnsi" w:cstheme="majorHAnsi"/>
          <w:color w:val="000000" w:themeColor="text1"/>
        </w:rPr>
        <w:t>acilities</w:t>
      </w:r>
      <w:r w:rsidR="006451E3" w:rsidRPr="00C31003">
        <w:rPr>
          <w:rFonts w:asciiTheme="majorHAnsi" w:hAnsiTheme="majorHAnsi" w:cstheme="majorHAnsi"/>
          <w:color w:val="000000" w:themeColor="text1"/>
        </w:rPr>
        <w:t xml:space="preserve"> personnel will turn off utilities </w:t>
      </w:r>
      <w:proofErr w:type="gramStart"/>
      <w:r w:rsidR="006451E3" w:rsidRPr="00C31003">
        <w:rPr>
          <w:rFonts w:asciiTheme="majorHAnsi" w:hAnsiTheme="majorHAnsi" w:cstheme="majorHAnsi"/>
          <w:color w:val="000000" w:themeColor="text1"/>
        </w:rPr>
        <w:t>at</w:t>
      </w:r>
      <w:proofErr w:type="gramEnd"/>
      <w:r w:rsidR="006451E3" w:rsidRPr="00C31003">
        <w:rPr>
          <w:rFonts w:asciiTheme="majorHAnsi" w:hAnsiTheme="majorHAnsi" w:cstheme="majorHAnsi"/>
          <w:color w:val="000000" w:themeColor="text1"/>
        </w:rPr>
        <w:t xml:space="preserve"> the direction of the </w:t>
      </w:r>
      <w:r w:rsidR="00015691">
        <w:rPr>
          <w:rFonts w:asciiTheme="majorHAnsi" w:hAnsiTheme="majorHAnsi" w:cstheme="majorHAnsi"/>
          <w:color w:val="000000" w:themeColor="text1"/>
        </w:rPr>
        <w:t>Incident commander.</w:t>
      </w:r>
    </w:p>
    <w:p w14:paraId="26DC4B22" w14:textId="77777777" w:rsidR="006451E3" w:rsidRPr="00C31003" w:rsidRDefault="006451E3" w:rsidP="00763265">
      <w:pPr>
        <w:pStyle w:val="ListParagraph"/>
        <w:numPr>
          <w:ilvl w:val="0"/>
          <w:numId w:val="2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in shelter areas until the warning has been terminated. The President or designee will declare the emergency to be over.</w:t>
      </w:r>
    </w:p>
    <w:p w14:paraId="6C3B29FF" w14:textId="77777777" w:rsidR="006451E3" w:rsidRPr="00C31003" w:rsidRDefault="006451E3" w:rsidP="00C7160E">
      <w:pPr>
        <w:spacing w:before="120" w:after="120"/>
        <w:rPr>
          <w:rFonts w:asciiTheme="majorHAnsi" w:hAnsiTheme="majorHAnsi" w:cstheme="majorHAnsi"/>
          <w:b/>
          <w:i/>
          <w:color w:val="000000" w:themeColor="text1"/>
        </w:rPr>
      </w:pPr>
      <w:r w:rsidRPr="00C31003">
        <w:rPr>
          <w:rFonts w:asciiTheme="majorHAnsi" w:hAnsiTheme="majorHAnsi" w:cstheme="majorHAnsi"/>
          <w:b/>
          <w:i/>
          <w:color w:val="000000" w:themeColor="text1"/>
        </w:rPr>
        <w:t xml:space="preserve">What to do After </w:t>
      </w:r>
      <w:r w:rsidR="000E51CE" w:rsidRPr="00C31003">
        <w:rPr>
          <w:rFonts w:asciiTheme="majorHAnsi" w:hAnsiTheme="majorHAnsi" w:cstheme="majorHAnsi"/>
          <w:b/>
          <w:i/>
          <w:color w:val="000000" w:themeColor="text1"/>
        </w:rPr>
        <w:t>Severe Weather</w:t>
      </w:r>
      <w:r w:rsidR="00C7160E" w:rsidRPr="00C31003">
        <w:rPr>
          <w:rFonts w:asciiTheme="majorHAnsi" w:hAnsiTheme="majorHAnsi" w:cstheme="majorHAnsi"/>
          <w:b/>
          <w:i/>
          <w:color w:val="000000" w:themeColor="text1"/>
        </w:rPr>
        <w:t xml:space="preserve"> </w:t>
      </w:r>
      <w:proofErr w:type="gramStart"/>
      <w:r w:rsidR="00C7160E" w:rsidRPr="00C31003">
        <w:rPr>
          <w:rFonts w:asciiTheme="majorHAnsi" w:hAnsiTheme="majorHAnsi" w:cstheme="majorHAnsi"/>
          <w:b/>
          <w:i/>
          <w:color w:val="000000" w:themeColor="text1"/>
        </w:rPr>
        <w:t>has</w:t>
      </w:r>
      <w:proofErr w:type="gramEnd"/>
      <w:r w:rsidR="00C7160E" w:rsidRPr="00C31003">
        <w:rPr>
          <w:rFonts w:asciiTheme="majorHAnsi" w:hAnsiTheme="majorHAnsi" w:cstheme="majorHAnsi"/>
          <w:b/>
          <w:i/>
          <w:color w:val="000000" w:themeColor="text1"/>
        </w:rPr>
        <w:t xml:space="preserve"> </w:t>
      </w:r>
      <w:r w:rsidRPr="00C31003">
        <w:rPr>
          <w:rFonts w:asciiTheme="majorHAnsi" w:hAnsiTheme="majorHAnsi" w:cstheme="majorHAnsi"/>
          <w:b/>
          <w:i/>
          <w:color w:val="000000" w:themeColor="text1"/>
        </w:rPr>
        <w:t>Passed</w:t>
      </w:r>
    </w:p>
    <w:p w14:paraId="34C702E4" w14:textId="77777777" w:rsidR="006451E3" w:rsidRPr="00C31003" w:rsidRDefault="006451E3" w:rsidP="00763265">
      <w:pPr>
        <w:pStyle w:val="ListParagraph"/>
        <w:numPr>
          <w:ilvl w:val="0"/>
          <w:numId w:val="2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Check for injuries. Do not attempt to move seriously injured persons unless they are in immediate danger of death or further injury. If you must move someone, first stabilize the neck and back, then call for help immediately.</w:t>
      </w:r>
    </w:p>
    <w:p w14:paraId="51C6A3FE" w14:textId="77777777" w:rsidR="006451E3" w:rsidRPr="00C31003" w:rsidRDefault="006451E3" w:rsidP="00763265">
      <w:pPr>
        <w:pStyle w:val="ListParagraph"/>
        <w:numPr>
          <w:ilvl w:val="0"/>
          <w:numId w:val="2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Use great caution when leaving a damaged building. Look out for broken glass inside and outside. Be alert for downed power lines and treat all wires as though they are hot.</w:t>
      </w:r>
    </w:p>
    <w:p w14:paraId="4C8E25D5" w14:textId="77777777" w:rsidR="006451E3" w:rsidRPr="00C31003" w:rsidRDefault="006451E3" w:rsidP="00763265">
      <w:pPr>
        <w:pStyle w:val="ListParagraph"/>
        <w:numPr>
          <w:ilvl w:val="0"/>
          <w:numId w:val="2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Monitor local radio or television stations for official information or instructions.</w:t>
      </w:r>
    </w:p>
    <w:p w14:paraId="044E3F10" w14:textId="77777777" w:rsidR="00004CB3" w:rsidRPr="00C31003" w:rsidRDefault="006451E3" w:rsidP="00763265">
      <w:pPr>
        <w:pStyle w:val="ListParagraph"/>
        <w:numPr>
          <w:ilvl w:val="0"/>
          <w:numId w:val="2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 not return to the building until authorized by local officials.</w:t>
      </w:r>
    </w:p>
    <w:p w14:paraId="48D604C1" w14:textId="77777777" w:rsidR="0005201D" w:rsidRPr="00C31003" w:rsidRDefault="0005201D" w:rsidP="00526B35">
      <w:pPr>
        <w:spacing w:before="120" w:after="120"/>
        <w:rPr>
          <w:rFonts w:asciiTheme="majorHAnsi" w:eastAsiaTheme="majorEastAsia" w:hAnsiTheme="majorHAnsi" w:cstheme="majorHAnsi"/>
          <w:b/>
          <w:caps/>
          <w:color w:val="000000" w:themeColor="text1"/>
          <w:spacing w:val="10"/>
          <w:sz w:val="36"/>
          <w:szCs w:val="36"/>
        </w:rPr>
      </w:pPr>
      <w:bookmarkStart w:id="143" w:name="_Toc332283695"/>
      <w:r w:rsidRPr="00C31003">
        <w:rPr>
          <w:rFonts w:asciiTheme="majorHAnsi" w:hAnsiTheme="majorHAnsi" w:cstheme="majorHAnsi"/>
          <w:color w:val="000000" w:themeColor="text1"/>
        </w:rPr>
        <w:br w:type="page"/>
      </w:r>
    </w:p>
    <w:p w14:paraId="558145F1" w14:textId="77777777" w:rsidR="001803DF" w:rsidRPr="00C31003" w:rsidRDefault="00480EBC" w:rsidP="00526B35">
      <w:pPr>
        <w:pStyle w:val="Heading1"/>
        <w:spacing w:before="120" w:after="120"/>
        <w:rPr>
          <w:rFonts w:asciiTheme="majorHAnsi" w:hAnsiTheme="majorHAnsi" w:cstheme="majorHAnsi"/>
          <w:color w:val="000000" w:themeColor="text1"/>
        </w:rPr>
      </w:pPr>
      <w:bookmarkStart w:id="144" w:name="_Toc391996252"/>
      <w:bookmarkStart w:id="145" w:name="_Toc393273249"/>
      <w:bookmarkStart w:id="146" w:name="_Toc393274191"/>
      <w:bookmarkStart w:id="147" w:name="_Toc393285380"/>
      <w:bookmarkStart w:id="148" w:name="_Toc514685148"/>
      <w:r w:rsidRPr="00C31003">
        <w:rPr>
          <w:rFonts w:asciiTheme="majorHAnsi" w:hAnsiTheme="majorHAnsi" w:cstheme="majorHAnsi"/>
          <w:color w:val="000000" w:themeColor="text1"/>
        </w:rPr>
        <w:lastRenderedPageBreak/>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M</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UTILITY EMERGENCIES</w:t>
      </w:r>
      <w:bookmarkEnd w:id="143"/>
      <w:bookmarkEnd w:id="144"/>
      <w:bookmarkEnd w:id="145"/>
      <w:bookmarkEnd w:id="146"/>
      <w:bookmarkEnd w:id="147"/>
      <w:bookmarkEnd w:id="148"/>
    </w:p>
    <w:p w14:paraId="5B65029E" w14:textId="77777777" w:rsidR="0005201D" w:rsidRPr="007A09B1" w:rsidRDefault="00A578BC" w:rsidP="003D4EA8">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4D225FF5" w14:textId="6322CB53" w:rsidR="00A578BC" w:rsidRPr="007A09B1" w:rsidRDefault="00A578BC" w:rsidP="003D4EA8">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7A09B1">
        <w:rPr>
          <w:rFonts w:asciiTheme="majorHAnsi" w:hAnsiTheme="majorHAnsi" w:cstheme="majorHAnsi"/>
          <w:b/>
          <w:color w:val="000000" w:themeColor="text1"/>
          <w:sz w:val="36"/>
        </w:rPr>
        <w:t xml:space="preserve"> </w:t>
      </w:r>
      <w:r w:rsidRPr="007A09B1">
        <w:rPr>
          <w:rFonts w:asciiTheme="majorHAnsi" w:hAnsiTheme="majorHAnsi" w:cstheme="majorHAnsi"/>
          <w:b/>
          <w:color w:val="000000" w:themeColor="text1"/>
          <w:sz w:val="36"/>
        </w:rPr>
        <w:t>Notification</w:t>
      </w:r>
    </w:p>
    <w:p w14:paraId="3AC81DCF" w14:textId="77777777" w:rsidR="007A09B1" w:rsidRPr="00C31003" w:rsidRDefault="007A09B1" w:rsidP="003D4EA8">
      <w:pPr>
        <w:spacing w:before="120" w:after="120"/>
        <w:jc w:val="center"/>
        <w:rPr>
          <w:rFonts w:asciiTheme="majorHAnsi" w:hAnsiTheme="majorHAnsi" w:cstheme="majorHAnsi"/>
          <w:i/>
          <w:color w:val="000000" w:themeColor="text1"/>
        </w:rPr>
      </w:pPr>
    </w:p>
    <w:p w14:paraId="2A2C65F1"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Power Outage</w:t>
      </w:r>
    </w:p>
    <w:p w14:paraId="044F9CEE"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In case of power failure, the following procedures should be implemented:</w:t>
      </w:r>
    </w:p>
    <w:p w14:paraId="7D4409C9"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380400">
        <w:rPr>
          <w:rFonts w:asciiTheme="majorHAnsi" w:hAnsiTheme="majorHAnsi" w:cstheme="majorHAnsi"/>
          <w:color w:val="000000" w:themeColor="text1"/>
        </w:rPr>
        <w:t>Campus Security</w:t>
      </w:r>
      <w:r w:rsidR="00E27019" w:rsidRPr="00C31003">
        <w:rPr>
          <w:rFonts w:asciiTheme="majorHAnsi" w:hAnsiTheme="majorHAnsi" w:cstheme="majorHAnsi"/>
          <w:color w:val="000000" w:themeColor="text1"/>
        </w:rPr>
        <w:t>.</w:t>
      </w:r>
    </w:p>
    <w:p w14:paraId="36384E1E"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College Administration will notify 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w:t>
      </w:r>
    </w:p>
    <w:p w14:paraId="2919B688"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w:t>
      </w:r>
      <w:r w:rsidR="00015691">
        <w:rPr>
          <w:rFonts w:asciiTheme="majorHAnsi" w:hAnsiTheme="majorHAnsi" w:cstheme="majorHAnsi"/>
          <w:color w:val="000000" w:themeColor="text1"/>
        </w:rPr>
        <w:t xml:space="preserve"> Incident Com</w:t>
      </w:r>
      <w:r w:rsidR="00526CE2">
        <w:rPr>
          <w:rFonts w:asciiTheme="majorHAnsi" w:hAnsiTheme="majorHAnsi" w:cstheme="majorHAnsi"/>
          <w:color w:val="000000" w:themeColor="text1"/>
        </w:rPr>
        <w:t>m</w:t>
      </w:r>
      <w:r w:rsidR="00015691">
        <w:rPr>
          <w:rFonts w:asciiTheme="majorHAnsi" w:hAnsiTheme="majorHAnsi" w:cstheme="majorHAnsi"/>
          <w:color w:val="000000" w:themeColor="text1"/>
        </w:rPr>
        <w:t>ander</w:t>
      </w:r>
      <w:r w:rsidRPr="00C31003">
        <w:rPr>
          <w:rFonts w:asciiTheme="majorHAnsi" w:hAnsiTheme="majorHAnsi" w:cstheme="majorHAnsi"/>
          <w:color w:val="000000" w:themeColor="text1"/>
        </w:rPr>
        <w:t xml:space="preserve"> will notify </w:t>
      </w:r>
      <w:r w:rsidR="0080182C">
        <w:rPr>
          <w:rFonts w:asciiTheme="majorHAnsi" w:hAnsiTheme="majorHAnsi" w:cstheme="majorHAnsi"/>
          <w:color w:val="000000" w:themeColor="text1"/>
        </w:rPr>
        <w:t>Chelan</w:t>
      </w:r>
      <w:r w:rsidR="00C92525" w:rsidRPr="00C31003">
        <w:rPr>
          <w:rFonts w:asciiTheme="majorHAnsi" w:hAnsiTheme="majorHAnsi" w:cstheme="majorHAnsi"/>
          <w:color w:val="000000" w:themeColor="text1"/>
        </w:rPr>
        <w:t xml:space="preserve"> County PUD</w:t>
      </w:r>
      <w:r w:rsidRPr="00C31003">
        <w:rPr>
          <w:rFonts w:asciiTheme="majorHAnsi" w:hAnsiTheme="majorHAnsi" w:cstheme="majorHAnsi"/>
          <w:color w:val="000000" w:themeColor="text1"/>
        </w:rPr>
        <w:t>.</w:t>
      </w:r>
    </w:p>
    <w:p w14:paraId="5A7C4CE1" w14:textId="2C6A4D48" w:rsidR="006759C4" w:rsidRDefault="00A578BC" w:rsidP="00763265">
      <w:pPr>
        <w:pStyle w:val="ListParagraph"/>
        <w:numPr>
          <w:ilvl w:val="0"/>
          <w:numId w:val="28"/>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 xml:space="preserve">RAVE ALERT </w:t>
      </w:r>
      <w:r w:rsidR="006759C4" w:rsidRPr="00C31003">
        <w:rPr>
          <w:rFonts w:asciiTheme="majorHAnsi" w:hAnsiTheme="majorHAnsi" w:cstheme="majorHAnsi"/>
          <w:color w:val="000000" w:themeColor="text1"/>
        </w:rPr>
        <w:t>should be sent to notify employees and students about the outage.</w:t>
      </w:r>
    </w:p>
    <w:p w14:paraId="6D9E4CE5" w14:textId="77777777" w:rsidR="00A578BC" w:rsidRPr="00C31003" w:rsidRDefault="00A578BC" w:rsidP="00A578BC">
      <w:pPr>
        <w:pStyle w:val="ListParagraph"/>
        <w:spacing w:before="120" w:after="120"/>
        <w:ind w:left="1080"/>
        <w:rPr>
          <w:rFonts w:asciiTheme="majorHAnsi" w:hAnsiTheme="majorHAnsi" w:cstheme="majorHAnsi"/>
          <w:color w:val="000000" w:themeColor="text1"/>
        </w:rPr>
      </w:pPr>
    </w:p>
    <w:p w14:paraId="6CF8E260"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where you are.</w:t>
      </w:r>
    </w:p>
    <w:p w14:paraId="23118060"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notified by the President, or designee, classes may be cancelled if the power outage lasts a long period of time.</w:t>
      </w:r>
    </w:p>
    <w:p w14:paraId="7176B452" w14:textId="77777777" w:rsidR="00C43843" w:rsidRPr="00C31003" w:rsidRDefault="00C92525" w:rsidP="003D4EA8">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Propane</w:t>
      </w:r>
      <w:r w:rsidR="006451E3" w:rsidRPr="00C31003">
        <w:rPr>
          <w:rFonts w:asciiTheme="majorHAnsi" w:hAnsiTheme="majorHAnsi" w:cstheme="majorHAnsi"/>
          <w:b/>
          <w:color w:val="000000" w:themeColor="text1"/>
        </w:rPr>
        <w:t xml:space="preserve"> Leak</w:t>
      </w:r>
      <w:r w:rsidR="00DD2FDA">
        <w:rPr>
          <w:rFonts w:asciiTheme="majorHAnsi" w:hAnsiTheme="majorHAnsi" w:cstheme="majorHAnsi"/>
          <w:b/>
          <w:color w:val="000000" w:themeColor="text1"/>
        </w:rPr>
        <w:t>/Natural Gas Leak</w:t>
      </w:r>
    </w:p>
    <w:p w14:paraId="71F098A2" w14:textId="77777777" w:rsidR="006451E3" w:rsidRPr="00C31003" w:rsidRDefault="00C92525"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Propane</w:t>
      </w:r>
      <w:r w:rsidR="006451E3" w:rsidRPr="00C31003">
        <w:rPr>
          <w:rFonts w:asciiTheme="majorHAnsi" w:hAnsiTheme="majorHAnsi" w:cstheme="majorHAnsi"/>
          <w:color w:val="000000" w:themeColor="text1"/>
        </w:rPr>
        <w:t xml:space="preserve"> leaks, with odor in the building, may occur and bring danger of explosion. </w:t>
      </w:r>
      <w:r w:rsidRPr="00C31003">
        <w:rPr>
          <w:rFonts w:asciiTheme="majorHAnsi" w:hAnsiTheme="majorHAnsi" w:cstheme="majorHAnsi"/>
          <w:color w:val="000000" w:themeColor="text1"/>
        </w:rPr>
        <w:t>Propane</w:t>
      </w:r>
      <w:r w:rsidR="006451E3" w:rsidRPr="00C31003">
        <w:rPr>
          <w:rFonts w:asciiTheme="majorHAnsi" w:hAnsiTheme="majorHAnsi" w:cstheme="majorHAnsi"/>
          <w:color w:val="000000" w:themeColor="text1"/>
        </w:rPr>
        <w:t xml:space="preserve"> is mixed with </w:t>
      </w:r>
      <w:r w:rsidR="00015691">
        <w:rPr>
          <w:rFonts w:asciiTheme="majorHAnsi" w:hAnsiTheme="majorHAnsi" w:cstheme="majorHAnsi"/>
          <w:color w:val="000000" w:themeColor="text1"/>
        </w:rPr>
        <w:t xml:space="preserve">Ethyl </w:t>
      </w:r>
      <w:r w:rsidR="006451E3" w:rsidRPr="00C31003">
        <w:rPr>
          <w:rFonts w:asciiTheme="majorHAnsi" w:hAnsiTheme="majorHAnsi" w:cstheme="majorHAnsi"/>
          <w:color w:val="000000" w:themeColor="text1"/>
        </w:rPr>
        <w:t xml:space="preserve">Mercaptan to give it </w:t>
      </w:r>
      <w:proofErr w:type="gramStart"/>
      <w:r w:rsidR="006451E3" w:rsidRPr="00C31003">
        <w:rPr>
          <w:rFonts w:asciiTheme="majorHAnsi" w:hAnsiTheme="majorHAnsi" w:cstheme="majorHAnsi"/>
          <w:color w:val="000000" w:themeColor="text1"/>
        </w:rPr>
        <w:t>odor</w:t>
      </w:r>
      <w:proofErr w:type="gramEnd"/>
      <w:r w:rsidR="006451E3" w:rsidRPr="00C31003">
        <w:rPr>
          <w:rFonts w:asciiTheme="majorHAnsi" w:hAnsiTheme="majorHAnsi" w:cstheme="majorHAnsi"/>
          <w:color w:val="000000" w:themeColor="text1"/>
        </w:rPr>
        <w:t>. If you smell a leak or if a leak is in or near the building, the following procedures should be implemented:</w:t>
      </w:r>
    </w:p>
    <w:p w14:paraId="361C7FF4" w14:textId="77777777" w:rsidR="00015691" w:rsidRDefault="00015691" w:rsidP="00763265">
      <w:pPr>
        <w:pStyle w:val="ListParagraph"/>
        <w:numPr>
          <w:ilvl w:val="0"/>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Call 911</w:t>
      </w:r>
    </w:p>
    <w:p w14:paraId="7E658C47" w14:textId="68756C99" w:rsidR="00E013C3" w:rsidRDefault="00015691" w:rsidP="00763265">
      <w:pPr>
        <w:pStyle w:val="ListParagraph"/>
        <w:numPr>
          <w:ilvl w:val="0"/>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Notify Facilities, and Secu</w:t>
      </w:r>
      <w:r w:rsidR="00526CE2">
        <w:rPr>
          <w:rFonts w:asciiTheme="majorHAnsi" w:hAnsiTheme="majorHAnsi" w:cstheme="majorHAnsi"/>
          <w:color w:val="000000" w:themeColor="text1"/>
        </w:rPr>
        <w:t>r</w:t>
      </w:r>
      <w:r>
        <w:rPr>
          <w:rFonts w:asciiTheme="majorHAnsi" w:hAnsiTheme="majorHAnsi" w:cstheme="majorHAnsi"/>
          <w:color w:val="000000" w:themeColor="text1"/>
        </w:rPr>
        <w:t xml:space="preserve">ity </w:t>
      </w:r>
      <w:r w:rsidR="00E92408">
        <w:rPr>
          <w:rFonts w:asciiTheme="majorHAnsi" w:hAnsiTheme="majorHAnsi" w:cstheme="majorHAnsi"/>
          <w:color w:val="000000" w:themeColor="text1"/>
        </w:rPr>
        <w:t xml:space="preserve">at ext. </w:t>
      </w:r>
      <w:r w:rsidR="00E013C3">
        <w:rPr>
          <w:rFonts w:asciiTheme="majorHAnsi" w:hAnsiTheme="majorHAnsi" w:cstheme="majorHAnsi"/>
          <w:color w:val="000000" w:themeColor="text1"/>
        </w:rPr>
        <w:t>6911</w:t>
      </w:r>
    </w:p>
    <w:p w14:paraId="18C37B6D" w14:textId="77777777" w:rsidR="006451E3" w:rsidRPr="00C31003" w:rsidRDefault="006451E3" w:rsidP="002E71F5">
      <w:pPr>
        <w:pStyle w:val="ListParagraph"/>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Go to the nearest building.</w:t>
      </w:r>
    </w:p>
    <w:p w14:paraId="1E62D35A" w14:textId="77777777" w:rsidR="006451E3" w:rsidRPr="00C31003" w:rsidRDefault="006451E3" w:rsidP="00763265">
      <w:pPr>
        <w:pStyle w:val="ListParagraph"/>
        <w:numPr>
          <w:ilvl w:val="0"/>
          <w:numId w:val="29"/>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 will </w:t>
      </w:r>
      <w:r w:rsidR="00C92525" w:rsidRPr="00C31003">
        <w:rPr>
          <w:rFonts w:asciiTheme="majorHAnsi" w:hAnsiTheme="majorHAnsi" w:cstheme="majorHAnsi"/>
          <w:color w:val="000000" w:themeColor="text1"/>
        </w:rPr>
        <w:t>assess the problem and determine an appropriate course of action.</w:t>
      </w:r>
    </w:p>
    <w:p w14:paraId="5052D380" w14:textId="77777777" w:rsidR="006759C4" w:rsidRPr="00C31003" w:rsidRDefault="00272B38" w:rsidP="00763265">
      <w:pPr>
        <w:pStyle w:val="ListParagraph"/>
        <w:numPr>
          <w:ilvl w:val="0"/>
          <w:numId w:val="29"/>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If a major threat exists:</w:t>
      </w:r>
      <w:r w:rsidR="00C92525" w:rsidRPr="00C31003">
        <w:rPr>
          <w:rFonts w:asciiTheme="majorHAnsi" w:hAnsiTheme="majorHAnsi" w:cstheme="majorHAnsi"/>
          <w:color w:val="000000" w:themeColor="text1"/>
        </w:rPr>
        <w:t xml:space="preserve"> </w:t>
      </w:r>
    </w:p>
    <w:p w14:paraId="1488AAFF" w14:textId="54FAC077" w:rsidR="006759C4" w:rsidRPr="00C31003" w:rsidRDefault="00A578BC" w:rsidP="00763265">
      <w:pPr>
        <w:pStyle w:val="ListParagraph"/>
        <w:numPr>
          <w:ilvl w:val="1"/>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RAVE ALERT</w:t>
      </w:r>
      <w:r w:rsidR="006759C4" w:rsidRPr="00C31003">
        <w:rPr>
          <w:rFonts w:asciiTheme="majorHAnsi" w:hAnsiTheme="majorHAnsi" w:cstheme="majorHAnsi"/>
          <w:color w:val="000000" w:themeColor="text1"/>
        </w:rPr>
        <w:t xml:space="preserve"> should be sent to notify employees and students about the leak</w:t>
      </w:r>
      <w:r w:rsidR="00E013C3">
        <w:rPr>
          <w:rFonts w:asciiTheme="majorHAnsi" w:hAnsiTheme="majorHAnsi" w:cstheme="majorHAnsi"/>
          <w:color w:val="000000" w:themeColor="text1"/>
        </w:rPr>
        <w:t xml:space="preserve"> and </w:t>
      </w:r>
      <w:r w:rsidR="00B12872">
        <w:rPr>
          <w:rFonts w:asciiTheme="majorHAnsi" w:hAnsiTheme="majorHAnsi" w:cstheme="majorHAnsi"/>
          <w:color w:val="000000" w:themeColor="text1"/>
        </w:rPr>
        <w:t>e</w:t>
      </w:r>
      <w:r w:rsidR="00E013C3">
        <w:rPr>
          <w:rFonts w:asciiTheme="majorHAnsi" w:hAnsiTheme="majorHAnsi" w:cstheme="majorHAnsi"/>
          <w:color w:val="000000" w:themeColor="text1"/>
        </w:rPr>
        <w:t>vacuation</w:t>
      </w:r>
      <w:r w:rsidR="006759C4" w:rsidRPr="00C31003">
        <w:rPr>
          <w:rFonts w:asciiTheme="majorHAnsi" w:hAnsiTheme="majorHAnsi" w:cstheme="majorHAnsi"/>
          <w:color w:val="000000" w:themeColor="text1"/>
        </w:rPr>
        <w:t>.</w:t>
      </w:r>
    </w:p>
    <w:p w14:paraId="5A14B5C7" w14:textId="321DF853" w:rsidR="006451E3" w:rsidRPr="00C31003" w:rsidRDefault="00380400" w:rsidP="00763265">
      <w:pPr>
        <w:pStyle w:val="ListParagraph"/>
        <w:numPr>
          <w:ilvl w:val="1"/>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Campus Security</w:t>
      </w:r>
      <w:r w:rsidR="00C92525" w:rsidRPr="00C31003">
        <w:rPr>
          <w:rFonts w:asciiTheme="majorHAnsi" w:hAnsiTheme="majorHAnsi" w:cstheme="majorHAnsi"/>
          <w:color w:val="000000" w:themeColor="text1"/>
        </w:rPr>
        <w:t xml:space="preserve"> and t</w:t>
      </w:r>
      <w:r w:rsidR="006451E3" w:rsidRPr="00C31003">
        <w:rPr>
          <w:rFonts w:asciiTheme="majorHAnsi" w:hAnsiTheme="majorHAnsi" w:cstheme="majorHAnsi"/>
          <w:color w:val="000000" w:themeColor="text1"/>
        </w:rPr>
        <w:t xml:space="preserve">he </w:t>
      </w:r>
      <w:r w:rsidR="00A578BC">
        <w:rPr>
          <w:rFonts w:asciiTheme="majorHAnsi" w:hAnsiTheme="majorHAnsi" w:cstheme="majorHAnsi"/>
          <w:color w:val="000000" w:themeColor="text1"/>
        </w:rPr>
        <w:t>Facilities</w:t>
      </w:r>
      <w:r w:rsidR="006451E3" w:rsidRPr="00C31003">
        <w:rPr>
          <w:rFonts w:asciiTheme="majorHAnsi" w:hAnsiTheme="majorHAnsi" w:cstheme="majorHAnsi"/>
          <w:color w:val="000000" w:themeColor="text1"/>
        </w:rPr>
        <w:t xml:space="preserve"> Team will evacuate the building immediately. Students, </w:t>
      </w:r>
      <w:r w:rsidR="00873F7C" w:rsidRPr="00C31003">
        <w:rPr>
          <w:rFonts w:asciiTheme="majorHAnsi" w:hAnsiTheme="majorHAnsi" w:cstheme="majorHAnsi"/>
          <w:color w:val="000000" w:themeColor="text1"/>
        </w:rPr>
        <w:t>faculty,</w:t>
      </w:r>
      <w:r w:rsidR="006451E3" w:rsidRPr="00C31003">
        <w:rPr>
          <w:rFonts w:asciiTheme="majorHAnsi" w:hAnsiTheme="majorHAnsi" w:cstheme="majorHAnsi"/>
          <w:color w:val="000000" w:themeColor="text1"/>
        </w:rPr>
        <w:t xml:space="preserve"> and staff will use the nearest exit. No one is permitted to re-enter the building until notified by the </w:t>
      </w:r>
      <w:r w:rsidR="00E013C3">
        <w:rPr>
          <w:rFonts w:asciiTheme="majorHAnsi" w:hAnsiTheme="majorHAnsi" w:cstheme="majorHAnsi"/>
          <w:color w:val="000000" w:themeColor="text1"/>
        </w:rPr>
        <w:t>Incident Com</w:t>
      </w:r>
      <w:r w:rsidR="00526CE2">
        <w:rPr>
          <w:rFonts w:asciiTheme="majorHAnsi" w:hAnsiTheme="majorHAnsi" w:cstheme="majorHAnsi"/>
          <w:color w:val="000000" w:themeColor="text1"/>
        </w:rPr>
        <w:t>m</w:t>
      </w:r>
      <w:r w:rsidR="00E013C3">
        <w:rPr>
          <w:rFonts w:asciiTheme="majorHAnsi" w:hAnsiTheme="majorHAnsi" w:cstheme="majorHAnsi"/>
          <w:color w:val="000000" w:themeColor="text1"/>
        </w:rPr>
        <w:t xml:space="preserve">ander and/or </w:t>
      </w:r>
      <w:r w:rsidR="006451E3" w:rsidRPr="00C31003">
        <w:rPr>
          <w:rFonts w:asciiTheme="majorHAnsi" w:hAnsiTheme="majorHAnsi" w:cstheme="majorHAnsi"/>
          <w:color w:val="000000" w:themeColor="text1"/>
        </w:rPr>
        <w:t>President, or designee, that it is safe to do so.</w:t>
      </w:r>
    </w:p>
    <w:p w14:paraId="678E7586" w14:textId="7AAA1C7E" w:rsidR="006451E3" w:rsidRPr="00C31003" w:rsidRDefault="00E013C3" w:rsidP="00763265">
      <w:pPr>
        <w:pStyle w:val="ListParagraph"/>
        <w:numPr>
          <w:ilvl w:val="0"/>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 xml:space="preserve">All </w:t>
      </w:r>
      <w:r w:rsidR="00B12872">
        <w:rPr>
          <w:rFonts w:asciiTheme="majorHAnsi" w:hAnsiTheme="majorHAnsi" w:cstheme="majorHAnsi"/>
          <w:color w:val="000000" w:themeColor="text1"/>
        </w:rPr>
        <w:t>e</w:t>
      </w:r>
      <w:r>
        <w:rPr>
          <w:rFonts w:asciiTheme="majorHAnsi" w:hAnsiTheme="majorHAnsi" w:cstheme="majorHAnsi"/>
          <w:color w:val="000000" w:themeColor="text1"/>
        </w:rPr>
        <w:t xml:space="preserve">mployees, </w:t>
      </w:r>
      <w:r w:rsidR="00B12872">
        <w:rPr>
          <w:rFonts w:asciiTheme="majorHAnsi" w:hAnsiTheme="majorHAnsi" w:cstheme="majorHAnsi"/>
          <w:color w:val="000000" w:themeColor="text1"/>
        </w:rPr>
        <w:t>f</w:t>
      </w:r>
      <w:r>
        <w:rPr>
          <w:rFonts w:asciiTheme="majorHAnsi" w:hAnsiTheme="majorHAnsi" w:cstheme="majorHAnsi"/>
          <w:color w:val="000000" w:themeColor="text1"/>
        </w:rPr>
        <w:t>aculty</w:t>
      </w:r>
      <w:r w:rsidR="00B12872">
        <w:rPr>
          <w:rFonts w:asciiTheme="majorHAnsi" w:hAnsiTheme="majorHAnsi" w:cstheme="majorHAnsi"/>
          <w:color w:val="000000" w:themeColor="text1"/>
        </w:rPr>
        <w:t>,</w:t>
      </w:r>
      <w:r>
        <w:rPr>
          <w:rFonts w:asciiTheme="majorHAnsi" w:hAnsiTheme="majorHAnsi" w:cstheme="majorHAnsi"/>
          <w:color w:val="000000" w:themeColor="text1"/>
        </w:rPr>
        <w:t xml:space="preserve"> and </w:t>
      </w:r>
      <w:r w:rsidR="00B12872">
        <w:rPr>
          <w:rFonts w:asciiTheme="majorHAnsi" w:hAnsiTheme="majorHAnsi" w:cstheme="majorHAnsi"/>
          <w:color w:val="000000" w:themeColor="text1"/>
        </w:rPr>
        <w:t>s</w:t>
      </w:r>
      <w:r w:rsidR="00D21F97">
        <w:rPr>
          <w:rFonts w:asciiTheme="majorHAnsi" w:hAnsiTheme="majorHAnsi" w:cstheme="majorHAnsi"/>
          <w:color w:val="000000" w:themeColor="text1"/>
        </w:rPr>
        <w:t xml:space="preserve">ecurity </w:t>
      </w:r>
      <w:r w:rsidR="00D21F97" w:rsidRPr="00C31003">
        <w:rPr>
          <w:rFonts w:asciiTheme="majorHAnsi" w:hAnsiTheme="majorHAnsi" w:cstheme="majorHAnsi"/>
          <w:color w:val="000000" w:themeColor="text1"/>
        </w:rPr>
        <w:t>will</w:t>
      </w:r>
      <w:r w:rsidR="006451E3" w:rsidRPr="00C31003">
        <w:rPr>
          <w:rFonts w:asciiTheme="majorHAnsi" w:hAnsiTheme="majorHAnsi" w:cstheme="majorHAnsi"/>
          <w:color w:val="000000" w:themeColor="text1"/>
        </w:rPr>
        <w:t xml:space="preserve"> ensure that students and staff are a safe distance from the building.</w:t>
      </w:r>
    </w:p>
    <w:p w14:paraId="5F3F748A" w14:textId="77777777" w:rsidR="006451E3" w:rsidRPr="00C31003" w:rsidRDefault="006451E3" w:rsidP="00763265">
      <w:pPr>
        <w:pStyle w:val="ListParagraph"/>
        <w:numPr>
          <w:ilvl w:val="0"/>
          <w:numId w:val="29"/>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will turn off the </w:t>
      </w:r>
      <w:r w:rsidR="00C92525" w:rsidRPr="00C31003">
        <w:rPr>
          <w:rFonts w:asciiTheme="majorHAnsi" w:hAnsiTheme="majorHAnsi" w:cstheme="majorHAnsi"/>
          <w:color w:val="000000" w:themeColor="text1"/>
        </w:rPr>
        <w:t>gas</w:t>
      </w:r>
      <w:r w:rsidRPr="00C31003">
        <w:rPr>
          <w:rFonts w:asciiTheme="majorHAnsi" w:hAnsiTheme="majorHAnsi" w:cstheme="majorHAnsi"/>
          <w:color w:val="000000" w:themeColor="text1"/>
        </w:rPr>
        <w:t>.</w:t>
      </w:r>
    </w:p>
    <w:p w14:paraId="2066AA53" w14:textId="77777777" w:rsidR="006451E3" w:rsidRPr="00C31003" w:rsidRDefault="006451E3" w:rsidP="003D4EA8">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Water Outage</w:t>
      </w:r>
    </w:p>
    <w:p w14:paraId="1DA103FA" w14:textId="77777777" w:rsidR="00C92525" w:rsidRPr="00C31003" w:rsidRDefault="00C92525" w:rsidP="00763265">
      <w:pPr>
        <w:pStyle w:val="ListParagraph"/>
        <w:numPr>
          <w:ilvl w:val="0"/>
          <w:numId w:val="30"/>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and College Administration</w:t>
      </w:r>
      <w:r w:rsidR="00106603" w:rsidRPr="00C31003">
        <w:rPr>
          <w:rFonts w:asciiTheme="majorHAnsi" w:hAnsiTheme="majorHAnsi" w:cstheme="majorHAnsi"/>
          <w:color w:val="000000" w:themeColor="text1"/>
        </w:rPr>
        <w:t>.</w:t>
      </w:r>
    </w:p>
    <w:p w14:paraId="45224EC8" w14:textId="77777777" w:rsidR="00C92525" w:rsidRPr="00C31003" w:rsidRDefault="00C92525" w:rsidP="00763265">
      <w:pPr>
        <w:pStyle w:val="ListParagraph"/>
        <w:numPr>
          <w:ilvl w:val="0"/>
          <w:numId w:val="30"/>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 will assess the problem and determine an appropriate course of action.</w:t>
      </w:r>
    </w:p>
    <w:p w14:paraId="50353B00" w14:textId="77777777" w:rsidR="006451E3" w:rsidRPr="00C31003" w:rsidRDefault="006451E3" w:rsidP="00763265">
      <w:pPr>
        <w:pStyle w:val="ListParagraph"/>
        <w:numPr>
          <w:ilvl w:val="0"/>
          <w:numId w:val="30"/>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 will notify </w:t>
      </w:r>
      <w:r w:rsidR="008C5BDF">
        <w:rPr>
          <w:rFonts w:asciiTheme="majorHAnsi" w:hAnsiTheme="majorHAnsi" w:cstheme="majorHAnsi"/>
          <w:color w:val="000000" w:themeColor="text1"/>
        </w:rPr>
        <w:t>City of Wenatchee</w:t>
      </w:r>
      <w:r w:rsidR="00BD6B01" w:rsidRPr="00C31003">
        <w:rPr>
          <w:rFonts w:asciiTheme="majorHAnsi" w:hAnsiTheme="majorHAnsi" w:cstheme="majorHAnsi"/>
          <w:color w:val="000000" w:themeColor="text1"/>
        </w:rPr>
        <w:t xml:space="preserve"> Water Department.</w:t>
      </w:r>
    </w:p>
    <w:p w14:paraId="252561DE" w14:textId="128D1F9B" w:rsidR="00245310" w:rsidRPr="00C31003" w:rsidRDefault="00A578BC" w:rsidP="00763265">
      <w:pPr>
        <w:pStyle w:val="ListParagraph"/>
        <w:numPr>
          <w:ilvl w:val="0"/>
          <w:numId w:val="30"/>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RAVE ALERT</w:t>
      </w:r>
      <w:r w:rsidR="00245310" w:rsidRPr="00C31003">
        <w:rPr>
          <w:rFonts w:asciiTheme="majorHAnsi" w:hAnsiTheme="majorHAnsi" w:cstheme="majorHAnsi"/>
          <w:color w:val="000000" w:themeColor="text1"/>
        </w:rPr>
        <w:t xml:space="preserve"> should be sent to notify employees and students about the outage.</w:t>
      </w:r>
    </w:p>
    <w:p w14:paraId="26284696" w14:textId="77777777" w:rsidR="006451E3" w:rsidRPr="00C31003" w:rsidRDefault="00245310" w:rsidP="00763265">
      <w:pPr>
        <w:pStyle w:val="ListParagraph"/>
        <w:numPr>
          <w:ilvl w:val="0"/>
          <w:numId w:val="30"/>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If need be, s</w:t>
      </w:r>
      <w:r w:rsidR="006451E3" w:rsidRPr="00C31003">
        <w:rPr>
          <w:rFonts w:asciiTheme="majorHAnsi" w:hAnsiTheme="majorHAnsi" w:cstheme="majorHAnsi"/>
          <w:color w:val="000000" w:themeColor="text1"/>
        </w:rPr>
        <w:t>tudents, faculty, and staff will be notified by the President, or designee, if the classes are cancelled.</w:t>
      </w:r>
    </w:p>
    <w:p w14:paraId="7228A029"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lastRenderedPageBreak/>
        <w:t>Water Boil Order</w:t>
      </w:r>
    </w:p>
    <w:p w14:paraId="1B954387" w14:textId="77777777" w:rsidR="006451E3" w:rsidRPr="00C31003" w:rsidRDefault="006451E3" w:rsidP="00763265">
      <w:pPr>
        <w:pStyle w:val="ListParagraph"/>
        <w:numPr>
          <w:ilvl w:val="0"/>
          <w:numId w:val="3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College will remain open. All faculty, staff, and students will be notified that the water is undrinkable.</w:t>
      </w:r>
    </w:p>
    <w:p w14:paraId="484C449F" w14:textId="48DF1C79" w:rsidR="006759C4" w:rsidRPr="00C31003" w:rsidRDefault="00A578BC" w:rsidP="00763265">
      <w:pPr>
        <w:pStyle w:val="ListParagraph"/>
        <w:numPr>
          <w:ilvl w:val="0"/>
          <w:numId w:val="31"/>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RAVE ALERT</w:t>
      </w:r>
      <w:r w:rsidR="006759C4" w:rsidRPr="00C31003">
        <w:rPr>
          <w:rFonts w:asciiTheme="majorHAnsi" w:hAnsiTheme="majorHAnsi" w:cstheme="majorHAnsi"/>
          <w:color w:val="000000" w:themeColor="text1"/>
        </w:rPr>
        <w:t xml:space="preserve"> should be sent to notify employees and students about the boil order.</w:t>
      </w:r>
    </w:p>
    <w:p w14:paraId="30F1528B" w14:textId="77777777" w:rsidR="003B20A7" w:rsidRDefault="00C92525" w:rsidP="00763265">
      <w:pPr>
        <w:pStyle w:val="ListParagraph"/>
        <w:numPr>
          <w:ilvl w:val="0"/>
          <w:numId w:val="3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Bottled water may need to be ordered to support </w:t>
      </w:r>
      <w:proofErr w:type="gramStart"/>
      <w:r w:rsidRPr="00C31003">
        <w:rPr>
          <w:rFonts w:asciiTheme="majorHAnsi" w:hAnsiTheme="majorHAnsi" w:cstheme="majorHAnsi"/>
          <w:color w:val="000000" w:themeColor="text1"/>
        </w:rPr>
        <w:t>necessary</w:t>
      </w:r>
      <w:proofErr w:type="gramEnd"/>
      <w:r w:rsidRPr="00C31003">
        <w:rPr>
          <w:rFonts w:asciiTheme="majorHAnsi" w:hAnsiTheme="majorHAnsi" w:cstheme="majorHAnsi"/>
          <w:color w:val="000000" w:themeColor="text1"/>
        </w:rPr>
        <w:t xml:space="preserve"> needs of the college.</w:t>
      </w:r>
    </w:p>
    <w:p w14:paraId="34F85C9D" w14:textId="77777777" w:rsidR="0023319D" w:rsidRPr="00C31003" w:rsidRDefault="003B20A7" w:rsidP="0077227C">
      <w:pPr>
        <w:spacing w:line="300" w:lineRule="auto"/>
        <w:rPr>
          <w:rFonts w:asciiTheme="majorHAnsi" w:hAnsiTheme="majorHAnsi" w:cstheme="majorHAnsi"/>
          <w:color w:val="000000" w:themeColor="text1"/>
        </w:rPr>
      </w:pPr>
      <w:r>
        <w:rPr>
          <w:rFonts w:asciiTheme="majorHAnsi" w:hAnsiTheme="majorHAnsi" w:cstheme="majorHAnsi"/>
          <w:color w:val="000000" w:themeColor="text1"/>
        </w:rPr>
        <w:br w:type="page"/>
      </w:r>
      <w:bookmarkStart w:id="149" w:name="_Toc391996253"/>
      <w:bookmarkStart w:id="150" w:name="_Toc393273250"/>
      <w:bookmarkStart w:id="151" w:name="_Toc393274192"/>
      <w:bookmarkStart w:id="152" w:name="_Toc393285381"/>
      <w:bookmarkStart w:id="153" w:name="_Toc332283696"/>
    </w:p>
    <w:p w14:paraId="3705BCC4" w14:textId="77777777" w:rsidR="00B8460B" w:rsidRPr="00C31003" w:rsidRDefault="00480EBC" w:rsidP="00526B35">
      <w:pPr>
        <w:pStyle w:val="Heading1"/>
        <w:spacing w:before="120" w:after="120"/>
        <w:rPr>
          <w:rFonts w:asciiTheme="majorHAnsi" w:hAnsiTheme="majorHAnsi" w:cstheme="majorHAnsi"/>
          <w:color w:val="000000" w:themeColor="text1"/>
        </w:rPr>
      </w:pPr>
      <w:bookmarkStart w:id="154" w:name="_Toc514685149"/>
      <w:r w:rsidRPr="00C31003">
        <w:rPr>
          <w:rFonts w:asciiTheme="majorHAnsi" w:hAnsiTheme="majorHAnsi" w:cstheme="majorHAnsi"/>
          <w:color w:val="000000" w:themeColor="text1"/>
        </w:rPr>
        <w:lastRenderedPageBreak/>
        <w:t>APPENDIX</w:t>
      </w:r>
      <w:r w:rsidR="00B8460B"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N</w:t>
      </w:r>
      <w:r w:rsidR="00B8460B" w:rsidRPr="00C31003">
        <w:rPr>
          <w:rFonts w:asciiTheme="majorHAnsi" w:hAnsiTheme="majorHAnsi" w:cstheme="majorHAnsi"/>
          <w:color w:val="000000" w:themeColor="text1"/>
        </w:rPr>
        <w:t>: GENERAL EVACUATION PLAN</w:t>
      </w:r>
      <w:bookmarkEnd w:id="149"/>
      <w:bookmarkEnd w:id="150"/>
      <w:bookmarkEnd w:id="151"/>
      <w:bookmarkEnd w:id="152"/>
      <w:bookmarkEnd w:id="154"/>
    </w:p>
    <w:p w14:paraId="72277AD9" w14:textId="77777777" w:rsidR="0023319D" w:rsidRPr="00C31003" w:rsidRDefault="0023319D" w:rsidP="00526B35">
      <w:pPr>
        <w:spacing w:before="120" w:after="120"/>
        <w:rPr>
          <w:rFonts w:asciiTheme="majorHAnsi" w:hAnsiTheme="majorHAnsi" w:cstheme="majorHAnsi"/>
          <w:color w:val="000000" w:themeColor="text1"/>
        </w:rPr>
      </w:pPr>
    </w:p>
    <w:p w14:paraId="6FA0DA41" w14:textId="1F323B6B" w:rsidR="00DB58A5" w:rsidRDefault="00DB58A5" w:rsidP="0023319D">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With few exceptions, crises and emergencies such as evacuations are sudden, unexpected</w:t>
      </w:r>
      <w:r w:rsidR="00066028">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will cause temporary inconvenience to students and staff. This is to be expected.</w:t>
      </w:r>
    </w:p>
    <w:p w14:paraId="08E1E089" w14:textId="77777777" w:rsidR="00DD2FDA" w:rsidRDefault="00DD2FDA" w:rsidP="0023319D">
      <w:pPr>
        <w:spacing w:before="120" w:after="120"/>
        <w:rPr>
          <w:rFonts w:asciiTheme="majorHAnsi" w:hAnsiTheme="majorHAnsi" w:cstheme="majorHAnsi"/>
          <w:color w:val="000000" w:themeColor="text1"/>
        </w:rPr>
      </w:pPr>
    </w:p>
    <w:p w14:paraId="5C6F910E" w14:textId="77777777" w:rsidR="00DD2FDA" w:rsidRPr="00C31003" w:rsidRDefault="00DD2FDA" w:rsidP="0023319D">
      <w:pPr>
        <w:spacing w:before="120" w:after="120"/>
        <w:rPr>
          <w:rFonts w:asciiTheme="majorHAnsi" w:hAnsiTheme="majorHAnsi" w:cstheme="majorHAnsi"/>
          <w:color w:val="000000" w:themeColor="text1"/>
        </w:rPr>
      </w:pPr>
      <w:r>
        <w:rPr>
          <w:rFonts w:asciiTheme="majorHAnsi" w:hAnsiTheme="majorHAnsi" w:cstheme="majorHAnsi"/>
          <w:color w:val="000000" w:themeColor="text1"/>
        </w:rPr>
        <w:t xml:space="preserve">NEVER Use the Elevators:  </w:t>
      </w:r>
    </w:p>
    <w:p w14:paraId="3F1CA326" w14:textId="77777777" w:rsidR="00B8460B" w:rsidRPr="00C31003" w:rsidRDefault="00B8460B" w:rsidP="00763265">
      <w:pPr>
        <w:numPr>
          <w:ilvl w:val="0"/>
          <w:numId w:val="4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Prepare in </w:t>
      </w:r>
      <w:r w:rsidR="00DB58A5" w:rsidRPr="00C31003">
        <w:rPr>
          <w:rFonts w:asciiTheme="majorHAnsi" w:hAnsiTheme="majorHAnsi" w:cstheme="majorHAnsi"/>
          <w:color w:val="000000" w:themeColor="text1"/>
        </w:rPr>
        <w:t>a</w:t>
      </w:r>
      <w:r w:rsidRPr="00C31003">
        <w:rPr>
          <w:rFonts w:asciiTheme="majorHAnsi" w:hAnsiTheme="majorHAnsi" w:cstheme="majorHAnsi"/>
          <w:color w:val="000000" w:themeColor="text1"/>
        </w:rPr>
        <w:t>dvance; know your evacuation routes and designated Safe Assembly Area</w:t>
      </w:r>
    </w:p>
    <w:p w14:paraId="48ABB335" w14:textId="26D475B7" w:rsidR="00B8460B" w:rsidRPr="00C31003" w:rsidRDefault="00F901EC" w:rsidP="00763265">
      <w:pPr>
        <w:numPr>
          <w:ilvl w:val="0"/>
          <w:numId w:val="48"/>
        </w:numPr>
        <w:spacing w:before="120" w:after="120"/>
        <w:contextualSpacing/>
        <w:rPr>
          <w:rFonts w:asciiTheme="majorHAnsi" w:hAnsiTheme="majorHAnsi" w:cstheme="majorHAnsi"/>
          <w:color w:val="000000" w:themeColor="text1"/>
        </w:rPr>
      </w:pPr>
      <w:r>
        <w:rPr>
          <w:rFonts w:asciiTheme="majorHAnsi" w:hAnsiTheme="majorHAnsi" w:cstheme="majorHAnsi"/>
          <w:color w:val="000000" w:themeColor="text1"/>
        </w:rPr>
        <w:t>WVC</w:t>
      </w:r>
      <w:r w:rsidR="00B8460B" w:rsidRPr="00C31003">
        <w:rPr>
          <w:rFonts w:asciiTheme="majorHAnsi" w:hAnsiTheme="majorHAnsi" w:cstheme="majorHAnsi"/>
          <w:color w:val="000000" w:themeColor="text1"/>
        </w:rPr>
        <w:t xml:space="preserve"> will conduct one (1) standard Evacuation Plan per school year; any variance in the plan will be at the discretion of the College Official in </w:t>
      </w:r>
      <w:r w:rsidR="00D13A97" w:rsidRPr="00C31003">
        <w:rPr>
          <w:rFonts w:asciiTheme="majorHAnsi" w:hAnsiTheme="majorHAnsi" w:cstheme="majorHAnsi"/>
          <w:color w:val="000000" w:themeColor="text1"/>
        </w:rPr>
        <w:t>charge.</w:t>
      </w:r>
    </w:p>
    <w:p w14:paraId="7E06E040" w14:textId="2A03EFB1" w:rsidR="00B8460B" w:rsidRPr="00C31003" w:rsidRDefault="00B8460B" w:rsidP="00763265">
      <w:pPr>
        <w:numPr>
          <w:ilvl w:val="0"/>
          <w:numId w:val="4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Know </w:t>
      </w:r>
      <w:proofErr w:type="gramStart"/>
      <w:r w:rsidRPr="00C31003">
        <w:rPr>
          <w:rFonts w:asciiTheme="majorHAnsi" w:hAnsiTheme="majorHAnsi" w:cstheme="majorHAnsi"/>
          <w:color w:val="000000" w:themeColor="text1"/>
        </w:rPr>
        <w:t>location</w:t>
      </w:r>
      <w:proofErr w:type="gramEnd"/>
      <w:r w:rsidRPr="00C31003">
        <w:rPr>
          <w:rFonts w:asciiTheme="majorHAnsi" w:hAnsiTheme="majorHAnsi" w:cstheme="majorHAnsi"/>
          <w:color w:val="000000" w:themeColor="text1"/>
        </w:rPr>
        <w:t xml:space="preserve"> of assigned and alternate emergency exits. Plan how to reach exits in an </w:t>
      </w:r>
      <w:r w:rsidR="00D13A97" w:rsidRPr="00C31003">
        <w:rPr>
          <w:rFonts w:asciiTheme="majorHAnsi" w:hAnsiTheme="majorHAnsi" w:cstheme="majorHAnsi"/>
          <w:color w:val="000000" w:themeColor="text1"/>
        </w:rPr>
        <w:t>emergency.</w:t>
      </w:r>
    </w:p>
    <w:p w14:paraId="68D5FBF2" w14:textId="4C687823" w:rsidR="00B8460B" w:rsidRPr="00C31003" w:rsidRDefault="00B8460B" w:rsidP="00763265">
      <w:pPr>
        <w:numPr>
          <w:ilvl w:val="0"/>
          <w:numId w:val="4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If safe to do so, secure the area; turn off electrical equipment</w:t>
      </w:r>
      <w:r w:rsidR="00D13A97">
        <w:rPr>
          <w:rFonts w:asciiTheme="majorHAnsi" w:hAnsiTheme="majorHAnsi" w:cstheme="majorHAnsi"/>
          <w:color w:val="000000" w:themeColor="text1"/>
        </w:rPr>
        <w:t xml:space="preserve"> and </w:t>
      </w:r>
      <w:r w:rsidRPr="00C31003">
        <w:rPr>
          <w:rFonts w:asciiTheme="majorHAnsi" w:hAnsiTheme="majorHAnsi" w:cstheme="majorHAnsi"/>
          <w:color w:val="000000" w:themeColor="text1"/>
        </w:rPr>
        <w:t xml:space="preserve">safeguard vital information and </w:t>
      </w:r>
      <w:r w:rsidR="00D13A97" w:rsidRPr="00C31003">
        <w:rPr>
          <w:rFonts w:asciiTheme="majorHAnsi" w:hAnsiTheme="majorHAnsi" w:cstheme="majorHAnsi"/>
          <w:color w:val="000000" w:themeColor="text1"/>
        </w:rPr>
        <w:t>valuables.</w:t>
      </w:r>
    </w:p>
    <w:p w14:paraId="742F6720" w14:textId="2468DBC2" w:rsidR="00B8460B" w:rsidRPr="00C31003" w:rsidRDefault="00B8460B" w:rsidP="00763265">
      <w:pPr>
        <w:numPr>
          <w:ilvl w:val="0"/>
          <w:numId w:val="4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Stay together when evacuating. It is important for all staff, faculty, and students to stay together during an emergency. This will help Emergency Responders assess whether all persons have safely </w:t>
      </w:r>
      <w:r w:rsidR="00D13A97" w:rsidRPr="00C31003">
        <w:rPr>
          <w:rFonts w:asciiTheme="majorHAnsi" w:hAnsiTheme="majorHAnsi" w:cstheme="majorHAnsi"/>
          <w:color w:val="000000" w:themeColor="text1"/>
        </w:rPr>
        <w:t>evacuated.</w:t>
      </w:r>
    </w:p>
    <w:p w14:paraId="59942C43" w14:textId="77777777" w:rsidR="00FF3E2E" w:rsidRPr="00C31003" w:rsidRDefault="00FF3E2E" w:rsidP="00526B35">
      <w:pPr>
        <w:spacing w:before="120" w:after="120"/>
        <w:ind w:left="720"/>
        <w:rPr>
          <w:rFonts w:asciiTheme="majorHAnsi" w:hAnsiTheme="majorHAnsi" w:cstheme="majorHAnsi"/>
          <w:color w:val="000000" w:themeColor="text1"/>
        </w:rPr>
      </w:pPr>
    </w:p>
    <w:p w14:paraId="2472E713" w14:textId="77777777" w:rsidR="00B8460B" w:rsidRPr="00C31003" w:rsidRDefault="00B8460B" w:rsidP="00526B35">
      <w:pPr>
        <w:spacing w:before="120" w:after="120"/>
        <w:rPr>
          <w:rFonts w:asciiTheme="majorHAnsi" w:hAnsiTheme="majorHAnsi" w:cstheme="majorHAnsi"/>
          <w:i/>
          <w:color w:val="000000" w:themeColor="text1"/>
        </w:rPr>
      </w:pPr>
      <w:r w:rsidRPr="00C31003">
        <w:rPr>
          <w:rFonts w:asciiTheme="majorHAnsi" w:hAnsiTheme="majorHAnsi" w:cstheme="majorHAnsi"/>
          <w:i/>
          <w:color w:val="000000" w:themeColor="text1"/>
        </w:rPr>
        <w:t xml:space="preserve">NOTE: WHEN AN ALARM SOUNDS ALWAYS COMPLETE AN EVACUATION UNTIL GIVEN THE ALL CLEAR TO RE-ENTER BY </w:t>
      </w:r>
      <w:r w:rsidR="00F901EC">
        <w:rPr>
          <w:rFonts w:asciiTheme="majorHAnsi" w:hAnsiTheme="majorHAnsi" w:cstheme="majorHAnsi"/>
          <w:i/>
          <w:color w:val="000000" w:themeColor="text1"/>
        </w:rPr>
        <w:t>WVC</w:t>
      </w:r>
      <w:r w:rsidRPr="00C31003">
        <w:rPr>
          <w:rFonts w:asciiTheme="majorHAnsi" w:hAnsiTheme="majorHAnsi" w:cstheme="majorHAnsi"/>
          <w:i/>
          <w:color w:val="000000" w:themeColor="text1"/>
        </w:rPr>
        <w:t xml:space="preserve"> OFFICIALS</w:t>
      </w:r>
    </w:p>
    <w:p w14:paraId="67178A7C" w14:textId="77777777" w:rsidR="00FF3E2E" w:rsidRPr="00C31003" w:rsidRDefault="00FF3E2E" w:rsidP="00526B35">
      <w:pPr>
        <w:spacing w:before="120" w:after="120"/>
        <w:rPr>
          <w:rFonts w:asciiTheme="majorHAnsi" w:hAnsiTheme="majorHAnsi" w:cstheme="majorHAnsi"/>
          <w:color w:val="000000" w:themeColor="text1"/>
        </w:rPr>
      </w:pPr>
    </w:p>
    <w:p w14:paraId="0D2894EF" w14:textId="4BF79130"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DO NOT USE THE ELEVATORS</w:t>
      </w:r>
      <w:r w:rsidR="0026089E">
        <w:rPr>
          <w:rFonts w:asciiTheme="majorHAnsi" w:hAnsiTheme="majorHAnsi" w:cstheme="majorHAnsi"/>
          <w:color w:val="000000" w:themeColor="text1"/>
        </w:rPr>
        <w:t>.</w:t>
      </w:r>
    </w:p>
    <w:p w14:paraId="68E65F27" w14:textId="3051C4CC"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Each building has an assigned </w:t>
      </w:r>
      <w:r w:rsidR="00C92525" w:rsidRPr="00C31003">
        <w:rPr>
          <w:rFonts w:asciiTheme="majorHAnsi" w:hAnsiTheme="majorHAnsi" w:cstheme="majorHAnsi"/>
          <w:color w:val="000000" w:themeColor="text1"/>
        </w:rPr>
        <w:t>Building Coordinator</w:t>
      </w:r>
      <w:r w:rsidRPr="00C31003">
        <w:rPr>
          <w:rFonts w:asciiTheme="majorHAnsi" w:hAnsiTheme="majorHAnsi" w:cstheme="majorHAnsi"/>
          <w:color w:val="000000" w:themeColor="text1"/>
        </w:rPr>
        <w:t xml:space="preserve"> to assist with evacuation procedures and will be the last person out of that </w:t>
      </w:r>
      <w:r w:rsidR="0026089E" w:rsidRPr="00C31003">
        <w:rPr>
          <w:rFonts w:asciiTheme="majorHAnsi" w:hAnsiTheme="majorHAnsi" w:cstheme="majorHAnsi"/>
          <w:color w:val="000000" w:themeColor="text1"/>
        </w:rPr>
        <w:t>area.</w:t>
      </w:r>
    </w:p>
    <w:p w14:paraId="68DD3C33" w14:textId="7389B86C"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All College personnel, students, and visitors shall leave the building. NO EXCEPTIONS. If time allows to safely do so turn off all motors, torches, gas and water outlets, and lights. Close doors and windows</w:t>
      </w:r>
      <w:r w:rsidR="0026089E">
        <w:rPr>
          <w:rFonts w:asciiTheme="majorHAnsi" w:hAnsiTheme="majorHAnsi" w:cstheme="majorHAnsi"/>
          <w:color w:val="000000" w:themeColor="text1"/>
        </w:rPr>
        <w:t>.</w:t>
      </w:r>
    </w:p>
    <w:p w14:paraId="0A5B52FD" w14:textId="05750D36"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Remain Calm. Do not run, push, or skip steps on stairs</w:t>
      </w:r>
      <w:r w:rsidR="0026089E">
        <w:rPr>
          <w:rFonts w:asciiTheme="majorHAnsi" w:hAnsiTheme="majorHAnsi" w:cstheme="majorHAnsi"/>
          <w:color w:val="000000" w:themeColor="text1"/>
        </w:rPr>
        <w:t>.</w:t>
      </w:r>
    </w:p>
    <w:p w14:paraId="6C8B5AF2" w14:textId="77777777"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Leave books, coats, and/or other personal belongings unless time allows you to safely take them or if you have an immediate medical need for items in backpacks, purses, etc.</w:t>
      </w:r>
    </w:p>
    <w:p w14:paraId="392CE81B" w14:textId="5986BEF4"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Stop at all doors, </w:t>
      </w:r>
      <w:r w:rsidR="00A54597" w:rsidRPr="00C31003">
        <w:rPr>
          <w:rFonts w:asciiTheme="majorHAnsi" w:hAnsiTheme="majorHAnsi" w:cstheme="majorHAnsi"/>
          <w:color w:val="000000" w:themeColor="text1"/>
        </w:rPr>
        <w:t xml:space="preserve">feel </w:t>
      </w:r>
      <w:proofErr w:type="gramStart"/>
      <w:r w:rsidR="00A54597" w:rsidRPr="00C31003">
        <w:rPr>
          <w:rFonts w:asciiTheme="majorHAnsi" w:hAnsiTheme="majorHAnsi" w:cstheme="majorHAnsi"/>
          <w:color w:val="000000" w:themeColor="text1"/>
        </w:rPr>
        <w:t>for</w:t>
      </w:r>
      <w:proofErr w:type="gramEnd"/>
      <w:r w:rsidR="00A54597" w:rsidRPr="00C31003">
        <w:rPr>
          <w:rFonts w:asciiTheme="majorHAnsi" w:hAnsiTheme="majorHAnsi" w:cstheme="majorHAnsi"/>
          <w:color w:val="000000" w:themeColor="text1"/>
        </w:rPr>
        <w:t xml:space="preserve"> heat</w:t>
      </w:r>
      <w:r w:rsidR="0026089E">
        <w:rPr>
          <w:rFonts w:asciiTheme="majorHAnsi" w:hAnsiTheme="majorHAnsi" w:cstheme="majorHAnsi"/>
          <w:color w:val="000000" w:themeColor="text1"/>
        </w:rPr>
        <w:t>,</w:t>
      </w:r>
      <w:r w:rsidR="00A54597" w:rsidRPr="00C31003">
        <w:rPr>
          <w:rFonts w:asciiTheme="majorHAnsi" w:hAnsiTheme="majorHAnsi" w:cstheme="majorHAnsi"/>
          <w:color w:val="000000" w:themeColor="text1"/>
        </w:rPr>
        <w:t xml:space="preserve"> and </w:t>
      </w:r>
      <w:r w:rsidRPr="00C31003">
        <w:rPr>
          <w:rFonts w:asciiTheme="majorHAnsi" w:hAnsiTheme="majorHAnsi" w:cstheme="majorHAnsi"/>
          <w:color w:val="000000" w:themeColor="text1"/>
        </w:rPr>
        <w:t xml:space="preserve">listen for sounds of fire on the other side of the door; do not open if these conditions exist. Find alternative exits if possible; if not, get close to the floor at a wall as far away from the door as possible. If the door is safe to open, stop, look both ways to determine the safest way to </w:t>
      </w:r>
      <w:r w:rsidR="00146485" w:rsidRPr="00C31003">
        <w:rPr>
          <w:rFonts w:asciiTheme="majorHAnsi" w:hAnsiTheme="majorHAnsi" w:cstheme="majorHAnsi"/>
          <w:color w:val="000000" w:themeColor="text1"/>
        </w:rPr>
        <w:t>exit.</w:t>
      </w:r>
    </w:p>
    <w:p w14:paraId="0AD126C2" w14:textId="46D32B32"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Proceed to the nearest designated Safe Assembly Area as quickly and safely as </w:t>
      </w:r>
      <w:r w:rsidR="00146485" w:rsidRPr="00C31003">
        <w:rPr>
          <w:rFonts w:asciiTheme="majorHAnsi" w:hAnsiTheme="majorHAnsi" w:cstheme="majorHAnsi"/>
          <w:color w:val="000000" w:themeColor="text1"/>
        </w:rPr>
        <w:t>possible.</w:t>
      </w:r>
    </w:p>
    <w:p w14:paraId="14C896E1" w14:textId="64D83E49"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Avoid entrances to Fire Lanes to avoid danger from arriving Emergency Services </w:t>
      </w:r>
      <w:r w:rsidR="00146485" w:rsidRPr="00C31003">
        <w:rPr>
          <w:rFonts w:asciiTheme="majorHAnsi" w:hAnsiTheme="majorHAnsi" w:cstheme="majorHAnsi"/>
          <w:color w:val="000000" w:themeColor="text1"/>
        </w:rPr>
        <w:t>vehicles.</w:t>
      </w:r>
    </w:p>
    <w:p w14:paraId="6E50E444" w14:textId="77777777" w:rsidR="00A323B3" w:rsidRPr="00C31003" w:rsidRDefault="00C92525" w:rsidP="00526B35">
      <w:pPr>
        <w:spacing w:before="120" w:after="120"/>
        <w:contextualSpacing/>
        <w:rPr>
          <w:rFonts w:asciiTheme="majorHAnsi" w:hAnsiTheme="majorHAnsi" w:cstheme="majorHAnsi"/>
          <w:b/>
          <w:color w:val="000000" w:themeColor="text1"/>
        </w:rPr>
      </w:pPr>
      <w:r w:rsidRPr="00C31003">
        <w:rPr>
          <w:rFonts w:asciiTheme="majorHAnsi" w:hAnsiTheme="majorHAnsi" w:cstheme="majorHAnsi"/>
          <w:color w:val="000000" w:themeColor="text1"/>
        </w:rPr>
        <w:br/>
      </w:r>
    </w:p>
    <w:p w14:paraId="3051FD30" w14:textId="77777777" w:rsidR="00B8460B" w:rsidRPr="00C31003" w:rsidRDefault="00B8460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INSTRUCTOR RESPONSIBILITIES:</w:t>
      </w:r>
    </w:p>
    <w:p w14:paraId="546AF746" w14:textId="2F9A8B34"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Instructors will know the location of the fire alarm for the building to which they are </w:t>
      </w:r>
      <w:r w:rsidR="00146485" w:rsidRPr="00C31003">
        <w:rPr>
          <w:rFonts w:asciiTheme="majorHAnsi" w:hAnsiTheme="majorHAnsi" w:cstheme="majorHAnsi"/>
          <w:color w:val="000000" w:themeColor="text1"/>
        </w:rPr>
        <w:t>assigned.</w:t>
      </w:r>
    </w:p>
    <w:p w14:paraId="269D144B" w14:textId="4CD14F0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Instructors will know the location of the primary and alternate exits for their </w:t>
      </w:r>
      <w:r w:rsidR="00146485" w:rsidRPr="00C31003">
        <w:rPr>
          <w:rFonts w:asciiTheme="majorHAnsi" w:hAnsiTheme="majorHAnsi" w:cstheme="majorHAnsi"/>
          <w:color w:val="000000" w:themeColor="text1"/>
        </w:rPr>
        <w:t>class.</w:t>
      </w:r>
    </w:p>
    <w:p w14:paraId="73204F3E" w14:textId="1194927F"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Instructors will supervise the exit of the students and make certain that evacuation is done in an orderly manner. The instructor may assign a student to assist in leading the </w:t>
      </w:r>
      <w:r w:rsidR="00146485" w:rsidRPr="00C31003">
        <w:rPr>
          <w:rFonts w:asciiTheme="majorHAnsi" w:hAnsiTheme="majorHAnsi" w:cstheme="majorHAnsi"/>
          <w:color w:val="000000" w:themeColor="text1"/>
        </w:rPr>
        <w:t>class.</w:t>
      </w:r>
    </w:p>
    <w:p w14:paraId="398D0119" w14:textId="0BD9B574"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For a blocked exit, the instructor will know alternate routes and guide or instruct the class as to the route to take. The instructor will </w:t>
      </w:r>
      <w:proofErr w:type="gramStart"/>
      <w:r w:rsidRPr="00C31003">
        <w:rPr>
          <w:rFonts w:asciiTheme="majorHAnsi" w:hAnsiTheme="majorHAnsi" w:cstheme="majorHAnsi"/>
          <w:color w:val="000000" w:themeColor="text1"/>
        </w:rPr>
        <w:t xml:space="preserve">maintain maximum control </w:t>
      </w:r>
      <w:r w:rsidR="00A54597" w:rsidRPr="00C31003">
        <w:rPr>
          <w:rFonts w:asciiTheme="majorHAnsi" w:hAnsiTheme="majorHAnsi" w:cstheme="majorHAnsi"/>
          <w:color w:val="000000" w:themeColor="text1"/>
        </w:rPr>
        <w:t xml:space="preserve">of all students </w:t>
      </w:r>
      <w:r w:rsidRPr="00C31003">
        <w:rPr>
          <w:rFonts w:asciiTheme="majorHAnsi" w:hAnsiTheme="majorHAnsi" w:cstheme="majorHAnsi"/>
          <w:color w:val="000000" w:themeColor="text1"/>
        </w:rPr>
        <w:t xml:space="preserve">at all </w:t>
      </w:r>
      <w:r w:rsidR="00146485" w:rsidRPr="00C31003">
        <w:rPr>
          <w:rFonts w:asciiTheme="majorHAnsi" w:hAnsiTheme="majorHAnsi" w:cstheme="majorHAnsi"/>
          <w:color w:val="000000" w:themeColor="text1"/>
        </w:rPr>
        <w:t>times</w:t>
      </w:r>
      <w:proofErr w:type="gramEnd"/>
      <w:r w:rsidR="00146485" w:rsidRPr="00C31003">
        <w:rPr>
          <w:rFonts w:asciiTheme="majorHAnsi" w:hAnsiTheme="majorHAnsi" w:cstheme="majorHAnsi"/>
          <w:color w:val="000000" w:themeColor="text1"/>
        </w:rPr>
        <w:t>.</w:t>
      </w:r>
    </w:p>
    <w:p w14:paraId="716FF46B" w14:textId="3A12E348" w:rsidR="00B8460B" w:rsidRPr="00C31003" w:rsidRDefault="00A54597"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The instructor will</w:t>
      </w:r>
      <w:r w:rsidR="00B8460B" w:rsidRPr="00C31003">
        <w:rPr>
          <w:rFonts w:asciiTheme="majorHAnsi" w:hAnsiTheme="majorHAnsi" w:cstheme="majorHAnsi"/>
          <w:color w:val="000000" w:themeColor="text1"/>
        </w:rPr>
        <w:t xml:space="preserve"> exit with class. (Recommend</w:t>
      </w:r>
      <w:r w:rsidR="00E27019" w:rsidRPr="00C31003">
        <w:rPr>
          <w:rFonts w:asciiTheme="majorHAnsi" w:hAnsiTheme="majorHAnsi" w:cstheme="majorHAnsi"/>
          <w:color w:val="000000" w:themeColor="text1"/>
        </w:rPr>
        <w:t xml:space="preserve"> </w:t>
      </w:r>
      <w:r w:rsidR="00B8460B" w:rsidRPr="00C31003">
        <w:rPr>
          <w:rFonts w:asciiTheme="majorHAnsi" w:hAnsiTheme="majorHAnsi" w:cstheme="majorHAnsi"/>
          <w:color w:val="000000" w:themeColor="text1"/>
        </w:rPr>
        <w:t>instructor is at back of group</w:t>
      </w:r>
      <w:r w:rsidR="00146485">
        <w:rPr>
          <w:rFonts w:asciiTheme="majorHAnsi" w:hAnsiTheme="majorHAnsi" w:cstheme="majorHAnsi"/>
          <w:color w:val="000000" w:themeColor="text1"/>
        </w:rPr>
        <w:t>.</w:t>
      </w:r>
      <w:r w:rsidR="00B8460B" w:rsidRPr="00C31003">
        <w:rPr>
          <w:rFonts w:asciiTheme="majorHAnsi" w:hAnsiTheme="majorHAnsi" w:cstheme="majorHAnsi"/>
          <w:color w:val="000000" w:themeColor="text1"/>
        </w:rPr>
        <w:t>)</w:t>
      </w:r>
    </w:p>
    <w:p w14:paraId="6F00B2FD"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The instructor will see the class goes to its designated Safe Assembly Area and take roll to ensure class members are accounted for. Instructor will remain with the class</w:t>
      </w:r>
      <w:r w:rsidR="00702093" w:rsidRPr="00C31003">
        <w:rPr>
          <w:rFonts w:asciiTheme="majorHAnsi" w:hAnsiTheme="majorHAnsi" w:cstheme="majorHAnsi"/>
          <w:color w:val="000000" w:themeColor="text1"/>
        </w:rPr>
        <w:t>.</w:t>
      </w:r>
    </w:p>
    <w:p w14:paraId="08DF9983"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possible, </w:t>
      </w:r>
      <w:proofErr w:type="gramStart"/>
      <w:r w:rsidRPr="00C31003">
        <w:rPr>
          <w:rFonts w:asciiTheme="majorHAnsi" w:hAnsiTheme="majorHAnsi" w:cstheme="majorHAnsi"/>
          <w:color w:val="000000" w:themeColor="text1"/>
        </w:rPr>
        <w:t>instructor</w:t>
      </w:r>
      <w:proofErr w:type="gramEnd"/>
      <w:r w:rsidRPr="00C31003">
        <w:rPr>
          <w:rFonts w:asciiTheme="majorHAnsi" w:hAnsiTheme="majorHAnsi" w:cstheme="majorHAnsi"/>
          <w:color w:val="000000" w:themeColor="text1"/>
        </w:rPr>
        <w:t xml:space="preserve"> will report name, last location of missing student to the Floor Supervisor</w:t>
      </w:r>
      <w:r w:rsidR="00702093" w:rsidRPr="00C31003">
        <w:rPr>
          <w:rFonts w:asciiTheme="majorHAnsi" w:hAnsiTheme="majorHAnsi" w:cstheme="majorHAnsi"/>
          <w:color w:val="000000" w:themeColor="text1"/>
        </w:rPr>
        <w:t>.</w:t>
      </w:r>
    </w:p>
    <w:p w14:paraId="0510E4F9"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Programs with motors, torches, </w:t>
      </w:r>
      <w:r w:rsidR="00BD52BE" w:rsidRPr="00C31003">
        <w:rPr>
          <w:rFonts w:asciiTheme="majorHAnsi" w:hAnsiTheme="majorHAnsi" w:cstheme="majorHAnsi"/>
          <w:color w:val="000000" w:themeColor="text1"/>
        </w:rPr>
        <w:t>and gas</w:t>
      </w:r>
      <w:r w:rsidRPr="00C31003">
        <w:rPr>
          <w:rFonts w:asciiTheme="majorHAnsi" w:hAnsiTheme="majorHAnsi" w:cstheme="majorHAnsi"/>
          <w:color w:val="000000" w:themeColor="text1"/>
        </w:rPr>
        <w:t xml:space="preserve"> and water outlets will turn off same prior to departing the area</w:t>
      </w:r>
      <w:r w:rsidR="00702093" w:rsidRPr="00C31003">
        <w:rPr>
          <w:rFonts w:asciiTheme="majorHAnsi" w:hAnsiTheme="majorHAnsi" w:cstheme="majorHAnsi"/>
          <w:color w:val="000000" w:themeColor="text1"/>
        </w:rPr>
        <w:t>.</w:t>
      </w:r>
    </w:p>
    <w:p w14:paraId="742CE8A4"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The instructor will be the last person to leave the room and will ensure everyone is out and that doors and windows are closed</w:t>
      </w:r>
      <w:r w:rsidR="0070209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if possible</w:t>
      </w:r>
      <w:r w:rsidR="00702093" w:rsidRPr="00C31003">
        <w:rPr>
          <w:rFonts w:asciiTheme="majorHAnsi" w:hAnsiTheme="majorHAnsi" w:cstheme="majorHAnsi"/>
          <w:color w:val="000000" w:themeColor="text1"/>
        </w:rPr>
        <w:t>.</w:t>
      </w:r>
    </w:p>
    <w:p w14:paraId="79E5C0A7" w14:textId="77777777" w:rsidR="00B8460B" w:rsidRPr="00C31003" w:rsidRDefault="00C92525" w:rsidP="003D4EA8">
      <w:pPr>
        <w:spacing w:before="120" w:after="120"/>
        <w:ind w:firstLine="720"/>
        <w:rPr>
          <w:rFonts w:asciiTheme="majorHAnsi" w:hAnsiTheme="majorHAnsi" w:cstheme="majorHAnsi"/>
          <w:b/>
          <w:color w:val="000000" w:themeColor="text1"/>
        </w:rPr>
      </w:pPr>
      <w:r w:rsidRPr="00C31003">
        <w:rPr>
          <w:rFonts w:asciiTheme="majorHAnsi" w:hAnsiTheme="majorHAnsi" w:cstheme="majorHAnsi"/>
          <w:color w:val="000000" w:themeColor="text1"/>
        </w:rPr>
        <w:br/>
      </w:r>
      <w:r w:rsidR="00B8460B" w:rsidRPr="00C31003">
        <w:rPr>
          <w:rFonts w:asciiTheme="majorHAnsi" w:hAnsiTheme="majorHAnsi" w:cstheme="majorHAnsi"/>
          <w:b/>
          <w:color w:val="000000" w:themeColor="text1"/>
        </w:rPr>
        <w:t xml:space="preserve">BUILDING COORDINATOR RESPONSIBILITIES: </w:t>
      </w:r>
    </w:p>
    <w:p w14:paraId="7E1CC837"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Ensure staff and students in assigned areas have evacuated the building</w:t>
      </w:r>
      <w:r w:rsidR="00702093" w:rsidRPr="00C31003">
        <w:rPr>
          <w:rFonts w:asciiTheme="majorHAnsi" w:hAnsiTheme="majorHAnsi" w:cstheme="majorHAnsi"/>
          <w:color w:val="000000" w:themeColor="text1"/>
        </w:rPr>
        <w:t>.</w:t>
      </w:r>
    </w:p>
    <w:p w14:paraId="3139E86F"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When safe, check classrooms, offices, and restrooms to determine if the evacuation is complete</w:t>
      </w:r>
      <w:r w:rsidR="00702093" w:rsidRPr="00C31003">
        <w:rPr>
          <w:rFonts w:asciiTheme="majorHAnsi" w:hAnsiTheme="majorHAnsi" w:cstheme="majorHAnsi"/>
          <w:color w:val="000000" w:themeColor="text1"/>
        </w:rPr>
        <w:t>.</w:t>
      </w:r>
    </w:p>
    <w:p w14:paraId="1596A6F2"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Note and report individuals trapped or unable to evacuate assigned areas</w:t>
      </w:r>
      <w:r w:rsidR="00702093" w:rsidRPr="00C31003">
        <w:rPr>
          <w:rFonts w:asciiTheme="majorHAnsi" w:hAnsiTheme="majorHAnsi" w:cstheme="majorHAnsi"/>
          <w:color w:val="000000" w:themeColor="text1"/>
        </w:rPr>
        <w:t>.</w:t>
      </w:r>
    </w:p>
    <w:p w14:paraId="4F8F435E"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Note and report safety hazards in their assigned area</w:t>
      </w:r>
      <w:r w:rsidR="00702093" w:rsidRPr="00C31003">
        <w:rPr>
          <w:rFonts w:asciiTheme="majorHAnsi" w:hAnsiTheme="majorHAnsi" w:cstheme="majorHAnsi"/>
          <w:color w:val="000000" w:themeColor="text1"/>
        </w:rPr>
        <w:t>.</w:t>
      </w:r>
    </w:p>
    <w:p w14:paraId="4618427E"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Report assigned area status to the </w:t>
      </w:r>
      <w:r w:rsidR="00886493">
        <w:rPr>
          <w:rFonts w:asciiTheme="majorHAnsi" w:hAnsiTheme="majorHAnsi" w:cstheme="majorHAnsi"/>
          <w:color w:val="000000" w:themeColor="text1"/>
        </w:rPr>
        <w:t>Emergency Management Team</w:t>
      </w:r>
      <w:r w:rsidR="00BD6B01" w:rsidRPr="00C31003">
        <w:rPr>
          <w:rFonts w:asciiTheme="majorHAnsi" w:hAnsiTheme="majorHAnsi" w:cstheme="majorHAnsi"/>
          <w:color w:val="000000" w:themeColor="text1"/>
        </w:rPr>
        <w:t>.</w:t>
      </w:r>
    </w:p>
    <w:p w14:paraId="2BBBB158" w14:textId="77777777" w:rsidR="00B8460B" w:rsidRPr="00C31003" w:rsidRDefault="00B8460B" w:rsidP="00526B35">
      <w:pPr>
        <w:spacing w:before="120" w:after="120"/>
        <w:rPr>
          <w:rFonts w:asciiTheme="majorHAnsi" w:hAnsiTheme="majorHAnsi" w:cstheme="majorHAnsi"/>
          <w:color w:val="000000" w:themeColor="text1"/>
        </w:rPr>
      </w:pPr>
    </w:p>
    <w:p w14:paraId="5A8F4114" w14:textId="77777777" w:rsidR="00C40416" w:rsidRPr="00C31003" w:rsidRDefault="00C40416" w:rsidP="003D4EA8">
      <w:pPr>
        <w:spacing w:before="120" w:after="120"/>
        <w:rPr>
          <w:rFonts w:asciiTheme="majorHAnsi" w:hAnsiTheme="majorHAnsi" w:cstheme="majorHAnsi"/>
          <w:b/>
          <w:color w:val="000000" w:themeColor="text1"/>
        </w:rPr>
      </w:pPr>
      <w:r w:rsidRPr="00C31003">
        <w:rPr>
          <w:rFonts w:asciiTheme="majorHAnsi" w:hAnsiTheme="majorHAnsi" w:cstheme="majorHAnsi"/>
          <w:b/>
          <w:i/>
          <w:color w:val="000000" w:themeColor="text1"/>
        </w:rPr>
        <w:t>General rules to follow in evacuations:</w:t>
      </w:r>
    </w:p>
    <w:p w14:paraId="44C07A60" w14:textId="77777777" w:rsidR="00F45A73" w:rsidRPr="00C31003" w:rsidRDefault="00C40416" w:rsidP="00763265">
      <w:pPr>
        <w:numPr>
          <w:ilvl w:val="0"/>
          <w:numId w:val="84"/>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Immediately shut down all hazardous opera</w:t>
      </w:r>
      <w:r w:rsidR="00F45A73" w:rsidRPr="00C31003">
        <w:rPr>
          <w:rFonts w:asciiTheme="majorHAnsi" w:hAnsiTheme="majorHAnsi" w:cstheme="majorHAnsi"/>
          <w:color w:val="000000" w:themeColor="text1"/>
        </w:rPr>
        <w:t xml:space="preserve">tions (equipment in use, etc.) </w:t>
      </w:r>
    </w:p>
    <w:p w14:paraId="2723941C" w14:textId="77777777" w:rsidR="00C40416" w:rsidRPr="00C31003" w:rsidRDefault="00C40416" w:rsidP="00763265">
      <w:pPr>
        <w:numPr>
          <w:ilvl w:val="0"/>
          <w:numId w:val="84"/>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Leave quickly.</w:t>
      </w:r>
    </w:p>
    <w:p w14:paraId="1AF5CAD8" w14:textId="77777777" w:rsidR="00C40416" w:rsidRPr="00C31003" w:rsidRDefault="00C40416" w:rsidP="00763265">
      <w:pPr>
        <w:numPr>
          <w:ilvl w:val="0"/>
          <w:numId w:val="85"/>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As you exit, quickly check nearby restrooms, copier rooms, and other areas for patrons and staff.</w:t>
      </w:r>
    </w:p>
    <w:p w14:paraId="62737DAF" w14:textId="77777777" w:rsidR="00C40416" w:rsidRPr="00C31003" w:rsidRDefault="00C40416" w:rsidP="00763265">
      <w:pPr>
        <w:numPr>
          <w:ilvl w:val="0"/>
          <w:numId w:val="86"/>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Accompany and help handicapped personnel, visitors, and any co-worker who appears to need calm direction or assistance.</w:t>
      </w:r>
    </w:p>
    <w:p w14:paraId="03A98BC7" w14:textId="77777777" w:rsidR="00C40416" w:rsidRPr="00C31003" w:rsidRDefault="00C40416" w:rsidP="00763265">
      <w:pPr>
        <w:numPr>
          <w:ilvl w:val="0"/>
          <w:numId w:val="87"/>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Take with you: your car keys, purse, briefcase, etc. Do not take large or heavy objects.</w:t>
      </w:r>
    </w:p>
    <w:p w14:paraId="1A6405AC" w14:textId="77777777" w:rsidR="00C40416" w:rsidRPr="00C31003" w:rsidRDefault="00C40416" w:rsidP="00763265">
      <w:pPr>
        <w:numPr>
          <w:ilvl w:val="0"/>
          <w:numId w:val="8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Shut all doors behind you as you go; closed doors can slow the spread of fire, smoke, and water.</w:t>
      </w:r>
    </w:p>
    <w:p w14:paraId="0A3A49B1" w14:textId="77777777" w:rsidR="00C40416" w:rsidRPr="00C31003" w:rsidRDefault="00C40416" w:rsidP="00763265">
      <w:pPr>
        <w:numPr>
          <w:ilvl w:val="0"/>
          <w:numId w:val="8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Proceed as quickly as possible, but in an orderly manner. Hold handrails when you are on stairs.</w:t>
      </w:r>
    </w:p>
    <w:p w14:paraId="7929B33C" w14:textId="77777777" w:rsidR="00C40416" w:rsidRPr="00C31003" w:rsidRDefault="00C40416" w:rsidP="00763265">
      <w:pPr>
        <w:numPr>
          <w:ilvl w:val="0"/>
          <w:numId w:val="9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Once out of the building, move away from the structure and go to the staff assembly area. </w:t>
      </w:r>
      <w:r w:rsidRPr="00C31003">
        <w:rPr>
          <w:rFonts w:asciiTheme="majorHAnsi" w:hAnsiTheme="majorHAnsi" w:cstheme="majorHAnsi"/>
          <w:i/>
          <w:color w:val="000000" w:themeColor="text1"/>
        </w:rPr>
        <w:t>Keep roadways free for emergency vehicles</w:t>
      </w:r>
      <w:r w:rsidRPr="00C31003">
        <w:rPr>
          <w:rFonts w:asciiTheme="majorHAnsi" w:hAnsiTheme="majorHAnsi" w:cstheme="majorHAnsi"/>
          <w:color w:val="000000" w:themeColor="text1"/>
        </w:rPr>
        <w:t>.</w:t>
      </w:r>
    </w:p>
    <w:p w14:paraId="4FCDFDE1" w14:textId="77777777" w:rsidR="00B8460B" w:rsidRPr="00C31003" w:rsidRDefault="00B8460B" w:rsidP="00526B35">
      <w:pPr>
        <w:spacing w:before="120" w:after="120"/>
        <w:rPr>
          <w:rFonts w:asciiTheme="majorHAnsi" w:hAnsiTheme="majorHAnsi" w:cstheme="majorHAnsi"/>
          <w:color w:val="000000" w:themeColor="text1"/>
        </w:rPr>
      </w:pPr>
    </w:p>
    <w:p w14:paraId="2C918EF6" w14:textId="77777777" w:rsidR="00B8460B" w:rsidRPr="00C31003" w:rsidRDefault="00B8460B" w:rsidP="00526B35">
      <w:pPr>
        <w:spacing w:before="120" w:after="120"/>
        <w:rPr>
          <w:rFonts w:asciiTheme="majorHAnsi" w:hAnsiTheme="majorHAnsi" w:cstheme="majorHAnsi"/>
          <w:color w:val="000000" w:themeColor="text1"/>
        </w:rPr>
      </w:pPr>
    </w:p>
    <w:p w14:paraId="67262E42" w14:textId="77777777" w:rsidR="00B8460B" w:rsidRPr="00C31003" w:rsidRDefault="00B8460B" w:rsidP="00526B35">
      <w:pPr>
        <w:spacing w:before="120" w:after="120"/>
        <w:rPr>
          <w:rFonts w:asciiTheme="majorHAnsi" w:hAnsiTheme="majorHAnsi" w:cstheme="majorHAnsi"/>
          <w:color w:val="000000" w:themeColor="text1"/>
        </w:rPr>
      </w:pPr>
    </w:p>
    <w:p w14:paraId="3EC99156" w14:textId="77777777" w:rsidR="00B8460B" w:rsidRPr="00C31003" w:rsidRDefault="00B8460B"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55D977A4" w14:textId="77777777" w:rsidR="006451E3" w:rsidRDefault="00480EBC" w:rsidP="00526B35">
      <w:pPr>
        <w:pStyle w:val="Heading1"/>
        <w:spacing w:before="120" w:after="120"/>
        <w:rPr>
          <w:rFonts w:asciiTheme="majorHAnsi" w:hAnsiTheme="majorHAnsi" w:cstheme="majorHAnsi"/>
          <w:color w:val="000000" w:themeColor="text1"/>
        </w:rPr>
      </w:pPr>
      <w:bookmarkStart w:id="155" w:name="_Toc391996254"/>
      <w:bookmarkStart w:id="156" w:name="_Toc393273251"/>
      <w:bookmarkStart w:id="157" w:name="_Toc393274193"/>
      <w:bookmarkStart w:id="158" w:name="_Toc393285382"/>
      <w:bookmarkStart w:id="159" w:name="_Toc514685150"/>
      <w:r w:rsidRPr="00C31003">
        <w:rPr>
          <w:rFonts w:asciiTheme="majorHAnsi" w:hAnsiTheme="majorHAnsi" w:cstheme="majorHAnsi"/>
          <w:color w:val="000000" w:themeColor="text1"/>
        </w:rPr>
        <w:lastRenderedPageBreak/>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O</w:t>
      </w:r>
      <w:r w:rsidR="00CB084D" w:rsidRPr="00C31003">
        <w:rPr>
          <w:rFonts w:asciiTheme="majorHAnsi" w:hAnsiTheme="majorHAnsi" w:cstheme="majorHAnsi"/>
          <w:color w:val="000000" w:themeColor="text1"/>
        </w:rPr>
        <w:t xml:space="preserve">: </w:t>
      </w:r>
      <w:r w:rsidR="004C3657" w:rsidRPr="00C31003">
        <w:rPr>
          <w:rFonts w:asciiTheme="majorHAnsi" w:hAnsiTheme="majorHAnsi" w:cstheme="majorHAnsi"/>
          <w:color w:val="000000" w:themeColor="text1"/>
        </w:rPr>
        <w:t>EVACUATION</w:t>
      </w:r>
      <w:r w:rsidR="006451E3" w:rsidRPr="00C31003">
        <w:rPr>
          <w:rFonts w:asciiTheme="majorHAnsi" w:hAnsiTheme="majorHAnsi" w:cstheme="majorHAnsi"/>
          <w:color w:val="000000" w:themeColor="text1"/>
        </w:rPr>
        <w:t xml:space="preserve"> </w:t>
      </w:r>
      <w:r w:rsidR="004C3657" w:rsidRPr="00C31003">
        <w:rPr>
          <w:rFonts w:asciiTheme="majorHAnsi" w:hAnsiTheme="majorHAnsi" w:cstheme="majorHAnsi"/>
          <w:color w:val="000000" w:themeColor="text1"/>
        </w:rPr>
        <w:t>OF</w:t>
      </w:r>
      <w:r w:rsidR="006451E3" w:rsidRPr="00C31003">
        <w:rPr>
          <w:rFonts w:asciiTheme="majorHAnsi" w:hAnsiTheme="majorHAnsi" w:cstheme="majorHAnsi"/>
          <w:color w:val="000000" w:themeColor="text1"/>
        </w:rPr>
        <w:t xml:space="preserve"> STUDENTS AND STAFF WITH DISABILITIES</w:t>
      </w:r>
      <w:bookmarkEnd w:id="153"/>
      <w:bookmarkEnd w:id="155"/>
      <w:bookmarkEnd w:id="156"/>
      <w:bookmarkEnd w:id="157"/>
      <w:bookmarkEnd w:id="158"/>
      <w:bookmarkEnd w:id="159"/>
    </w:p>
    <w:p w14:paraId="12CFC1E5" w14:textId="77777777" w:rsidR="00A578BC" w:rsidRPr="00A578BC" w:rsidRDefault="00A578BC" w:rsidP="00A578BC"/>
    <w:p w14:paraId="474E3692" w14:textId="77777777" w:rsidR="004C3657" w:rsidRPr="00C31003" w:rsidRDefault="004C3657" w:rsidP="003D4EA8">
      <w:p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success of any evacuation depends on common sense, logic, and presence of mind. Because panic is an ever-present danger to any emergency, it is essential that </w:t>
      </w:r>
      <w:r w:rsidR="00B8460B" w:rsidRPr="00C31003">
        <w:rPr>
          <w:rFonts w:asciiTheme="majorHAnsi" w:hAnsiTheme="majorHAnsi" w:cstheme="majorHAnsi"/>
          <w:color w:val="000000" w:themeColor="text1"/>
        </w:rPr>
        <w:t>Building Coordinators</w:t>
      </w:r>
      <w:r w:rsidRPr="00C31003">
        <w:rPr>
          <w:rFonts w:asciiTheme="majorHAnsi" w:hAnsiTheme="majorHAnsi" w:cstheme="majorHAnsi"/>
          <w:color w:val="000000" w:themeColor="text1"/>
        </w:rPr>
        <w:t xml:space="preserve"> remain calm, assertive, and thorough in the performance of their role. Evacuations should follow the fastest and safest route the </w:t>
      </w:r>
      <w:proofErr w:type="gramStart"/>
      <w:r w:rsidRPr="00C31003">
        <w:rPr>
          <w:rFonts w:asciiTheme="majorHAnsi" w:hAnsiTheme="majorHAnsi" w:cstheme="majorHAnsi"/>
          <w:color w:val="000000" w:themeColor="text1"/>
        </w:rPr>
        <w:t>particular emergency</w:t>
      </w:r>
      <w:proofErr w:type="gramEnd"/>
      <w:r w:rsidRPr="00C31003">
        <w:rPr>
          <w:rFonts w:asciiTheme="majorHAnsi" w:hAnsiTheme="majorHAnsi" w:cstheme="majorHAnsi"/>
          <w:color w:val="000000" w:themeColor="text1"/>
        </w:rPr>
        <w:t xml:space="preserve"> allows. </w:t>
      </w:r>
      <w:r w:rsidR="00BD6B01" w:rsidRPr="00C31003">
        <w:rPr>
          <w:rFonts w:asciiTheme="majorHAnsi" w:hAnsiTheme="majorHAnsi" w:cstheme="majorHAnsi"/>
          <w:color w:val="000000" w:themeColor="text1"/>
        </w:rPr>
        <w:t xml:space="preserve">Building Coordinators </w:t>
      </w:r>
      <w:r w:rsidRPr="00C31003">
        <w:rPr>
          <w:rFonts w:asciiTheme="majorHAnsi" w:hAnsiTheme="majorHAnsi" w:cstheme="majorHAnsi"/>
          <w:color w:val="000000" w:themeColor="text1"/>
        </w:rPr>
        <w:t>will delegate helpers as needed during an evacuation.</w:t>
      </w:r>
    </w:p>
    <w:p w14:paraId="1E906AB7" w14:textId="77777777" w:rsidR="004C3657" w:rsidRPr="00C31003" w:rsidRDefault="004C3657" w:rsidP="003D4EA8">
      <w:p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 xml:space="preserve">All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employees are asked to </w:t>
      </w:r>
      <w:proofErr w:type="gramStart"/>
      <w:r w:rsidRPr="00C31003">
        <w:rPr>
          <w:rFonts w:asciiTheme="majorHAnsi" w:hAnsiTheme="majorHAnsi" w:cstheme="majorHAnsi"/>
          <w:color w:val="000000" w:themeColor="text1"/>
        </w:rPr>
        <w:t>provide assistance to</w:t>
      </w:r>
      <w:proofErr w:type="gramEnd"/>
      <w:r w:rsidRPr="00C31003">
        <w:rPr>
          <w:rFonts w:asciiTheme="majorHAnsi" w:hAnsiTheme="majorHAnsi" w:cstheme="majorHAnsi"/>
          <w:color w:val="000000" w:themeColor="text1"/>
        </w:rPr>
        <w:t xml:space="preserve"> persons with disabilities during an evacuation. Persons with disabilities requiring assistance will convey their information to the Safety and Security Office; all employees are asked to </w:t>
      </w:r>
      <w:proofErr w:type="gramStart"/>
      <w:r w:rsidRPr="00C31003">
        <w:rPr>
          <w:rFonts w:asciiTheme="majorHAnsi" w:hAnsiTheme="majorHAnsi" w:cstheme="majorHAnsi"/>
          <w:color w:val="000000" w:themeColor="text1"/>
        </w:rPr>
        <w:t>provide assistance to</w:t>
      </w:r>
      <w:proofErr w:type="gramEnd"/>
      <w:r w:rsidRPr="00C31003">
        <w:rPr>
          <w:rFonts w:asciiTheme="majorHAnsi" w:hAnsiTheme="majorHAnsi" w:cstheme="majorHAnsi"/>
          <w:color w:val="000000" w:themeColor="text1"/>
        </w:rPr>
        <w:t xml:space="preserve"> persons with disabilities.</w:t>
      </w:r>
    </w:p>
    <w:p w14:paraId="255AA2A2" w14:textId="77777777" w:rsidR="004C3657" w:rsidRPr="00C31003" w:rsidRDefault="004C3657" w:rsidP="003D4EA8">
      <w:p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In the event of an alarm, or upon notification from Security anno</w:t>
      </w:r>
      <w:r w:rsidR="00B8460B" w:rsidRPr="00C31003">
        <w:rPr>
          <w:rFonts w:asciiTheme="majorHAnsi" w:hAnsiTheme="majorHAnsi" w:cstheme="majorHAnsi"/>
          <w:color w:val="000000" w:themeColor="text1"/>
        </w:rPr>
        <w:t>uncing an emergency evacuation, Building Coordinators</w:t>
      </w:r>
      <w:r w:rsidRPr="00C31003">
        <w:rPr>
          <w:rFonts w:asciiTheme="majorHAnsi" w:hAnsiTheme="majorHAnsi" w:cstheme="majorHAnsi"/>
          <w:color w:val="000000" w:themeColor="text1"/>
        </w:rPr>
        <w:t xml:space="preserve"> will put on </w:t>
      </w:r>
      <w:r w:rsidR="00BD6B01" w:rsidRPr="00C31003">
        <w:rPr>
          <w:rFonts w:asciiTheme="majorHAnsi" w:hAnsiTheme="majorHAnsi" w:cstheme="majorHAnsi"/>
          <w:color w:val="000000" w:themeColor="text1"/>
        </w:rPr>
        <w:t>orange</w:t>
      </w:r>
      <w:r w:rsidRPr="00C31003">
        <w:rPr>
          <w:rFonts w:asciiTheme="majorHAnsi" w:hAnsiTheme="majorHAnsi" w:cstheme="majorHAnsi"/>
          <w:color w:val="000000" w:themeColor="text1"/>
        </w:rPr>
        <w:t xml:space="preserve"> </w:t>
      </w:r>
      <w:r w:rsidR="00B8460B" w:rsidRPr="00C31003">
        <w:rPr>
          <w:rFonts w:asciiTheme="majorHAnsi" w:hAnsiTheme="majorHAnsi" w:cstheme="majorHAnsi"/>
          <w:color w:val="000000" w:themeColor="text1"/>
        </w:rPr>
        <w:t>safety vest</w:t>
      </w:r>
      <w:r w:rsidRPr="00C31003">
        <w:rPr>
          <w:rFonts w:asciiTheme="majorHAnsi" w:hAnsiTheme="majorHAnsi" w:cstheme="majorHAnsi"/>
          <w:color w:val="000000" w:themeColor="text1"/>
        </w:rPr>
        <w:t xml:space="preserve"> and begin evacuation.</w:t>
      </w:r>
    </w:p>
    <w:p w14:paraId="211DE484" w14:textId="77777777" w:rsidR="00A323B3" w:rsidRPr="00C31003" w:rsidRDefault="00A323B3" w:rsidP="003D4EA8">
      <w:pPr>
        <w:spacing w:before="60" w:after="60"/>
        <w:rPr>
          <w:rFonts w:asciiTheme="majorHAnsi" w:hAnsiTheme="majorHAnsi" w:cstheme="majorHAnsi"/>
          <w:b/>
          <w:color w:val="000000" w:themeColor="text1"/>
        </w:rPr>
      </w:pPr>
    </w:p>
    <w:p w14:paraId="12D45042"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BUILDING </w:t>
      </w:r>
      <w:r w:rsidR="00B8460B" w:rsidRPr="00C31003">
        <w:rPr>
          <w:rFonts w:asciiTheme="majorHAnsi" w:hAnsiTheme="majorHAnsi" w:cstheme="majorHAnsi"/>
          <w:b/>
          <w:color w:val="000000" w:themeColor="text1"/>
        </w:rPr>
        <w:t>COORDINATORS</w:t>
      </w:r>
      <w:r w:rsidRPr="00C31003">
        <w:rPr>
          <w:rFonts w:asciiTheme="majorHAnsi" w:hAnsiTheme="majorHAnsi" w:cstheme="majorHAnsi"/>
          <w:b/>
          <w:color w:val="000000" w:themeColor="text1"/>
        </w:rPr>
        <w:t xml:space="preserve"> WILL</w:t>
      </w:r>
    </w:p>
    <w:p w14:paraId="76179F35" w14:textId="77777777" w:rsidR="004C3657" w:rsidRPr="00C31003" w:rsidRDefault="004C3657"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Announce and assist evacuation in a clear, calm voice</w:t>
      </w:r>
      <w:r w:rsidR="006147E1" w:rsidRPr="00C31003">
        <w:rPr>
          <w:rFonts w:asciiTheme="majorHAnsi" w:hAnsiTheme="majorHAnsi" w:cstheme="majorHAnsi"/>
          <w:color w:val="000000" w:themeColor="text1"/>
        </w:rPr>
        <w:t>.</w:t>
      </w:r>
    </w:p>
    <w:p w14:paraId="0343AD0B" w14:textId="77777777" w:rsidR="004C3657" w:rsidRPr="00C31003" w:rsidRDefault="004C3657"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Oversee orderly evacuation of room</w:t>
      </w:r>
      <w:r w:rsidR="006147E1" w:rsidRPr="00C31003">
        <w:rPr>
          <w:rFonts w:asciiTheme="majorHAnsi" w:hAnsiTheme="majorHAnsi" w:cstheme="majorHAnsi"/>
          <w:color w:val="000000" w:themeColor="text1"/>
        </w:rPr>
        <w:t>.</w:t>
      </w:r>
    </w:p>
    <w:p w14:paraId="56522AFA" w14:textId="77777777" w:rsidR="004C3657" w:rsidRPr="00C31003" w:rsidRDefault="004C3657"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Shut room doors and windows and turn lights off (if time allows)</w:t>
      </w:r>
      <w:r w:rsidR="006147E1" w:rsidRPr="00C31003">
        <w:rPr>
          <w:rFonts w:asciiTheme="majorHAnsi" w:hAnsiTheme="majorHAnsi" w:cstheme="majorHAnsi"/>
          <w:color w:val="000000" w:themeColor="text1"/>
        </w:rPr>
        <w:t>.</w:t>
      </w:r>
    </w:p>
    <w:p w14:paraId="2947AA91" w14:textId="77777777" w:rsidR="004C3657" w:rsidRPr="00C31003" w:rsidRDefault="004C3657"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 xml:space="preserve">Escort evacuees to designated Safe Assembly Area; </w:t>
      </w:r>
      <w:r w:rsidR="00BD6B01" w:rsidRPr="00C31003">
        <w:rPr>
          <w:rFonts w:asciiTheme="majorHAnsi" w:hAnsiTheme="majorHAnsi" w:cstheme="majorHAnsi"/>
          <w:color w:val="000000" w:themeColor="text1"/>
        </w:rPr>
        <w:t xml:space="preserve">Building Coordinators </w:t>
      </w:r>
      <w:r w:rsidRPr="00C31003">
        <w:rPr>
          <w:rFonts w:asciiTheme="majorHAnsi" w:hAnsiTheme="majorHAnsi" w:cstheme="majorHAnsi"/>
          <w:color w:val="000000" w:themeColor="text1"/>
        </w:rPr>
        <w:t xml:space="preserve">will be last to leave a given zone of responsibility. Evacuees will go to and remain at </w:t>
      </w:r>
      <w:r w:rsidR="006147E1" w:rsidRPr="00C31003">
        <w:rPr>
          <w:rFonts w:asciiTheme="majorHAnsi" w:hAnsiTheme="majorHAnsi" w:cstheme="majorHAnsi"/>
          <w:color w:val="000000" w:themeColor="text1"/>
        </w:rPr>
        <w:t xml:space="preserve">a </w:t>
      </w:r>
      <w:r w:rsidRPr="00C31003">
        <w:rPr>
          <w:rFonts w:asciiTheme="majorHAnsi" w:hAnsiTheme="majorHAnsi" w:cstheme="majorHAnsi"/>
          <w:color w:val="000000" w:themeColor="text1"/>
        </w:rPr>
        <w:t xml:space="preserve">designated Safe Assembly Area until released by authorized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 (President, Vice-President, </w:t>
      </w:r>
      <w:r w:rsidR="00BD52BE" w:rsidRPr="00C31003">
        <w:rPr>
          <w:rFonts w:asciiTheme="majorHAnsi" w:hAnsiTheme="majorHAnsi" w:cstheme="majorHAnsi"/>
          <w:color w:val="000000" w:themeColor="text1"/>
        </w:rPr>
        <w:t xml:space="preserve">and </w:t>
      </w:r>
      <w:r w:rsidR="00372865">
        <w:rPr>
          <w:rFonts w:asciiTheme="majorHAnsi" w:hAnsiTheme="majorHAnsi" w:cstheme="majorHAnsi"/>
          <w:color w:val="000000" w:themeColor="text1"/>
        </w:rPr>
        <w:t>Safety, Security and Emergency Manager</w:t>
      </w:r>
      <w:r w:rsidRPr="00C31003">
        <w:rPr>
          <w:rFonts w:asciiTheme="majorHAnsi" w:hAnsiTheme="majorHAnsi" w:cstheme="majorHAnsi"/>
          <w:color w:val="000000" w:themeColor="text1"/>
        </w:rPr>
        <w:t>)</w:t>
      </w:r>
      <w:r w:rsidR="006147E1" w:rsidRPr="00C31003">
        <w:rPr>
          <w:rFonts w:asciiTheme="majorHAnsi" w:hAnsiTheme="majorHAnsi" w:cstheme="majorHAnsi"/>
          <w:color w:val="000000" w:themeColor="text1"/>
        </w:rPr>
        <w:t>.</w:t>
      </w:r>
    </w:p>
    <w:p w14:paraId="3D673CD1" w14:textId="77777777" w:rsidR="004C3657" w:rsidRPr="00C31003" w:rsidRDefault="00BD6B01"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 xml:space="preserve">Building Coordinators </w:t>
      </w:r>
      <w:r w:rsidR="004C3657" w:rsidRPr="00C31003">
        <w:rPr>
          <w:rFonts w:asciiTheme="majorHAnsi" w:hAnsiTheme="majorHAnsi" w:cstheme="majorHAnsi"/>
          <w:color w:val="000000" w:themeColor="text1"/>
        </w:rPr>
        <w:t xml:space="preserve">will report clear zone of responsibility to </w:t>
      </w:r>
      <w:r w:rsidR="00F901EC">
        <w:rPr>
          <w:rFonts w:asciiTheme="majorHAnsi" w:hAnsiTheme="majorHAnsi" w:cstheme="majorHAnsi"/>
          <w:color w:val="000000" w:themeColor="text1"/>
        </w:rPr>
        <w:t>WVC</w:t>
      </w:r>
      <w:r w:rsidR="004C3657" w:rsidRPr="00C31003">
        <w:rPr>
          <w:rFonts w:asciiTheme="majorHAnsi" w:hAnsiTheme="majorHAnsi" w:cstheme="majorHAnsi"/>
          <w:color w:val="000000" w:themeColor="text1"/>
        </w:rPr>
        <w:t xml:space="preserve"> Officials</w:t>
      </w:r>
      <w:r w:rsidR="006147E1" w:rsidRPr="00C31003">
        <w:rPr>
          <w:rFonts w:asciiTheme="majorHAnsi" w:hAnsiTheme="majorHAnsi" w:cstheme="majorHAnsi"/>
          <w:color w:val="000000" w:themeColor="text1"/>
        </w:rPr>
        <w:t>.</w:t>
      </w:r>
    </w:p>
    <w:p w14:paraId="3C94E3FC" w14:textId="77777777" w:rsidR="00FF3E2E" w:rsidRPr="00C31003" w:rsidRDefault="00FF3E2E" w:rsidP="003D4EA8">
      <w:pPr>
        <w:spacing w:before="60" w:after="60"/>
        <w:rPr>
          <w:rFonts w:asciiTheme="majorHAnsi" w:hAnsiTheme="majorHAnsi" w:cstheme="majorHAnsi"/>
          <w:b/>
          <w:color w:val="000000" w:themeColor="text1"/>
        </w:rPr>
      </w:pPr>
    </w:p>
    <w:p w14:paraId="36FB0E05"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DURING A FIRE ALARM EVACUATION: A NOTE OF CAUTION: FIRE ALARMS MAY STOP RINGING…. ALWAYS CONTINUE AN EVACUATION UNTIL RELEASED BY </w:t>
      </w:r>
      <w:r w:rsidR="006147E1" w:rsidRPr="00C31003">
        <w:rPr>
          <w:rFonts w:asciiTheme="majorHAnsi" w:hAnsiTheme="majorHAnsi" w:cstheme="majorHAnsi"/>
          <w:b/>
          <w:color w:val="000000" w:themeColor="text1"/>
        </w:rPr>
        <w:t xml:space="preserve">A </w:t>
      </w:r>
      <w:r w:rsidR="00F901EC">
        <w:rPr>
          <w:rFonts w:asciiTheme="majorHAnsi" w:hAnsiTheme="majorHAnsi" w:cstheme="majorHAnsi"/>
          <w:b/>
          <w:color w:val="000000" w:themeColor="text1"/>
        </w:rPr>
        <w:t>WVC</w:t>
      </w:r>
      <w:r w:rsidRPr="00C31003">
        <w:rPr>
          <w:rFonts w:asciiTheme="majorHAnsi" w:hAnsiTheme="majorHAnsi" w:cstheme="majorHAnsi"/>
          <w:b/>
          <w:color w:val="000000" w:themeColor="text1"/>
        </w:rPr>
        <w:t xml:space="preserve"> ADMINISTRATIVE OFFICIAL</w:t>
      </w:r>
      <w:r w:rsidR="006147E1" w:rsidRPr="00C31003">
        <w:rPr>
          <w:rFonts w:asciiTheme="majorHAnsi" w:hAnsiTheme="majorHAnsi" w:cstheme="majorHAnsi"/>
          <w:b/>
          <w:color w:val="000000" w:themeColor="text1"/>
        </w:rPr>
        <w:t>.</w:t>
      </w:r>
    </w:p>
    <w:p w14:paraId="585596A1" w14:textId="77777777" w:rsidR="00FF3E2E" w:rsidRPr="00C31003" w:rsidRDefault="00FF3E2E" w:rsidP="003D4EA8">
      <w:pPr>
        <w:spacing w:before="60" w:after="60"/>
        <w:rPr>
          <w:rFonts w:asciiTheme="majorHAnsi" w:hAnsiTheme="majorHAnsi" w:cstheme="majorHAnsi"/>
          <w:color w:val="000000" w:themeColor="text1"/>
        </w:rPr>
      </w:pPr>
    </w:p>
    <w:p w14:paraId="66807CE5" w14:textId="77777777" w:rsidR="004C3657" w:rsidRPr="00247B34" w:rsidRDefault="004C3657" w:rsidP="003D4EA8">
      <w:pPr>
        <w:spacing w:before="60" w:after="60"/>
        <w:rPr>
          <w:rFonts w:asciiTheme="majorHAnsi" w:hAnsiTheme="majorHAnsi" w:cstheme="majorHAnsi"/>
        </w:rPr>
      </w:pPr>
      <w:r w:rsidRPr="00C31003">
        <w:rPr>
          <w:rFonts w:asciiTheme="majorHAnsi" w:hAnsiTheme="majorHAnsi" w:cstheme="majorHAnsi"/>
          <w:color w:val="000000" w:themeColor="text1"/>
        </w:rPr>
        <w:t xml:space="preserve">At all doorways, look both ways to determine direction of emergency and then proceed with the evacuation. </w:t>
      </w:r>
      <w:r w:rsidRPr="00247B34">
        <w:rPr>
          <w:rFonts w:asciiTheme="majorHAnsi" w:hAnsiTheme="majorHAnsi" w:cstheme="majorHAnsi"/>
        </w:rPr>
        <w:t>DO NOT USE ELEVATORS TO EVACUATE A BUILDING.</w:t>
      </w:r>
    </w:p>
    <w:p w14:paraId="6A44584C" w14:textId="77777777" w:rsidR="00FF3E2E" w:rsidRPr="00C31003" w:rsidRDefault="00FF3E2E" w:rsidP="003D4EA8">
      <w:pPr>
        <w:spacing w:before="60" w:after="60"/>
        <w:rPr>
          <w:rFonts w:asciiTheme="majorHAnsi" w:hAnsiTheme="majorHAnsi" w:cstheme="majorHAnsi"/>
          <w:b/>
          <w:color w:val="000000" w:themeColor="text1"/>
        </w:rPr>
      </w:pPr>
    </w:p>
    <w:p w14:paraId="5AFC4628"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EVACUATIONS OF PERSONS WITH DISABILITIES:</w:t>
      </w:r>
    </w:p>
    <w:p w14:paraId="1B1C519D" w14:textId="77777777" w:rsidR="004C3657" w:rsidRPr="00C31003" w:rsidRDefault="004C3657" w:rsidP="00763265">
      <w:pPr>
        <w:pStyle w:val="ListParagraph"/>
        <w:numPr>
          <w:ilvl w:val="0"/>
          <w:numId w:val="52"/>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Communicate the nature of the emergency to the person</w:t>
      </w:r>
      <w:r w:rsidR="006147E1" w:rsidRPr="00C31003">
        <w:rPr>
          <w:rFonts w:asciiTheme="majorHAnsi" w:hAnsiTheme="majorHAnsi" w:cstheme="majorHAnsi"/>
          <w:color w:val="000000" w:themeColor="text1"/>
        </w:rPr>
        <w:t>.</w:t>
      </w:r>
    </w:p>
    <w:p w14:paraId="2873A8C9" w14:textId="77777777" w:rsidR="004C3657" w:rsidRPr="00C31003" w:rsidRDefault="004C3657" w:rsidP="00763265">
      <w:pPr>
        <w:pStyle w:val="ListParagraph"/>
        <w:numPr>
          <w:ilvl w:val="0"/>
          <w:numId w:val="52"/>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Ask how the person would like to be assisted</w:t>
      </w:r>
      <w:r w:rsidR="006147E1" w:rsidRPr="00C31003">
        <w:rPr>
          <w:rFonts w:asciiTheme="majorHAnsi" w:hAnsiTheme="majorHAnsi" w:cstheme="majorHAnsi"/>
          <w:color w:val="000000" w:themeColor="text1"/>
        </w:rPr>
        <w:t>.</w:t>
      </w:r>
    </w:p>
    <w:p w14:paraId="781EFC0F" w14:textId="77777777" w:rsidR="004C3657" w:rsidRPr="00C31003" w:rsidRDefault="004C3657" w:rsidP="00763265">
      <w:pPr>
        <w:pStyle w:val="ListParagraph"/>
        <w:numPr>
          <w:ilvl w:val="0"/>
          <w:numId w:val="52"/>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Evacuate mobility aids with person, if possible</w:t>
      </w:r>
      <w:r w:rsidR="006147E1" w:rsidRPr="00C31003">
        <w:rPr>
          <w:rFonts w:asciiTheme="majorHAnsi" w:hAnsiTheme="majorHAnsi" w:cstheme="majorHAnsi"/>
          <w:color w:val="000000" w:themeColor="text1"/>
        </w:rPr>
        <w:t>.</w:t>
      </w:r>
    </w:p>
    <w:p w14:paraId="57B8D1DF" w14:textId="77777777" w:rsidR="00A323B3" w:rsidRPr="00C31003" w:rsidRDefault="00A323B3" w:rsidP="003D4EA8">
      <w:pPr>
        <w:spacing w:before="60" w:after="60"/>
        <w:rPr>
          <w:rFonts w:asciiTheme="majorHAnsi" w:hAnsiTheme="majorHAnsi" w:cstheme="majorHAnsi"/>
          <w:b/>
          <w:color w:val="000000" w:themeColor="text1"/>
        </w:rPr>
      </w:pPr>
    </w:p>
    <w:p w14:paraId="68582CC1"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FOR PERSONS WITH VISUAL IMPAIRMENTS: </w:t>
      </w:r>
    </w:p>
    <w:p w14:paraId="19B9D2AA" w14:textId="77777777" w:rsidR="004C3657" w:rsidRPr="00C31003" w:rsidRDefault="004C3657" w:rsidP="00763265">
      <w:pPr>
        <w:pStyle w:val="ListParagraph"/>
        <w:numPr>
          <w:ilvl w:val="0"/>
          <w:numId w:val="53"/>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Describe the nature of the emergency (if known) and offer to guide the person to the nearest exit.</w:t>
      </w:r>
    </w:p>
    <w:p w14:paraId="08D3827A" w14:textId="77777777" w:rsidR="004C3657" w:rsidRPr="00C31003" w:rsidRDefault="004C3657" w:rsidP="00763265">
      <w:pPr>
        <w:pStyle w:val="ListParagraph"/>
        <w:numPr>
          <w:ilvl w:val="0"/>
          <w:numId w:val="53"/>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Have the person take your elbow and advise of any obstacles such as stairs, narrow passageways, or overhanging objects. </w:t>
      </w:r>
    </w:p>
    <w:p w14:paraId="35413712" w14:textId="77777777" w:rsidR="004C3657" w:rsidRPr="00C31003" w:rsidRDefault="004C3657" w:rsidP="00763265">
      <w:pPr>
        <w:pStyle w:val="ListParagraph"/>
        <w:numPr>
          <w:ilvl w:val="0"/>
          <w:numId w:val="53"/>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At the designated Safe Assembly Area, orient the person and ask if further assistance is needed.</w:t>
      </w:r>
    </w:p>
    <w:p w14:paraId="21EA8296" w14:textId="77777777" w:rsidR="00A323B3" w:rsidRPr="00C31003" w:rsidRDefault="00A323B3" w:rsidP="003D4EA8">
      <w:pPr>
        <w:spacing w:before="60" w:after="60"/>
        <w:rPr>
          <w:rFonts w:asciiTheme="majorHAnsi" w:hAnsiTheme="majorHAnsi" w:cstheme="majorHAnsi"/>
          <w:b/>
          <w:color w:val="000000" w:themeColor="text1"/>
        </w:rPr>
      </w:pPr>
    </w:p>
    <w:p w14:paraId="3CA06E30"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FOR PERSONS WITH HEARING IMPAIRMENTS: </w:t>
      </w:r>
    </w:p>
    <w:p w14:paraId="71AFFC07" w14:textId="77777777" w:rsidR="004C3657" w:rsidRPr="00C31003" w:rsidRDefault="004C3657" w:rsidP="003D4EA8">
      <w:p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Communicate with the hearing disabled person through writing, hand gestures, or lip-reading.</w:t>
      </w:r>
    </w:p>
    <w:p w14:paraId="07649B85" w14:textId="77777777" w:rsidR="00A323B3" w:rsidRPr="00C31003" w:rsidRDefault="00A323B3" w:rsidP="003D4EA8">
      <w:pPr>
        <w:spacing w:before="60" w:after="60"/>
        <w:rPr>
          <w:rFonts w:asciiTheme="majorHAnsi" w:hAnsiTheme="majorHAnsi" w:cstheme="majorHAnsi"/>
          <w:b/>
          <w:color w:val="000000" w:themeColor="text1"/>
        </w:rPr>
      </w:pPr>
    </w:p>
    <w:p w14:paraId="39AF0446" w14:textId="108762E3"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FOR PERSONS USING WHEELCHAIRS, CRUTCHES, CANES, OR WALKERS: </w:t>
      </w:r>
    </w:p>
    <w:p w14:paraId="0A43CBCC" w14:textId="77777777" w:rsidR="004C3657" w:rsidRPr="00C31003" w:rsidRDefault="004C3657" w:rsidP="00763265">
      <w:pPr>
        <w:pStyle w:val="ListParagraph"/>
        <w:numPr>
          <w:ilvl w:val="0"/>
          <w:numId w:val="5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Ask what method of assistance the person prefers. </w:t>
      </w:r>
    </w:p>
    <w:p w14:paraId="65EE06D5" w14:textId="77777777" w:rsidR="004C3657" w:rsidRPr="00C31003" w:rsidRDefault="004C3657" w:rsidP="00763265">
      <w:pPr>
        <w:pStyle w:val="ListParagraph"/>
        <w:numPr>
          <w:ilvl w:val="0"/>
          <w:numId w:val="5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Evacuate mobility aids with the person if possible.</w:t>
      </w:r>
    </w:p>
    <w:p w14:paraId="7788FC48" w14:textId="77777777" w:rsidR="004C3657" w:rsidRPr="00C31003" w:rsidRDefault="004C3657" w:rsidP="00763265">
      <w:pPr>
        <w:pStyle w:val="ListParagraph"/>
        <w:numPr>
          <w:ilvl w:val="0"/>
          <w:numId w:val="5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the person prefers to be moved in the wheelchair, remember:</w:t>
      </w:r>
    </w:p>
    <w:p w14:paraId="5D434D5E" w14:textId="77777777" w:rsidR="004C3657" w:rsidRPr="00C31003" w:rsidRDefault="004C3657" w:rsidP="00763265">
      <w:pPr>
        <w:pStyle w:val="ListParagraph"/>
        <w:numPr>
          <w:ilvl w:val="1"/>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Wheelchairs have many moveable or weak parts</w:t>
      </w:r>
      <w:r w:rsidR="006147E1" w:rsidRPr="00C31003">
        <w:rPr>
          <w:rFonts w:asciiTheme="majorHAnsi" w:hAnsiTheme="majorHAnsi" w:cstheme="majorHAnsi"/>
          <w:color w:val="000000" w:themeColor="text1"/>
        </w:rPr>
        <w:t>.</w:t>
      </w:r>
    </w:p>
    <w:p w14:paraId="79FBE8AF" w14:textId="77777777" w:rsidR="004C3657" w:rsidRPr="00C31003" w:rsidRDefault="004C3657" w:rsidP="00763265">
      <w:pPr>
        <w:pStyle w:val="ListParagraph"/>
        <w:numPr>
          <w:ilvl w:val="1"/>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Some </w:t>
      </w:r>
      <w:proofErr w:type="gramStart"/>
      <w:r w:rsidRPr="00C31003">
        <w:rPr>
          <w:rFonts w:asciiTheme="majorHAnsi" w:hAnsiTheme="majorHAnsi" w:cstheme="majorHAnsi"/>
          <w:color w:val="000000" w:themeColor="text1"/>
        </w:rPr>
        <w:t>persons</w:t>
      </w:r>
      <w:proofErr w:type="gramEnd"/>
      <w:r w:rsidRPr="00C31003">
        <w:rPr>
          <w:rFonts w:asciiTheme="majorHAnsi" w:hAnsiTheme="majorHAnsi" w:cstheme="majorHAnsi"/>
          <w:color w:val="000000" w:themeColor="text1"/>
        </w:rPr>
        <w:t xml:space="preserve"> have no upper trunk or neck strength</w:t>
      </w:r>
      <w:r w:rsidR="006147E1" w:rsidRPr="00C31003">
        <w:rPr>
          <w:rFonts w:asciiTheme="majorHAnsi" w:hAnsiTheme="majorHAnsi" w:cstheme="majorHAnsi"/>
          <w:color w:val="000000" w:themeColor="text1"/>
        </w:rPr>
        <w:t>.</w:t>
      </w:r>
    </w:p>
    <w:p w14:paraId="501A8419" w14:textId="77777777" w:rsidR="004C3657" w:rsidRPr="00C31003" w:rsidRDefault="004C3657" w:rsidP="00763265">
      <w:pPr>
        <w:pStyle w:val="ListParagraph"/>
        <w:numPr>
          <w:ilvl w:val="1"/>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An evacuation chair may be needed; the wheelchair can be retrieved later</w:t>
      </w:r>
      <w:r w:rsidR="006147E1" w:rsidRPr="00C31003">
        <w:rPr>
          <w:rFonts w:asciiTheme="majorHAnsi" w:hAnsiTheme="majorHAnsi" w:cstheme="majorHAnsi"/>
          <w:color w:val="000000" w:themeColor="text1"/>
        </w:rPr>
        <w:t>.</w:t>
      </w:r>
    </w:p>
    <w:p w14:paraId="244A9D1C" w14:textId="77777777" w:rsidR="004C3657" w:rsidRPr="00C31003" w:rsidRDefault="004C3657" w:rsidP="00763265">
      <w:pPr>
        <w:pStyle w:val="ListParagraph"/>
        <w:numPr>
          <w:ilvl w:val="1"/>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w:t>
      </w:r>
      <w:proofErr w:type="gramStart"/>
      <w:r w:rsidRPr="00C31003">
        <w:rPr>
          <w:rFonts w:asciiTheme="majorHAnsi" w:hAnsiTheme="majorHAnsi" w:cstheme="majorHAnsi"/>
          <w:color w:val="000000" w:themeColor="text1"/>
        </w:rPr>
        <w:t>seat</w:t>
      </w:r>
      <w:proofErr w:type="gramEnd"/>
      <w:r w:rsidRPr="00C31003">
        <w:rPr>
          <w:rFonts w:asciiTheme="majorHAnsi" w:hAnsiTheme="majorHAnsi" w:cstheme="majorHAnsi"/>
          <w:color w:val="000000" w:themeColor="text1"/>
        </w:rPr>
        <w:t xml:space="preserve"> belt is available, use it!</w:t>
      </w:r>
    </w:p>
    <w:p w14:paraId="5D79EF78" w14:textId="77777777" w:rsidR="00A54597" w:rsidRPr="00C31003" w:rsidRDefault="00A54597" w:rsidP="003D4EA8">
      <w:pPr>
        <w:spacing w:before="60" w:after="60"/>
        <w:rPr>
          <w:rFonts w:asciiTheme="majorHAnsi" w:hAnsiTheme="majorHAnsi" w:cstheme="majorHAnsi"/>
          <w:b/>
          <w:color w:val="000000" w:themeColor="text1"/>
        </w:rPr>
      </w:pPr>
    </w:p>
    <w:p w14:paraId="29E4C68E"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IF THE PERSON PREFERS TO BE REMOVED FROM THE WHEELCHAIR, ASK </w:t>
      </w:r>
      <w:r w:rsidR="006147E1" w:rsidRPr="00C31003">
        <w:rPr>
          <w:rFonts w:asciiTheme="majorHAnsi" w:hAnsiTheme="majorHAnsi" w:cstheme="majorHAnsi"/>
          <w:b/>
          <w:color w:val="000000" w:themeColor="text1"/>
        </w:rPr>
        <w:t xml:space="preserve">HIS OR HER </w:t>
      </w:r>
      <w:r w:rsidRPr="00C31003">
        <w:rPr>
          <w:rFonts w:asciiTheme="majorHAnsi" w:hAnsiTheme="majorHAnsi" w:cstheme="majorHAnsi"/>
          <w:b/>
          <w:color w:val="000000" w:themeColor="text1"/>
        </w:rPr>
        <w:t>PREFERENCE ON THE FOLLOWING:</w:t>
      </w:r>
    </w:p>
    <w:p w14:paraId="48A20802"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Way of being removed from the wheelchair</w:t>
      </w:r>
      <w:r w:rsidR="006147E1" w:rsidRPr="00C31003">
        <w:rPr>
          <w:rFonts w:asciiTheme="majorHAnsi" w:hAnsiTheme="majorHAnsi" w:cstheme="majorHAnsi"/>
          <w:color w:val="000000" w:themeColor="text1"/>
        </w:rPr>
        <w:t>.</w:t>
      </w:r>
    </w:p>
    <w:p w14:paraId="0B1A0714"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Whether to move extremities or not</w:t>
      </w:r>
      <w:r w:rsidR="006147E1" w:rsidRPr="00C31003">
        <w:rPr>
          <w:rFonts w:asciiTheme="majorHAnsi" w:hAnsiTheme="majorHAnsi" w:cstheme="majorHAnsi"/>
          <w:color w:val="000000" w:themeColor="text1"/>
        </w:rPr>
        <w:t>.</w:t>
      </w:r>
    </w:p>
    <w:p w14:paraId="008E2F49"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Being moved forward or backward </w:t>
      </w:r>
      <w:proofErr w:type="gramStart"/>
      <w:r w:rsidRPr="00C31003">
        <w:rPr>
          <w:rFonts w:asciiTheme="majorHAnsi" w:hAnsiTheme="majorHAnsi" w:cstheme="majorHAnsi"/>
          <w:color w:val="000000" w:themeColor="text1"/>
        </w:rPr>
        <w:t>down stairs</w:t>
      </w:r>
      <w:proofErr w:type="gramEnd"/>
      <w:r w:rsidR="006147E1" w:rsidRPr="00C31003">
        <w:rPr>
          <w:rFonts w:asciiTheme="majorHAnsi" w:hAnsiTheme="majorHAnsi" w:cstheme="majorHAnsi"/>
          <w:color w:val="000000" w:themeColor="text1"/>
        </w:rPr>
        <w:t>.</w:t>
      </w:r>
    </w:p>
    <w:p w14:paraId="69B8ACA7"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Whether to bring seat cushion or pads</w:t>
      </w:r>
      <w:r w:rsidR="006147E1" w:rsidRPr="00C31003">
        <w:rPr>
          <w:rFonts w:asciiTheme="majorHAnsi" w:hAnsiTheme="majorHAnsi" w:cstheme="majorHAnsi"/>
          <w:color w:val="000000" w:themeColor="text1"/>
        </w:rPr>
        <w:t>.</w:t>
      </w:r>
    </w:p>
    <w:p w14:paraId="6CC47827"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What is necessary for after-evacuation </w:t>
      </w:r>
      <w:r w:rsidR="00BD52BE" w:rsidRPr="00C31003">
        <w:rPr>
          <w:rFonts w:asciiTheme="majorHAnsi" w:hAnsiTheme="majorHAnsi" w:cstheme="majorHAnsi"/>
          <w:color w:val="000000" w:themeColor="text1"/>
        </w:rPr>
        <w:t>care?</w:t>
      </w:r>
    </w:p>
    <w:p w14:paraId="484274A4" w14:textId="77777777" w:rsidR="006451E3"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Mobility aids will be retrieved as soon as possible. Contact Security for location of mobility devices</w:t>
      </w:r>
      <w:r w:rsidR="006147E1" w:rsidRPr="00C31003">
        <w:rPr>
          <w:rFonts w:asciiTheme="majorHAnsi" w:hAnsiTheme="majorHAnsi" w:cstheme="majorHAnsi"/>
          <w:color w:val="000000" w:themeColor="text1"/>
        </w:rPr>
        <w:t>.</w:t>
      </w:r>
    </w:p>
    <w:p w14:paraId="388196D0" w14:textId="77777777" w:rsidR="006451E3" w:rsidRPr="00C31003" w:rsidRDefault="006451E3" w:rsidP="00526B35">
      <w:pPr>
        <w:spacing w:before="120" w:after="120"/>
        <w:rPr>
          <w:rFonts w:asciiTheme="majorHAnsi" w:hAnsiTheme="majorHAnsi" w:cstheme="majorHAnsi"/>
          <w:color w:val="000000" w:themeColor="text1"/>
        </w:rPr>
      </w:pPr>
    </w:p>
    <w:p w14:paraId="5E837E3B" w14:textId="77777777" w:rsidR="00004CB3" w:rsidRPr="00C31003" w:rsidRDefault="00004CB3"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758E8103" w14:textId="77777777" w:rsidR="006451E3" w:rsidRPr="00C31003" w:rsidRDefault="00480EBC" w:rsidP="00D65146">
      <w:pPr>
        <w:pStyle w:val="Heading1"/>
        <w:rPr>
          <w:rFonts w:asciiTheme="majorHAnsi" w:hAnsiTheme="majorHAnsi" w:cstheme="majorHAnsi"/>
        </w:rPr>
      </w:pPr>
      <w:bookmarkStart w:id="160" w:name="_Toc332283697"/>
      <w:bookmarkStart w:id="161" w:name="_Toc391996255"/>
      <w:bookmarkStart w:id="162" w:name="_Toc393273252"/>
      <w:bookmarkStart w:id="163" w:name="_Toc393274194"/>
      <w:bookmarkStart w:id="164" w:name="_Toc393285383"/>
      <w:bookmarkStart w:id="165" w:name="_Toc514685151"/>
      <w:r w:rsidRPr="00C31003">
        <w:rPr>
          <w:rStyle w:val="Heading1Char"/>
          <w:rFonts w:asciiTheme="majorHAnsi" w:hAnsiTheme="majorHAnsi" w:cstheme="majorHAnsi"/>
          <w:b/>
          <w:smallCaps/>
        </w:rPr>
        <w:lastRenderedPageBreak/>
        <w:t>APPENDIX</w:t>
      </w:r>
      <w:r w:rsidR="00CB084D" w:rsidRPr="00C31003">
        <w:rPr>
          <w:rStyle w:val="Heading1Char"/>
          <w:rFonts w:asciiTheme="majorHAnsi" w:hAnsiTheme="majorHAnsi" w:cstheme="majorHAnsi"/>
          <w:b/>
          <w:smallCaps/>
        </w:rPr>
        <w:t xml:space="preserve"> </w:t>
      </w:r>
      <w:r w:rsidR="00D53BBF" w:rsidRPr="00C31003">
        <w:rPr>
          <w:rStyle w:val="Heading1Char"/>
          <w:rFonts w:asciiTheme="majorHAnsi" w:hAnsiTheme="majorHAnsi" w:cstheme="majorHAnsi"/>
          <w:b/>
          <w:smallCaps/>
        </w:rPr>
        <w:t>P</w:t>
      </w:r>
      <w:r w:rsidR="00CB084D" w:rsidRPr="00C31003">
        <w:rPr>
          <w:rStyle w:val="Heading1Char"/>
          <w:rFonts w:asciiTheme="majorHAnsi" w:hAnsiTheme="majorHAnsi" w:cstheme="majorHAnsi"/>
          <w:b/>
          <w:smallCaps/>
        </w:rPr>
        <w:t xml:space="preserve">: </w:t>
      </w:r>
      <w:r w:rsidR="00E662A0" w:rsidRPr="00C31003">
        <w:rPr>
          <w:rStyle w:val="Heading1Char"/>
          <w:rFonts w:asciiTheme="majorHAnsi" w:hAnsiTheme="majorHAnsi" w:cstheme="majorHAnsi"/>
          <w:b/>
          <w:smallCaps/>
        </w:rPr>
        <w:t xml:space="preserve">STRUCTURAL/OPERATIONAL </w:t>
      </w:r>
      <w:r w:rsidR="006451E3" w:rsidRPr="00C31003">
        <w:rPr>
          <w:rStyle w:val="Heading1Char"/>
          <w:rFonts w:asciiTheme="majorHAnsi" w:hAnsiTheme="majorHAnsi" w:cstheme="majorHAnsi"/>
          <w:b/>
          <w:smallCaps/>
        </w:rPr>
        <w:t>RECOVERY</w:t>
      </w:r>
      <w:bookmarkEnd w:id="160"/>
      <w:bookmarkEnd w:id="161"/>
      <w:bookmarkEnd w:id="162"/>
      <w:bookmarkEnd w:id="163"/>
      <w:bookmarkEnd w:id="164"/>
      <w:bookmarkEnd w:id="165"/>
    </w:p>
    <w:p w14:paraId="76F83949" w14:textId="77777777" w:rsidR="0005494A" w:rsidRPr="00C31003" w:rsidRDefault="0005494A" w:rsidP="00526B35">
      <w:pPr>
        <w:spacing w:before="120" w:after="120"/>
        <w:rPr>
          <w:rFonts w:asciiTheme="majorHAnsi" w:hAnsiTheme="majorHAnsi" w:cstheme="majorHAnsi"/>
          <w:color w:val="000000" w:themeColor="text1"/>
        </w:rPr>
      </w:pPr>
    </w:p>
    <w:p w14:paraId="2BBAA69F"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Primary responsibilities are the protection of property, assessment of damage, debris removal, and restoration of normal operations.</w:t>
      </w:r>
    </w:p>
    <w:p w14:paraId="3296FA67" w14:textId="77777777" w:rsidR="006451E3" w:rsidRPr="00C31003" w:rsidRDefault="006451E3" w:rsidP="00763265">
      <w:pPr>
        <w:pStyle w:val="ListParagraph"/>
        <w:numPr>
          <w:ilvl w:val="0"/>
          <w:numId w:val="3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Protection, Removal, and Salvage of Property:</w:t>
      </w:r>
      <w:r w:rsidRPr="00C31003">
        <w:rPr>
          <w:rFonts w:asciiTheme="majorHAnsi" w:hAnsiTheme="majorHAnsi" w:cstheme="majorHAnsi"/>
          <w:color w:val="000000" w:themeColor="text1"/>
        </w:rPr>
        <w:t xml:space="preserve"> Property protection includes steps to protect property or operations from damage as determined by the type of disaster, removal of priority records and property to alternate secured storage sites, and their retrieval upon recovery or resumption of normal activity.</w:t>
      </w:r>
    </w:p>
    <w:p w14:paraId="651116AF" w14:textId="77777777" w:rsidR="006451E3" w:rsidRPr="00C31003" w:rsidRDefault="006451E3" w:rsidP="00763265">
      <w:pPr>
        <w:pStyle w:val="ListParagraph"/>
        <w:numPr>
          <w:ilvl w:val="0"/>
          <w:numId w:val="3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Shutdown and Resumption of Physical Operations:</w:t>
      </w:r>
      <w:r w:rsidRPr="00C31003">
        <w:rPr>
          <w:rFonts w:asciiTheme="majorHAnsi" w:hAnsiTheme="majorHAnsi" w:cstheme="majorHAnsi"/>
          <w:color w:val="000000" w:themeColor="text1"/>
        </w:rPr>
        <w:t xml:space="preserve"> Physical Operations include shutdown or security of power and related physical operations services, implementation of alternate energy sources, if necessary, and start-up of power and related services after the disaster.</w:t>
      </w:r>
    </w:p>
    <w:p w14:paraId="5BA02C89" w14:textId="77777777" w:rsidR="006451E3" w:rsidRPr="00C31003" w:rsidRDefault="006451E3" w:rsidP="00763265">
      <w:pPr>
        <w:pStyle w:val="ListParagraph"/>
        <w:numPr>
          <w:ilvl w:val="0"/>
          <w:numId w:val="3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Cleanup and Salvage:</w:t>
      </w:r>
      <w:r w:rsidRPr="00C31003">
        <w:rPr>
          <w:rFonts w:asciiTheme="majorHAnsi" w:hAnsiTheme="majorHAnsi" w:cstheme="majorHAnsi"/>
          <w:color w:val="000000" w:themeColor="text1"/>
        </w:rPr>
        <w:t xml:space="preserve"> A salvage work site will be established and re-entry to a disaster site will be coordinated and controlled by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Cleanup and salvage work will include debris removal, assessment of damages, securing needed equipment and supplies, and providing necessary personnel for the coordination of operational recovery. </w:t>
      </w:r>
    </w:p>
    <w:p w14:paraId="2AD9725E" w14:textId="77777777" w:rsidR="00E94F91" w:rsidRPr="00C31003" w:rsidRDefault="006451E3" w:rsidP="00763265">
      <w:pPr>
        <w:pStyle w:val="ListParagraph"/>
        <w:numPr>
          <w:ilvl w:val="0"/>
          <w:numId w:val="3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Material Control:</w:t>
      </w:r>
      <w:r w:rsidRPr="00C31003">
        <w:rPr>
          <w:rFonts w:asciiTheme="majorHAnsi" w:hAnsiTheme="majorHAnsi" w:cstheme="majorHAnsi"/>
          <w:color w:val="000000" w:themeColor="text1"/>
        </w:rPr>
        <w:t xml:space="preserve"> The task of material control and distribution will be administrated by the </w:t>
      </w:r>
      <w:r w:rsidR="00902803">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 During an emergency, gifts of materials may be donated. Materials and services that are purchased, contracted, or come as a gift used in the recovery after an emergency need to be tracked by a member of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The parts of this tracking system include the purchase, staging, and issuing of materials and services. A record of events is important to track and document the recovery process. These records will be later used for insurance, State, and Federal reimbursements.</w:t>
      </w:r>
    </w:p>
    <w:p w14:paraId="73053785" w14:textId="77777777" w:rsidR="00961942" w:rsidRPr="00C31003" w:rsidRDefault="00961942"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2A2FCC13" w14:textId="77777777" w:rsidR="00B8460B" w:rsidRDefault="00480EBC" w:rsidP="00526B35">
      <w:pPr>
        <w:pStyle w:val="Heading1"/>
        <w:spacing w:before="120" w:after="120"/>
        <w:rPr>
          <w:rFonts w:asciiTheme="majorHAnsi" w:hAnsiTheme="majorHAnsi" w:cstheme="majorHAnsi"/>
          <w:color w:val="000000" w:themeColor="text1"/>
        </w:rPr>
      </w:pPr>
      <w:bookmarkStart w:id="166" w:name="_Toc391996257"/>
      <w:bookmarkStart w:id="167" w:name="_Toc393273254"/>
      <w:bookmarkStart w:id="168" w:name="_Toc393274196"/>
      <w:bookmarkStart w:id="169" w:name="_Toc393285385"/>
      <w:bookmarkStart w:id="170" w:name="_Toc514685152"/>
      <w:r w:rsidRPr="00C31003">
        <w:rPr>
          <w:rFonts w:asciiTheme="majorHAnsi" w:hAnsiTheme="majorHAnsi" w:cstheme="majorHAnsi"/>
          <w:color w:val="000000" w:themeColor="text1"/>
        </w:rPr>
        <w:lastRenderedPageBreak/>
        <w:t>APPENDIX</w:t>
      </w:r>
      <w:r w:rsidR="00AF0A8A" w:rsidRPr="00C31003">
        <w:rPr>
          <w:rFonts w:asciiTheme="majorHAnsi" w:hAnsiTheme="majorHAnsi" w:cstheme="majorHAnsi"/>
          <w:color w:val="000000" w:themeColor="text1"/>
        </w:rPr>
        <w:t xml:space="preserve"> </w:t>
      </w:r>
      <w:r w:rsidR="0058665D">
        <w:rPr>
          <w:rFonts w:asciiTheme="majorHAnsi" w:hAnsiTheme="majorHAnsi" w:cstheme="majorHAnsi"/>
          <w:color w:val="000000" w:themeColor="text1"/>
        </w:rPr>
        <w:t>Q</w:t>
      </w:r>
      <w:r w:rsidR="004C3657" w:rsidRPr="00C31003">
        <w:rPr>
          <w:rFonts w:asciiTheme="majorHAnsi" w:hAnsiTheme="majorHAnsi" w:cstheme="majorHAnsi"/>
          <w:color w:val="000000" w:themeColor="text1"/>
        </w:rPr>
        <w:t xml:space="preserve">: </w:t>
      </w:r>
      <w:r w:rsidR="000A197B" w:rsidRPr="00C31003">
        <w:rPr>
          <w:rFonts w:asciiTheme="majorHAnsi" w:hAnsiTheme="majorHAnsi" w:cstheme="majorHAnsi"/>
          <w:color w:val="000000" w:themeColor="text1"/>
        </w:rPr>
        <w:t>VOLCANIC ERUPTION/ASHFALL</w:t>
      </w:r>
      <w:bookmarkEnd w:id="166"/>
      <w:bookmarkEnd w:id="167"/>
      <w:bookmarkEnd w:id="168"/>
      <w:bookmarkEnd w:id="169"/>
      <w:bookmarkEnd w:id="170"/>
    </w:p>
    <w:p w14:paraId="06B4B7F8" w14:textId="77777777" w:rsidR="00902803" w:rsidRPr="00902803" w:rsidRDefault="00902803" w:rsidP="00902803"/>
    <w:p w14:paraId="5E024802" w14:textId="77777777"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Faculty will remain calm; advise students to stay in the classroom until ordered to evacuate; turn off electronic equipment in offices and classrooms to prevent damage. </w:t>
      </w:r>
    </w:p>
    <w:p w14:paraId="1891674B" w14:textId="59EB1436" w:rsidR="009D2680" w:rsidRPr="00C31003" w:rsidRDefault="00F901EC" w:rsidP="00763265">
      <w:pPr>
        <w:numPr>
          <w:ilvl w:val="0"/>
          <w:numId w:val="91"/>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WVC</w:t>
      </w:r>
      <w:r w:rsidR="009D2680" w:rsidRPr="00C31003">
        <w:rPr>
          <w:rFonts w:asciiTheme="majorHAnsi" w:hAnsiTheme="majorHAnsi" w:cstheme="majorHAnsi"/>
          <w:color w:val="000000" w:themeColor="text1"/>
        </w:rPr>
        <w:t xml:space="preserve"> Staff will immediately turn off all electronic equipment to </w:t>
      </w:r>
      <w:r w:rsidR="00201456" w:rsidRPr="00C31003">
        <w:rPr>
          <w:rFonts w:asciiTheme="majorHAnsi" w:hAnsiTheme="majorHAnsi" w:cstheme="majorHAnsi"/>
          <w:color w:val="000000" w:themeColor="text1"/>
        </w:rPr>
        <w:t>minimize</w:t>
      </w:r>
      <w:r w:rsidR="009D2680" w:rsidRPr="00C31003">
        <w:rPr>
          <w:rFonts w:asciiTheme="majorHAnsi" w:hAnsiTheme="majorHAnsi" w:cstheme="majorHAnsi"/>
          <w:color w:val="000000" w:themeColor="text1"/>
        </w:rPr>
        <w:t xml:space="preserve"> damage, stay indoors until ordered to evacuate (interior air contamination is reduced when doors are kept closed)</w:t>
      </w:r>
      <w:r w:rsidR="003F2E03">
        <w:rPr>
          <w:rFonts w:asciiTheme="majorHAnsi" w:hAnsiTheme="majorHAnsi" w:cstheme="majorHAnsi"/>
          <w:color w:val="000000" w:themeColor="text1"/>
        </w:rPr>
        <w:t>,</w:t>
      </w:r>
      <w:r w:rsidR="009D2680" w:rsidRPr="00C31003">
        <w:rPr>
          <w:rFonts w:asciiTheme="majorHAnsi" w:hAnsiTheme="majorHAnsi" w:cstheme="majorHAnsi"/>
          <w:color w:val="000000" w:themeColor="text1"/>
        </w:rPr>
        <w:t xml:space="preserve"> and wait for status report from your supervisor. </w:t>
      </w:r>
    </w:p>
    <w:p w14:paraId="1D3477AC" w14:textId="77777777"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Students will remain calm; await direction from Emergency Response Officials. When directed, follow evacuation route to designated Safe Assembly Area; remain at that location until released by authorized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 </w:t>
      </w:r>
    </w:p>
    <w:p w14:paraId="00DFC9A5" w14:textId="77777777"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Heating, Ventilation, and Air Conditioning (HVAC) equipment will be shut down to prevent the intake of ash into Campus buildings. </w:t>
      </w:r>
    </w:p>
    <w:p w14:paraId="24476F59" w14:textId="77777777" w:rsidR="009D2680" w:rsidRPr="00C31003" w:rsidRDefault="00902803" w:rsidP="00763265">
      <w:pPr>
        <w:numPr>
          <w:ilvl w:val="0"/>
          <w:numId w:val="91"/>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Information Technology (IT)</w:t>
      </w:r>
      <w:r w:rsidR="009D2680" w:rsidRPr="00C31003">
        <w:rPr>
          <w:rFonts w:asciiTheme="majorHAnsi" w:hAnsiTheme="majorHAnsi" w:cstheme="majorHAnsi"/>
          <w:color w:val="000000" w:themeColor="text1"/>
        </w:rPr>
        <w:t xml:space="preserve"> will be notified to implement shut down contingencies for </w:t>
      </w:r>
      <w:proofErr w:type="gramStart"/>
      <w:r w:rsidR="009D2680" w:rsidRPr="00C31003">
        <w:rPr>
          <w:rFonts w:asciiTheme="majorHAnsi" w:hAnsiTheme="majorHAnsi" w:cstheme="majorHAnsi"/>
          <w:color w:val="000000" w:themeColor="text1"/>
        </w:rPr>
        <w:t>College</w:t>
      </w:r>
      <w:proofErr w:type="gramEnd"/>
      <w:r w:rsidR="009D2680" w:rsidRPr="00C31003">
        <w:rPr>
          <w:rFonts w:asciiTheme="majorHAnsi" w:hAnsiTheme="majorHAnsi" w:cstheme="majorHAnsi"/>
          <w:color w:val="000000" w:themeColor="text1"/>
        </w:rPr>
        <w:t xml:space="preserve"> computing operations prior to the HVAC shut down. </w:t>
      </w:r>
    </w:p>
    <w:p w14:paraId="638769D8" w14:textId="77777777"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Exterior doors will be closed; signs posted directing doors be kept closed for the duration of the emergency. </w:t>
      </w:r>
    </w:p>
    <w:p w14:paraId="5CF477DE" w14:textId="39E8ACDD"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All efforts will be made to prevent inhalation of particulates</w:t>
      </w:r>
      <w:r w:rsidR="006127EA">
        <w:rPr>
          <w:rFonts w:asciiTheme="majorHAnsi" w:hAnsiTheme="majorHAnsi" w:cstheme="majorHAnsi"/>
          <w:color w:val="000000" w:themeColor="text1"/>
        </w:rPr>
        <w:t xml:space="preserve">. </w:t>
      </w:r>
      <w:r w:rsidR="00D5188F">
        <w:rPr>
          <w:rFonts w:asciiTheme="majorHAnsi" w:hAnsiTheme="majorHAnsi" w:cstheme="majorHAnsi"/>
          <w:color w:val="000000" w:themeColor="text1"/>
        </w:rPr>
        <w:t>An option is the use of N-95 mask or other properly rated mask for the event.</w:t>
      </w:r>
    </w:p>
    <w:p w14:paraId="29A7737D" w14:textId="77777777" w:rsidR="00D02811" w:rsidRPr="00C31003" w:rsidRDefault="00D02811" w:rsidP="00526B35">
      <w:pPr>
        <w:spacing w:before="120" w:after="120"/>
        <w:rPr>
          <w:rFonts w:asciiTheme="majorHAnsi" w:hAnsiTheme="majorHAnsi" w:cstheme="majorHAnsi"/>
          <w:color w:val="000000" w:themeColor="text1"/>
        </w:rPr>
      </w:pPr>
    </w:p>
    <w:p w14:paraId="18065535" w14:textId="77777777" w:rsidR="00DD3E3B" w:rsidRDefault="00DD3E3B">
      <w:pPr>
        <w:spacing w:line="300" w:lineRule="auto"/>
        <w:rPr>
          <w:rFonts w:ascii="Arial" w:eastAsiaTheme="majorEastAsia" w:hAnsi="Arial" w:cstheme="majorBidi"/>
          <w:b/>
          <w:smallCaps/>
          <w:color w:val="000000" w:themeColor="accent1" w:themeShade="BF"/>
          <w:sz w:val="36"/>
          <w:szCs w:val="40"/>
        </w:rPr>
      </w:pPr>
      <w:bookmarkStart w:id="171" w:name="_Toc391996258"/>
      <w:bookmarkStart w:id="172" w:name="_Toc393273255"/>
      <w:bookmarkStart w:id="173" w:name="_Toc393274197"/>
      <w:bookmarkStart w:id="174" w:name="_Toc393285386"/>
      <w:r>
        <w:br w:type="page"/>
      </w:r>
    </w:p>
    <w:p w14:paraId="45FFA114" w14:textId="77777777" w:rsidR="00D02811" w:rsidRPr="00DD3E3B" w:rsidRDefault="00480EBC" w:rsidP="00DD3E3B">
      <w:pPr>
        <w:pStyle w:val="Heading1"/>
        <w:rPr>
          <w:rStyle w:val="Heading1Char"/>
        </w:rPr>
      </w:pPr>
      <w:bookmarkStart w:id="175" w:name="_Toc514685153"/>
      <w:r w:rsidRPr="00DD3E3B">
        <w:lastRenderedPageBreak/>
        <w:t>APPENDIX</w:t>
      </w:r>
      <w:r w:rsidR="00D02811" w:rsidRPr="00DD3E3B">
        <w:t xml:space="preserve"> </w:t>
      </w:r>
      <w:r w:rsidR="0058665D" w:rsidRPr="00DD3E3B">
        <w:t>R</w:t>
      </w:r>
      <w:r w:rsidR="00D02811" w:rsidRPr="00DD3E3B">
        <w:t>: COLLEGE CLOSURE, WEATHER, OTHER</w:t>
      </w:r>
      <w:bookmarkEnd w:id="171"/>
      <w:bookmarkEnd w:id="172"/>
      <w:bookmarkEnd w:id="173"/>
      <w:bookmarkEnd w:id="174"/>
      <w:r w:rsidR="00D5188F" w:rsidRPr="00DD3E3B">
        <w:t xml:space="preserve"> EXTREME EVENT</w:t>
      </w:r>
      <w:r w:rsidR="00CA0C46" w:rsidRPr="00DD3E3B">
        <w:t>S</w:t>
      </w:r>
      <w:bookmarkEnd w:id="175"/>
    </w:p>
    <w:p w14:paraId="7AD35966" w14:textId="77777777" w:rsidR="00902803" w:rsidRPr="00C31003" w:rsidRDefault="00902803" w:rsidP="003D4EA8">
      <w:pPr>
        <w:spacing w:before="120" w:after="120"/>
        <w:jc w:val="center"/>
        <w:rPr>
          <w:rFonts w:asciiTheme="majorHAnsi" w:hAnsiTheme="majorHAnsi" w:cstheme="majorHAnsi"/>
          <w:i/>
          <w:color w:val="000000" w:themeColor="text1"/>
        </w:rPr>
      </w:pPr>
    </w:p>
    <w:p w14:paraId="191995CB" w14:textId="77777777" w:rsidR="00D02811" w:rsidRPr="00C31003" w:rsidRDefault="00D02811"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President or designee will make all decisions </w:t>
      </w:r>
      <w:proofErr w:type="gramStart"/>
      <w:r w:rsidRPr="00C31003">
        <w:rPr>
          <w:rFonts w:asciiTheme="majorHAnsi" w:hAnsiTheme="majorHAnsi" w:cstheme="majorHAnsi"/>
          <w:color w:val="000000" w:themeColor="text1"/>
        </w:rPr>
        <w:t>in regard to</w:t>
      </w:r>
      <w:proofErr w:type="gramEnd"/>
      <w:r w:rsidRPr="00C31003">
        <w:rPr>
          <w:rFonts w:asciiTheme="majorHAnsi" w:hAnsiTheme="majorHAnsi" w:cstheme="majorHAnsi"/>
          <w:color w:val="000000" w:themeColor="text1"/>
        </w:rPr>
        <w:t xml:space="preserve"> closure, late starts, or early dismissal of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operations. Closure or adjusted hours of operation may be required due to inclement weather, power failure, room or building damage, public health and safety issues, etc. During school hours,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Officials will notify employees via </w:t>
      </w:r>
      <w:r w:rsidR="00547C51">
        <w:rPr>
          <w:rFonts w:asciiTheme="majorHAnsi" w:hAnsiTheme="majorHAnsi" w:cstheme="majorHAnsi"/>
          <w:color w:val="000000" w:themeColor="text1"/>
        </w:rPr>
        <w:t xml:space="preserve">email, the WVC home page and/or </w:t>
      </w:r>
      <w:r w:rsidRPr="00C31003">
        <w:rPr>
          <w:rFonts w:asciiTheme="majorHAnsi" w:hAnsiTheme="majorHAnsi" w:cstheme="majorHAnsi"/>
          <w:color w:val="000000" w:themeColor="text1"/>
        </w:rPr>
        <w:t xml:space="preserve">established phone trees of change in operating hours or status (open/closed) for non-emergency conditions. After hours, </w:t>
      </w:r>
      <w:r w:rsidR="001C585F">
        <w:rPr>
          <w:rFonts w:asciiTheme="majorHAnsi" w:hAnsiTheme="majorHAnsi" w:cstheme="majorHAnsi"/>
          <w:color w:val="000000" w:themeColor="text1"/>
        </w:rPr>
        <w:t xml:space="preserve">in addition to RAVE Alerts, </w:t>
      </w:r>
      <w:r w:rsidRPr="00C31003">
        <w:rPr>
          <w:rFonts w:asciiTheme="majorHAnsi" w:hAnsiTheme="majorHAnsi" w:cstheme="majorHAnsi"/>
          <w:color w:val="000000" w:themeColor="text1"/>
        </w:rPr>
        <w:t>students and employees should listen to the following media for school closure/delayed operation reports:</w:t>
      </w:r>
    </w:p>
    <w:p w14:paraId="05944A6A" w14:textId="77777777" w:rsidR="00177861" w:rsidRPr="00C31003" w:rsidRDefault="00177861" w:rsidP="00526B35">
      <w:pPr>
        <w:spacing w:before="120" w:after="120"/>
        <w:rPr>
          <w:rFonts w:asciiTheme="majorHAnsi" w:hAnsiTheme="majorHAnsi" w:cstheme="majorHAnsi"/>
          <w:color w:val="000000" w:themeColor="text1"/>
        </w:rPr>
      </w:pPr>
    </w:p>
    <w:p w14:paraId="24F78ACB" w14:textId="77777777" w:rsidR="00547C51" w:rsidRPr="0077227C" w:rsidRDefault="00547C51" w:rsidP="00547C51">
      <w:pPr>
        <w:rPr>
          <w:rFonts w:asciiTheme="majorHAnsi" w:hAnsiTheme="majorHAnsi" w:cstheme="majorHAnsi"/>
          <w:b/>
          <w:color w:val="000000"/>
          <w:szCs w:val="22"/>
        </w:rPr>
      </w:pPr>
      <w:r w:rsidRPr="0077227C">
        <w:rPr>
          <w:rFonts w:asciiTheme="majorHAnsi" w:hAnsiTheme="majorHAnsi" w:cstheme="majorHAnsi"/>
          <w:b/>
          <w:color w:val="000000"/>
          <w:szCs w:val="22"/>
        </w:rPr>
        <w:t>Online:</w:t>
      </w:r>
    </w:p>
    <w:p w14:paraId="47944FC2" w14:textId="77777777" w:rsidR="00547C51" w:rsidRPr="0077227C" w:rsidRDefault="00547C51" w:rsidP="00547C51">
      <w:pPr>
        <w:rPr>
          <w:rFonts w:asciiTheme="majorHAnsi" w:eastAsiaTheme="minorHAnsi" w:hAnsiTheme="majorHAnsi" w:cstheme="majorHAnsi"/>
          <w:color w:val="000000"/>
          <w:szCs w:val="22"/>
        </w:rPr>
      </w:pPr>
      <w:r w:rsidRPr="0077227C">
        <w:rPr>
          <w:rFonts w:asciiTheme="majorHAnsi" w:hAnsiTheme="majorHAnsi" w:cstheme="majorHAnsi"/>
          <w:color w:val="000000"/>
          <w:szCs w:val="22"/>
        </w:rPr>
        <w:t>WVC </w:t>
      </w:r>
      <w:hyperlink r:id="rId24" w:history="1">
        <w:r w:rsidRPr="0077227C">
          <w:rPr>
            <w:rFonts w:asciiTheme="majorHAnsi" w:hAnsiTheme="majorHAnsi" w:cstheme="majorHAnsi"/>
            <w:color w:val="954F72"/>
            <w:szCs w:val="22"/>
            <w:u w:val="single"/>
          </w:rPr>
          <w:t>home page</w:t>
        </w:r>
      </w:hyperlink>
      <w:r w:rsidRPr="0077227C">
        <w:rPr>
          <w:rFonts w:asciiTheme="majorHAnsi" w:hAnsiTheme="majorHAnsi" w:cstheme="majorHAnsi"/>
          <w:color w:val="000000"/>
          <w:szCs w:val="22"/>
        </w:rPr>
        <w:t xml:space="preserve"> www.wvc.edu</w:t>
      </w:r>
    </w:p>
    <w:p w14:paraId="1FC4A04B" w14:textId="77777777" w:rsidR="00547C51" w:rsidRPr="0077227C" w:rsidRDefault="00547C51" w:rsidP="00547C51">
      <w:pPr>
        <w:rPr>
          <w:rFonts w:asciiTheme="majorHAnsi" w:hAnsiTheme="majorHAnsi" w:cstheme="majorHAnsi"/>
          <w:color w:val="000000"/>
          <w:szCs w:val="22"/>
        </w:rPr>
      </w:pPr>
    </w:p>
    <w:p w14:paraId="5546166A" w14:textId="77777777" w:rsidR="00547C51" w:rsidRPr="0077227C" w:rsidRDefault="00547C51" w:rsidP="00547C51">
      <w:pPr>
        <w:rPr>
          <w:rFonts w:asciiTheme="majorHAnsi" w:hAnsiTheme="majorHAnsi" w:cstheme="majorHAnsi"/>
          <w:b/>
          <w:color w:val="000000"/>
          <w:szCs w:val="22"/>
        </w:rPr>
      </w:pPr>
      <w:r w:rsidRPr="0077227C">
        <w:rPr>
          <w:rFonts w:asciiTheme="majorHAnsi" w:hAnsiTheme="majorHAnsi" w:cstheme="majorHAnsi"/>
          <w:b/>
          <w:color w:val="000000"/>
          <w:szCs w:val="22"/>
        </w:rPr>
        <w:t>Social media:</w:t>
      </w:r>
    </w:p>
    <w:p w14:paraId="7CD6D10C" w14:textId="77777777" w:rsidR="00547C51" w:rsidRPr="0077227C" w:rsidRDefault="00547C51" w:rsidP="00547C51">
      <w:pPr>
        <w:rPr>
          <w:rFonts w:asciiTheme="majorHAnsi" w:hAnsiTheme="majorHAnsi" w:cstheme="majorHAnsi"/>
          <w:color w:val="000000"/>
          <w:szCs w:val="22"/>
        </w:rPr>
      </w:pPr>
      <w:r w:rsidRPr="0077227C">
        <w:rPr>
          <w:rFonts w:asciiTheme="majorHAnsi" w:hAnsiTheme="majorHAnsi" w:cstheme="majorHAnsi"/>
          <w:color w:val="000000"/>
          <w:szCs w:val="22"/>
        </w:rPr>
        <w:t>WVC </w:t>
      </w:r>
      <w:hyperlink r:id="rId25" w:history="1">
        <w:r w:rsidRPr="0077227C">
          <w:rPr>
            <w:rFonts w:asciiTheme="majorHAnsi" w:hAnsiTheme="majorHAnsi" w:cstheme="majorHAnsi"/>
            <w:color w:val="954F72"/>
            <w:szCs w:val="22"/>
            <w:u w:val="single"/>
          </w:rPr>
          <w:t>Facebook page</w:t>
        </w:r>
      </w:hyperlink>
      <w:r w:rsidRPr="0077227C">
        <w:rPr>
          <w:rFonts w:asciiTheme="majorHAnsi" w:hAnsiTheme="majorHAnsi" w:cstheme="majorHAnsi"/>
          <w:color w:val="000000"/>
          <w:szCs w:val="22"/>
        </w:rPr>
        <w:t xml:space="preserve"> www.facebook.com/WenatcheeValleyCollege</w:t>
      </w:r>
    </w:p>
    <w:p w14:paraId="581EB2D1" w14:textId="77777777" w:rsidR="00547C51" w:rsidRPr="0077227C" w:rsidRDefault="00547C51" w:rsidP="00547C51">
      <w:pPr>
        <w:rPr>
          <w:rFonts w:asciiTheme="majorHAnsi" w:hAnsiTheme="majorHAnsi" w:cstheme="majorHAnsi"/>
          <w:color w:val="000000"/>
          <w:szCs w:val="22"/>
        </w:rPr>
      </w:pPr>
      <w:r w:rsidRPr="0077227C">
        <w:rPr>
          <w:rFonts w:asciiTheme="majorHAnsi" w:hAnsiTheme="majorHAnsi" w:cstheme="majorHAnsi"/>
          <w:color w:val="000000"/>
          <w:szCs w:val="22"/>
        </w:rPr>
        <w:t>WVC </w:t>
      </w:r>
      <w:hyperlink r:id="rId26" w:history="1">
        <w:r w:rsidRPr="0077227C">
          <w:rPr>
            <w:rFonts w:asciiTheme="majorHAnsi" w:hAnsiTheme="majorHAnsi" w:cstheme="majorHAnsi"/>
            <w:color w:val="954F72"/>
            <w:szCs w:val="22"/>
            <w:u w:val="single"/>
          </w:rPr>
          <w:t>Twitter page</w:t>
        </w:r>
      </w:hyperlink>
      <w:r w:rsidRPr="0077227C">
        <w:rPr>
          <w:rFonts w:asciiTheme="majorHAnsi" w:hAnsiTheme="majorHAnsi" w:cstheme="majorHAnsi"/>
          <w:color w:val="000000"/>
          <w:szCs w:val="22"/>
        </w:rPr>
        <w:t xml:space="preserve"> www.twitter.com/WVC</w:t>
      </w:r>
    </w:p>
    <w:p w14:paraId="2CBEE6B3" w14:textId="77777777" w:rsidR="00547C51" w:rsidRPr="0077227C" w:rsidRDefault="00547C51" w:rsidP="00547C51">
      <w:pPr>
        <w:rPr>
          <w:rFonts w:asciiTheme="majorHAnsi" w:hAnsiTheme="majorHAnsi" w:cstheme="majorHAnsi"/>
          <w:color w:val="000000"/>
        </w:rPr>
      </w:pPr>
    </w:p>
    <w:p w14:paraId="32A534A6" w14:textId="77777777" w:rsidR="00547C51" w:rsidRPr="0077227C" w:rsidRDefault="00547C51" w:rsidP="00547C51">
      <w:pPr>
        <w:rPr>
          <w:rFonts w:asciiTheme="majorHAnsi" w:hAnsiTheme="majorHAnsi" w:cstheme="majorHAnsi"/>
          <w:b/>
          <w:color w:val="000000"/>
          <w:szCs w:val="22"/>
        </w:rPr>
      </w:pPr>
      <w:r w:rsidRPr="0077227C">
        <w:rPr>
          <w:rFonts w:asciiTheme="majorHAnsi" w:hAnsiTheme="majorHAnsi" w:cstheme="majorHAnsi"/>
          <w:b/>
          <w:color w:val="000000"/>
          <w:szCs w:val="22"/>
        </w:rPr>
        <w:t>Local news: Radio stations</w:t>
      </w:r>
    </w:p>
    <w:p w14:paraId="06E1930F" w14:textId="77777777" w:rsidR="00547C51" w:rsidRPr="0077227C" w:rsidRDefault="00547C51" w:rsidP="00547C51">
      <w:pPr>
        <w:rPr>
          <w:rFonts w:asciiTheme="majorHAnsi" w:eastAsia="Times New Roman" w:hAnsiTheme="majorHAnsi" w:cstheme="majorHAnsi"/>
        </w:rPr>
      </w:pPr>
      <w:r w:rsidRPr="0077227C">
        <w:rPr>
          <w:rFonts w:asciiTheme="majorHAnsi" w:hAnsiTheme="majorHAnsi" w:cstheme="majorHAnsi"/>
          <w:color w:val="000000"/>
          <w:szCs w:val="22"/>
        </w:rPr>
        <w:t xml:space="preserve">Wenatchee: KPQ 560 </w:t>
      </w:r>
      <w:r w:rsidRPr="0077227C">
        <w:rPr>
          <w:rFonts w:asciiTheme="majorHAnsi" w:hAnsiTheme="majorHAnsi" w:cstheme="majorHAnsi"/>
          <w:szCs w:val="22"/>
        </w:rPr>
        <w:t>AM (509) 888-8446</w:t>
      </w:r>
    </w:p>
    <w:p w14:paraId="16D35642" w14:textId="77777777" w:rsidR="00547C51" w:rsidRPr="0077227C" w:rsidRDefault="00547C51" w:rsidP="00547C51">
      <w:pPr>
        <w:rPr>
          <w:rFonts w:asciiTheme="majorHAnsi" w:hAnsiTheme="majorHAnsi" w:cstheme="majorHAnsi"/>
          <w:color w:val="000000"/>
          <w:szCs w:val="22"/>
        </w:rPr>
      </w:pPr>
      <w:r w:rsidRPr="0077227C">
        <w:rPr>
          <w:rFonts w:asciiTheme="majorHAnsi" w:hAnsiTheme="majorHAnsi" w:cstheme="majorHAnsi"/>
          <w:color w:val="000000"/>
          <w:szCs w:val="22"/>
        </w:rPr>
        <w:t>Omak: KOMW 680 AM (509) 826-0100</w:t>
      </w:r>
    </w:p>
    <w:p w14:paraId="44A0D11B" w14:textId="77777777" w:rsidR="00547C51" w:rsidRPr="0077227C" w:rsidRDefault="00547C51" w:rsidP="00547C51">
      <w:pPr>
        <w:rPr>
          <w:rFonts w:asciiTheme="majorHAnsi" w:hAnsiTheme="majorHAnsi" w:cstheme="majorHAnsi"/>
          <w:color w:val="000000"/>
          <w:szCs w:val="22"/>
        </w:rPr>
      </w:pPr>
    </w:p>
    <w:p w14:paraId="6882DC50" w14:textId="77777777" w:rsidR="00547C51" w:rsidRPr="0077227C" w:rsidRDefault="00547C51" w:rsidP="00547C51">
      <w:pPr>
        <w:rPr>
          <w:rFonts w:asciiTheme="majorHAnsi" w:hAnsiTheme="majorHAnsi" w:cstheme="majorHAnsi"/>
          <w:b/>
          <w:color w:val="000000"/>
          <w:szCs w:val="22"/>
        </w:rPr>
      </w:pPr>
      <w:r w:rsidRPr="0077227C">
        <w:rPr>
          <w:rFonts w:asciiTheme="majorHAnsi" w:hAnsiTheme="majorHAnsi" w:cstheme="majorHAnsi"/>
          <w:b/>
          <w:color w:val="000000"/>
          <w:szCs w:val="22"/>
        </w:rPr>
        <w:t>Local news: TV station</w:t>
      </w:r>
    </w:p>
    <w:p w14:paraId="7F4ACB4A" w14:textId="77777777" w:rsidR="00547C51" w:rsidRPr="0077227C" w:rsidRDefault="00547C51" w:rsidP="00547C51">
      <w:pPr>
        <w:rPr>
          <w:rFonts w:asciiTheme="majorHAnsi" w:hAnsiTheme="majorHAnsi" w:cstheme="majorHAnsi"/>
          <w:color w:val="000000"/>
        </w:rPr>
      </w:pPr>
      <w:r w:rsidRPr="0077227C">
        <w:rPr>
          <w:rFonts w:asciiTheme="majorHAnsi" w:hAnsiTheme="majorHAnsi" w:cstheme="majorHAnsi"/>
          <w:color w:val="000000"/>
          <w:szCs w:val="22"/>
        </w:rPr>
        <w:t>Wenatchee: NCW Life channel (509) 888-2020</w:t>
      </w:r>
    </w:p>
    <w:p w14:paraId="7365DB1A" w14:textId="77777777" w:rsidR="00177861" w:rsidRPr="002E71F5" w:rsidRDefault="00177861" w:rsidP="00526B35">
      <w:pPr>
        <w:spacing w:before="120" w:after="120"/>
        <w:rPr>
          <w:rFonts w:asciiTheme="majorHAnsi" w:hAnsiTheme="majorHAnsi" w:cstheme="majorHAnsi"/>
          <w:color w:val="FF0000"/>
          <w:sz w:val="48"/>
          <w:szCs w:val="48"/>
        </w:rPr>
        <w:sectPr w:rsidR="00177861" w:rsidRPr="002E71F5" w:rsidSect="002E15BF">
          <w:headerReference w:type="even" r:id="rId27"/>
          <w:headerReference w:type="default" r:id="rId28"/>
          <w:footerReference w:type="default" r:id="rId29"/>
          <w:headerReference w:type="first" r:id="rId30"/>
          <w:type w:val="continuous"/>
          <w:pgSz w:w="12240" w:h="15840"/>
          <w:pgMar w:top="1440" w:right="1080" w:bottom="1440" w:left="1080" w:header="720" w:footer="321" w:gutter="0"/>
          <w:cols w:space="720"/>
          <w:titlePg/>
          <w:docGrid w:linePitch="360"/>
        </w:sectPr>
      </w:pPr>
    </w:p>
    <w:p w14:paraId="25937327" w14:textId="77777777" w:rsidR="00177861" w:rsidRPr="00C31003" w:rsidRDefault="00177861" w:rsidP="00526B35">
      <w:pPr>
        <w:spacing w:before="120" w:after="120"/>
        <w:rPr>
          <w:rFonts w:asciiTheme="majorHAnsi" w:hAnsiTheme="majorHAnsi" w:cstheme="majorHAnsi"/>
          <w:b/>
          <w:color w:val="000000" w:themeColor="text1"/>
        </w:rPr>
      </w:pPr>
    </w:p>
    <w:p w14:paraId="24B558A4" w14:textId="28E5E714" w:rsidR="00547C51" w:rsidRPr="0077227C" w:rsidRDefault="00D02811" w:rsidP="00526B35">
      <w:pPr>
        <w:spacing w:before="120" w:after="120"/>
        <w:rPr>
          <w:rFonts w:asciiTheme="majorHAnsi" w:hAnsiTheme="majorHAnsi" w:cstheme="majorHAnsi"/>
          <w:color w:val="000000" w:themeColor="text1"/>
        </w:rPr>
      </w:pPr>
      <w:r w:rsidRPr="0077227C">
        <w:rPr>
          <w:rFonts w:asciiTheme="majorHAnsi" w:hAnsiTheme="majorHAnsi" w:cstheme="majorHAnsi"/>
          <w:b/>
          <w:color w:val="000000" w:themeColor="text1"/>
        </w:rPr>
        <w:t>ALL EMERGENCIES AND EMERGENCY CLOSURES AND/OR MODIFICATIONS OF HOURS OF OPERATIONS</w:t>
      </w:r>
      <w:r w:rsidRPr="0077227C">
        <w:rPr>
          <w:rFonts w:asciiTheme="majorHAnsi" w:hAnsiTheme="majorHAnsi" w:cstheme="majorHAnsi"/>
          <w:color w:val="000000" w:themeColor="text1"/>
        </w:rPr>
        <w:t xml:space="preserve"> will be conveyed via email, </w:t>
      </w:r>
      <w:r w:rsidR="00814EBD" w:rsidRPr="0077227C">
        <w:rPr>
          <w:rFonts w:asciiTheme="majorHAnsi" w:hAnsiTheme="majorHAnsi" w:cstheme="majorHAnsi"/>
          <w:color w:val="000000" w:themeColor="text1"/>
        </w:rPr>
        <w:t>voicemail</w:t>
      </w:r>
      <w:r w:rsidRPr="0077227C">
        <w:rPr>
          <w:rFonts w:asciiTheme="majorHAnsi" w:hAnsiTheme="majorHAnsi" w:cstheme="majorHAnsi"/>
          <w:color w:val="000000" w:themeColor="text1"/>
        </w:rPr>
        <w:t xml:space="preserve"> and/or cellphone text messages to employees, community and family members, and students who sign up for the </w:t>
      </w:r>
      <w:r w:rsidR="00F901EC" w:rsidRPr="0077227C">
        <w:rPr>
          <w:rFonts w:asciiTheme="majorHAnsi" w:hAnsiTheme="majorHAnsi" w:cstheme="majorHAnsi"/>
          <w:color w:val="000000" w:themeColor="text1"/>
        </w:rPr>
        <w:t>WVC</w:t>
      </w:r>
      <w:r w:rsidRPr="0077227C">
        <w:rPr>
          <w:rFonts w:asciiTheme="majorHAnsi" w:hAnsiTheme="majorHAnsi" w:cstheme="majorHAnsi"/>
          <w:color w:val="000000" w:themeColor="text1"/>
        </w:rPr>
        <w:t xml:space="preserve"> </w:t>
      </w:r>
      <w:r w:rsidR="00A578BC" w:rsidRPr="0077227C">
        <w:rPr>
          <w:rFonts w:asciiTheme="majorHAnsi" w:hAnsiTheme="majorHAnsi" w:cstheme="majorHAnsi"/>
          <w:color w:val="000000" w:themeColor="text1"/>
        </w:rPr>
        <w:t>RAVE ALERT</w:t>
      </w:r>
      <w:r w:rsidRPr="0077227C">
        <w:rPr>
          <w:rFonts w:asciiTheme="majorHAnsi" w:hAnsiTheme="majorHAnsi" w:cstheme="majorHAnsi"/>
          <w:color w:val="000000" w:themeColor="text1"/>
        </w:rPr>
        <w:t xml:space="preserve"> System. </w:t>
      </w:r>
    </w:p>
    <w:p w14:paraId="5C164B44" w14:textId="77777777" w:rsidR="00547C51" w:rsidRPr="0077227C" w:rsidRDefault="00547C51" w:rsidP="00526B35">
      <w:pPr>
        <w:spacing w:before="120" w:after="120"/>
        <w:rPr>
          <w:rFonts w:asciiTheme="majorHAnsi" w:hAnsiTheme="majorHAnsi" w:cstheme="majorHAnsi"/>
          <w:color w:val="000000" w:themeColor="text1"/>
        </w:rPr>
      </w:pPr>
      <w:r w:rsidRPr="0077227C">
        <w:rPr>
          <w:rFonts w:asciiTheme="majorHAnsi" w:hAnsiTheme="majorHAnsi" w:cstheme="majorHAnsi"/>
          <w:color w:val="000000" w:themeColor="text1"/>
        </w:rPr>
        <w:t>RAVE Alerts:</w:t>
      </w:r>
    </w:p>
    <w:p w14:paraId="5E5258AD" w14:textId="77777777" w:rsidR="00547C51" w:rsidRPr="0077227C" w:rsidRDefault="00547C51" w:rsidP="00526B35">
      <w:pPr>
        <w:spacing w:before="120" w:after="120"/>
        <w:rPr>
          <w:rFonts w:asciiTheme="majorHAnsi" w:hAnsiTheme="majorHAnsi" w:cstheme="majorHAnsi"/>
          <w:color w:val="000000" w:themeColor="text1"/>
        </w:rPr>
      </w:pPr>
      <w:r w:rsidRPr="0077227C">
        <w:rPr>
          <w:rFonts w:asciiTheme="majorHAnsi" w:hAnsiTheme="majorHAnsi" w:cstheme="majorHAnsi"/>
          <w:color w:val="000000" w:themeColor="text1"/>
        </w:rPr>
        <w:t>Sign up at on the WVC emergency web page (</w:t>
      </w:r>
      <w:hyperlink r:id="rId31" w:history="1">
        <w:r w:rsidRPr="0077227C">
          <w:rPr>
            <w:rStyle w:val="Hyperlink"/>
            <w:rFonts w:asciiTheme="majorHAnsi" w:hAnsiTheme="majorHAnsi" w:cstheme="majorHAnsi"/>
          </w:rPr>
          <w:t>www.wvc.edu/emergency)</w:t>
        </w:r>
      </w:hyperlink>
      <w:r w:rsidRPr="0077227C">
        <w:rPr>
          <w:rFonts w:asciiTheme="majorHAnsi" w:hAnsiTheme="majorHAnsi" w:cstheme="majorHAnsi"/>
          <w:color w:val="000000" w:themeColor="text1"/>
        </w:rPr>
        <w:t xml:space="preserve"> or text “CAMPUS ALERTS” to 67283. Message and data rates may apply.</w:t>
      </w:r>
    </w:p>
    <w:p w14:paraId="1820D10C" w14:textId="77777777" w:rsidR="00D02811" w:rsidRPr="0077227C" w:rsidRDefault="00D02811" w:rsidP="00526B35">
      <w:pPr>
        <w:spacing w:before="120" w:after="120"/>
        <w:rPr>
          <w:rFonts w:asciiTheme="majorHAnsi" w:hAnsiTheme="majorHAnsi" w:cstheme="majorHAnsi"/>
          <w:color w:val="000000" w:themeColor="text1"/>
        </w:rPr>
      </w:pPr>
    </w:p>
    <w:p w14:paraId="3E0077ED" w14:textId="77777777" w:rsidR="00547C51" w:rsidRPr="0077227C" w:rsidRDefault="00547C51" w:rsidP="00547C51">
      <w:pPr>
        <w:rPr>
          <w:rFonts w:asciiTheme="majorHAnsi" w:hAnsiTheme="majorHAnsi" w:cstheme="majorHAnsi"/>
          <w:color w:val="000000"/>
        </w:rPr>
      </w:pPr>
      <w:r w:rsidRPr="0077227C">
        <w:rPr>
          <w:rFonts w:asciiTheme="majorHAnsi" w:hAnsiTheme="majorHAnsi" w:cstheme="majorHAnsi"/>
          <w:color w:val="000000"/>
          <w:szCs w:val="22"/>
        </w:rPr>
        <w:t>WVC Procedure 1500.600: </w:t>
      </w:r>
      <w:hyperlink r:id="rId32" w:history="1">
        <w:r w:rsidRPr="0077227C">
          <w:rPr>
            <w:rFonts w:asciiTheme="majorHAnsi" w:hAnsiTheme="majorHAnsi" w:cstheme="majorHAnsi"/>
            <w:b/>
            <w:bCs/>
            <w:color w:val="954F72"/>
            <w:szCs w:val="22"/>
            <w:u w:val="single"/>
          </w:rPr>
          <w:t>SUSPENDED OPERATIONS AND COLLEGE CLOSURE PROCEDURE</w:t>
        </w:r>
      </w:hyperlink>
    </w:p>
    <w:p w14:paraId="33058C46" w14:textId="31104831" w:rsidR="00547C51" w:rsidRPr="0077227C" w:rsidRDefault="00547C51" w:rsidP="00547C51">
      <w:pPr>
        <w:rPr>
          <w:rFonts w:asciiTheme="majorHAnsi" w:hAnsiTheme="majorHAnsi" w:cstheme="majorHAnsi"/>
          <w:bCs/>
          <w:color w:val="000000"/>
          <w:szCs w:val="22"/>
        </w:rPr>
      </w:pPr>
      <w:r w:rsidRPr="0077227C">
        <w:rPr>
          <w:rFonts w:asciiTheme="majorHAnsi" w:hAnsiTheme="majorHAnsi" w:cstheme="majorHAnsi"/>
          <w:bCs/>
          <w:color w:val="000000"/>
          <w:szCs w:val="22"/>
        </w:rPr>
        <w:t xml:space="preserve">Alerts may contain </w:t>
      </w:r>
      <w:r w:rsidR="003A2E4E" w:rsidRPr="0077227C">
        <w:rPr>
          <w:rFonts w:asciiTheme="majorHAnsi" w:hAnsiTheme="majorHAnsi" w:cstheme="majorHAnsi"/>
          <w:bCs/>
          <w:color w:val="000000"/>
          <w:szCs w:val="22"/>
        </w:rPr>
        <w:t>key</w:t>
      </w:r>
      <w:r w:rsidRPr="0077227C">
        <w:rPr>
          <w:rFonts w:asciiTheme="majorHAnsi" w:hAnsiTheme="majorHAnsi" w:cstheme="majorHAnsi"/>
          <w:bCs/>
          <w:color w:val="000000"/>
          <w:szCs w:val="22"/>
        </w:rPr>
        <w:t xml:space="preserve"> words related to campus closures or suspended operations.</w:t>
      </w:r>
    </w:p>
    <w:p w14:paraId="76E336B6" w14:textId="77777777" w:rsidR="0077227C" w:rsidRDefault="0077227C">
      <w:pPr>
        <w:spacing w:line="300" w:lineRule="auto"/>
        <w:rPr>
          <w:rFonts w:ascii="Calibri" w:hAnsi="Calibri" w:cs="Times New Roman"/>
          <w:b/>
          <w:bCs/>
          <w:color w:val="000000"/>
          <w:szCs w:val="22"/>
        </w:rPr>
      </w:pPr>
      <w:r>
        <w:rPr>
          <w:rFonts w:ascii="Calibri" w:hAnsi="Calibri" w:cs="Times New Roman"/>
          <w:b/>
          <w:bCs/>
          <w:color w:val="000000"/>
          <w:szCs w:val="22"/>
        </w:rPr>
        <w:br w:type="page"/>
      </w:r>
    </w:p>
    <w:p w14:paraId="05B6E9CB" w14:textId="77777777" w:rsidR="00547C51" w:rsidRPr="00E844A3" w:rsidRDefault="00547C51" w:rsidP="00547C51">
      <w:pPr>
        <w:rPr>
          <w:rFonts w:ascii="Calibri" w:hAnsi="Calibri" w:cs="Times New Roman"/>
          <w:color w:val="000000"/>
        </w:rPr>
      </w:pPr>
      <w:r w:rsidRPr="00E844A3">
        <w:rPr>
          <w:rFonts w:ascii="Calibri" w:hAnsi="Calibri" w:cs="Times New Roman"/>
          <w:b/>
          <w:bCs/>
          <w:color w:val="000000"/>
          <w:szCs w:val="22"/>
        </w:rPr>
        <w:lastRenderedPageBreak/>
        <w:t>A.   DEFINITIONS</w:t>
      </w:r>
    </w:p>
    <w:p w14:paraId="5533C605" w14:textId="77777777" w:rsidR="00547C51" w:rsidRPr="00E844A3" w:rsidRDefault="00547C51" w:rsidP="00547C51">
      <w:pPr>
        <w:rPr>
          <w:rFonts w:ascii="Calibri" w:hAnsi="Calibri" w:cs="Times New Roman"/>
          <w:color w:val="000000"/>
        </w:rPr>
      </w:pPr>
      <w:r w:rsidRPr="00E844A3">
        <w:rPr>
          <w:rFonts w:ascii="Calibri" w:hAnsi="Calibri" w:cs="Times New Roman"/>
          <w:color w:val="000000"/>
          <w:szCs w:val="22"/>
        </w:rPr>
        <w:t> </w:t>
      </w:r>
    </w:p>
    <w:p w14:paraId="3E408D47" w14:textId="77777777" w:rsidR="00547C51" w:rsidRPr="00E844A3" w:rsidRDefault="00547C51" w:rsidP="00547C51">
      <w:pPr>
        <w:rPr>
          <w:rFonts w:ascii="Calibri" w:hAnsi="Calibri" w:cs="Times New Roman"/>
          <w:color w:val="000000"/>
        </w:rPr>
      </w:pPr>
      <w:r w:rsidRPr="00E844A3">
        <w:rPr>
          <w:rFonts w:ascii="Calibri" w:hAnsi="Calibri" w:cs="Times New Roman"/>
          <w:b/>
          <w:bCs/>
          <w:color w:val="000000"/>
          <w:szCs w:val="22"/>
        </w:rPr>
        <w:t>Closed campus:</w:t>
      </w:r>
      <w:r w:rsidRPr="00E844A3">
        <w:rPr>
          <w:rFonts w:ascii="Calibri" w:hAnsi="Calibri" w:cs="Times New Roman"/>
          <w:color w:val="000000"/>
          <w:szCs w:val="22"/>
        </w:rPr>
        <w:t xml:space="preserve"> Classes are canceled, but college operations will </w:t>
      </w:r>
      <w:proofErr w:type="gramStart"/>
      <w:r w:rsidRPr="00E844A3">
        <w:rPr>
          <w:rFonts w:ascii="Calibri" w:hAnsi="Calibri" w:cs="Times New Roman"/>
          <w:color w:val="000000"/>
          <w:szCs w:val="22"/>
        </w:rPr>
        <w:t>continue</w:t>
      </w:r>
      <w:proofErr w:type="gramEnd"/>
      <w:r w:rsidRPr="00E844A3">
        <w:rPr>
          <w:rFonts w:ascii="Calibri" w:hAnsi="Calibri" w:cs="Times New Roman"/>
          <w:color w:val="000000"/>
          <w:szCs w:val="22"/>
        </w:rPr>
        <w:t xml:space="preserve"> and the college will be open for business.  If an employee does not report to work, they must choose one of several leave options available to them (outlined below under Section D) or work from home if mutually agreed upon between the supervisor and employee.</w:t>
      </w:r>
    </w:p>
    <w:p w14:paraId="4D78A001" w14:textId="77777777" w:rsidR="00547C51" w:rsidRPr="00E844A3" w:rsidRDefault="00547C51" w:rsidP="00547C51">
      <w:pPr>
        <w:rPr>
          <w:rFonts w:ascii="Calibri" w:hAnsi="Calibri" w:cs="Times New Roman"/>
          <w:color w:val="000000"/>
        </w:rPr>
      </w:pPr>
      <w:r w:rsidRPr="00E844A3">
        <w:rPr>
          <w:rFonts w:ascii="Calibri" w:hAnsi="Calibri" w:cs="Times New Roman"/>
          <w:color w:val="000000"/>
          <w:szCs w:val="22"/>
        </w:rPr>
        <w:t> </w:t>
      </w:r>
    </w:p>
    <w:p w14:paraId="279F1D95" w14:textId="3EEAD005" w:rsidR="00547C51" w:rsidRPr="00E844A3" w:rsidRDefault="00547C51" w:rsidP="00547C51">
      <w:pPr>
        <w:rPr>
          <w:rFonts w:ascii="Calibri" w:hAnsi="Calibri" w:cs="Times New Roman"/>
          <w:color w:val="000000"/>
        </w:rPr>
      </w:pPr>
      <w:r w:rsidRPr="00E844A3">
        <w:rPr>
          <w:rFonts w:ascii="Calibri" w:hAnsi="Calibri" w:cs="Times New Roman"/>
          <w:b/>
          <w:bCs/>
          <w:color w:val="000000"/>
          <w:szCs w:val="22"/>
        </w:rPr>
        <w:t>Suspended Operations:</w:t>
      </w:r>
      <w:r w:rsidRPr="00E844A3">
        <w:rPr>
          <w:rFonts w:ascii="Calibri" w:hAnsi="Calibri" w:cs="Times New Roman"/>
          <w:color w:val="000000"/>
          <w:szCs w:val="22"/>
        </w:rPr>
        <w:t xml:space="preserve"> The procedure used to ensure the safety of public health, </w:t>
      </w:r>
      <w:r w:rsidR="006127EA" w:rsidRPr="00E844A3">
        <w:rPr>
          <w:rFonts w:ascii="Calibri" w:hAnsi="Calibri" w:cs="Times New Roman"/>
          <w:color w:val="000000"/>
          <w:szCs w:val="22"/>
        </w:rPr>
        <w:t>property,</w:t>
      </w:r>
      <w:r w:rsidRPr="00E844A3">
        <w:rPr>
          <w:rFonts w:ascii="Calibri" w:hAnsi="Calibri" w:cs="Times New Roman"/>
          <w:color w:val="000000"/>
          <w:szCs w:val="22"/>
        </w:rPr>
        <w:t xml:space="preserve"> and campus personnel when emergency conditions exist</w:t>
      </w:r>
      <w:r w:rsidR="00DF0107" w:rsidRPr="00E844A3">
        <w:rPr>
          <w:rFonts w:ascii="Calibri" w:hAnsi="Calibri" w:cs="Times New Roman"/>
          <w:color w:val="000000"/>
          <w:szCs w:val="22"/>
        </w:rPr>
        <w:t xml:space="preserve">. </w:t>
      </w:r>
      <w:proofErr w:type="gramStart"/>
      <w:r w:rsidRPr="00E844A3">
        <w:rPr>
          <w:rFonts w:ascii="Calibri" w:hAnsi="Calibri" w:cs="Times New Roman"/>
          <w:color w:val="000000"/>
          <w:szCs w:val="22"/>
        </w:rPr>
        <w:t>Campus</w:t>
      </w:r>
      <w:proofErr w:type="gramEnd"/>
      <w:r w:rsidRPr="00E844A3">
        <w:rPr>
          <w:rFonts w:ascii="Calibri" w:hAnsi="Calibri" w:cs="Times New Roman"/>
          <w:color w:val="000000"/>
          <w:szCs w:val="22"/>
        </w:rPr>
        <w:t xml:space="preserve"> is closed to students and all non-essential personnel.</w:t>
      </w:r>
    </w:p>
    <w:p w14:paraId="1E3EA117" w14:textId="77777777" w:rsidR="00547C51" w:rsidRPr="00C31003" w:rsidRDefault="00547C51" w:rsidP="00526B35">
      <w:pPr>
        <w:spacing w:before="120" w:after="120"/>
        <w:rPr>
          <w:rFonts w:asciiTheme="majorHAnsi" w:hAnsiTheme="majorHAnsi" w:cstheme="majorHAnsi"/>
          <w:color w:val="000000" w:themeColor="text1"/>
        </w:rPr>
      </w:pPr>
    </w:p>
    <w:p w14:paraId="63B6BF87" w14:textId="77777777" w:rsidR="00185D2D" w:rsidRPr="00C31003" w:rsidRDefault="00185D2D"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74DE8584" w14:textId="77777777" w:rsidR="00D02811" w:rsidRPr="00C31003" w:rsidRDefault="00480EBC" w:rsidP="00526B35">
      <w:pPr>
        <w:pStyle w:val="Heading1"/>
        <w:spacing w:before="120" w:after="120"/>
        <w:rPr>
          <w:rFonts w:asciiTheme="majorHAnsi" w:hAnsiTheme="majorHAnsi" w:cstheme="majorHAnsi"/>
          <w:color w:val="000000" w:themeColor="text1"/>
        </w:rPr>
      </w:pPr>
      <w:bookmarkStart w:id="176" w:name="_Toc391996259"/>
      <w:bookmarkStart w:id="177" w:name="_Toc393273256"/>
      <w:bookmarkStart w:id="178" w:name="_Toc393274198"/>
      <w:bookmarkStart w:id="179" w:name="_Toc393285387"/>
      <w:bookmarkStart w:id="180" w:name="_Toc514685154"/>
      <w:r w:rsidRPr="00C31003">
        <w:rPr>
          <w:rFonts w:asciiTheme="majorHAnsi" w:hAnsiTheme="majorHAnsi" w:cstheme="majorHAnsi"/>
          <w:color w:val="000000" w:themeColor="text1"/>
        </w:rPr>
        <w:lastRenderedPageBreak/>
        <w:t>APPENDIX</w:t>
      </w:r>
      <w:r w:rsidR="00D02811" w:rsidRPr="00C31003">
        <w:rPr>
          <w:rFonts w:asciiTheme="majorHAnsi" w:hAnsiTheme="majorHAnsi" w:cstheme="majorHAnsi"/>
          <w:color w:val="000000" w:themeColor="text1"/>
        </w:rPr>
        <w:t xml:space="preserve"> </w:t>
      </w:r>
      <w:r w:rsidR="0058665D">
        <w:rPr>
          <w:rFonts w:asciiTheme="majorHAnsi" w:hAnsiTheme="majorHAnsi" w:cstheme="majorHAnsi"/>
          <w:color w:val="000000" w:themeColor="text1"/>
        </w:rPr>
        <w:t>S</w:t>
      </w:r>
      <w:r w:rsidR="00D02811" w:rsidRPr="00C31003">
        <w:rPr>
          <w:rFonts w:asciiTheme="majorHAnsi" w:hAnsiTheme="majorHAnsi" w:cstheme="majorHAnsi"/>
          <w:color w:val="000000" w:themeColor="text1"/>
        </w:rPr>
        <w:t xml:space="preserve">: </w:t>
      </w:r>
      <w:bookmarkEnd w:id="176"/>
      <w:bookmarkEnd w:id="177"/>
      <w:bookmarkEnd w:id="178"/>
      <w:r w:rsidR="00B5190D" w:rsidRPr="00C31003">
        <w:rPr>
          <w:rFonts w:asciiTheme="majorHAnsi" w:hAnsiTheme="majorHAnsi" w:cstheme="majorHAnsi"/>
          <w:color w:val="000000" w:themeColor="text1"/>
        </w:rPr>
        <w:t>INFECTIOUS DISEASE OUTBREAK</w:t>
      </w:r>
      <w:bookmarkEnd w:id="179"/>
      <w:bookmarkEnd w:id="180"/>
    </w:p>
    <w:p w14:paraId="17B5133D" w14:textId="0D9D6F92" w:rsidR="0069667D" w:rsidRPr="007A09B1" w:rsidRDefault="00902803" w:rsidP="0069667D">
      <w:pPr>
        <w:spacing w:before="120" w:after="120"/>
        <w:jc w:val="center"/>
        <w:rPr>
          <w:rFonts w:asciiTheme="majorHAnsi" w:hAnsiTheme="majorHAnsi" w:cstheme="majorHAnsi"/>
          <w:b/>
          <w:i/>
          <w:color w:val="000000" w:themeColor="text1"/>
          <w:sz w:val="18"/>
        </w:rPr>
      </w:pPr>
      <w:r w:rsidRPr="007A09B1">
        <w:rPr>
          <w:rFonts w:asciiTheme="majorHAnsi" w:hAnsiTheme="majorHAnsi" w:cstheme="majorHAnsi"/>
          <w:b/>
          <w:color w:val="000000" w:themeColor="text1"/>
          <w:sz w:val="36"/>
        </w:rPr>
        <w:t>R</w:t>
      </w:r>
      <w:r w:rsidR="00ED0280" w:rsidRPr="007A09B1">
        <w:rPr>
          <w:rFonts w:asciiTheme="majorHAnsi" w:hAnsiTheme="majorHAnsi" w:cstheme="majorHAnsi"/>
          <w:b/>
          <w:color w:val="000000" w:themeColor="text1"/>
          <w:sz w:val="36"/>
        </w:rPr>
        <w:t>AVE ALERT</w:t>
      </w:r>
      <w:r w:rsidRPr="007A09B1">
        <w:rPr>
          <w:rFonts w:asciiTheme="majorHAnsi" w:hAnsiTheme="majorHAnsi" w:cstheme="majorHAnsi"/>
          <w:b/>
          <w:color w:val="000000" w:themeColor="text1"/>
          <w:sz w:val="36"/>
        </w:rPr>
        <w:t xml:space="preserve"> Notification</w:t>
      </w:r>
    </w:p>
    <w:p w14:paraId="18AFCF6C" w14:textId="77777777" w:rsidR="0069667D" w:rsidRPr="00C31003" w:rsidRDefault="0058665D" w:rsidP="0069667D">
      <w:pPr>
        <w:spacing w:before="120" w:after="120"/>
        <w:jc w:val="center"/>
        <w:rPr>
          <w:rFonts w:asciiTheme="majorHAnsi" w:hAnsiTheme="majorHAnsi" w:cstheme="majorHAnsi"/>
          <w:i/>
          <w:color w:val="000000" w:themeColor="text1"/>
        </w:rPr>
      </w:pPr>
      <w:r>
        <w:rPr>
          <w:rFonts w:asciiTheme="majorHAnsi" w:hAnsiTheme="majorHAnsi" w:cstheme="majorHAnsi"/>
          <w:i/>
          <w:color w:val="000000" w:themeColor="text1"/>
        </w:rPr>
        <w:t>This paragrap</w:t>
      </w:r>
      <w:r w:rsidR="00D5188F">
        <w:rPr>
          <w:rFonts w:asciiTheme="majorHAnsi" w:hAnsiTheme="majorHAnsi" w:cstheme="majorHAnsi"/>
          <w:i/>
          <w:color w:val="000000" w:themeColor="text1"/>
        </w:rPr>
        <w:t>h</w:t>
      </w:r>
      <w:r w:rsidRPr="0058665D">
        <w:rPr>
          <w:rFonts w:asciiTheme="majorHAnsi" w:hAnsiTheme="majorHAnsi" w:cstheme="majorHAnsi"/>
          <w:i/>
          <w:color w:val="000000" w:themeColor="text1"/>
        </w:rPr>
        <w:t xml:space="preserve"> provides guidance to local health jurisdictions (LHJ) regarding initial notification and final reporting of outbreaks to Washington State Department of Health (DOH) Communicable Disease Epidemiology (CDE) as required by WAC 246-101-510. LHJs must immediately notify CDE of all outbreaks or suspected outbreaks of acute communicable diseases of public health significance (excluding HIV, STIs and TB) and, for certain outbreaks where an investigation is required, submit a written summary upon completion of the investigation. This document is not intended to give guidance on when an outbreak requires local public health response.</w:t>
      </w:r>
    </w:p>
    <w:p w14:paraId="2BB527EB" w14:textId="77777777" w:rsidR="00B5190D" w:rsidRDefault="00B5190D" w:rsidP="0069667D">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Outbreaks of meningitis, hepatitis, salmonella, botulism, or other serious health problems which can cause an epidemic </w:t>
      </w:r>
      <w:proofErr w:type="gramStart"/>
      <w:r w:rsidRPr="00C31003">
        <w:rPr>
          <w:rFonts w:asciiTheme="majorHAnsi" w:hAnsiTheme="majorHAnsi" w:cstheme="majorHAnsi"/>
          <w:color w:val="000000" w:themeColor="text1"/>
        </w:rPr>
        <w:t>constitute</w:t>
      </w:r>
      <w:proofErr w:type="gramEnd"/>
      <w:r w:rsidRPr="00C31003">
        <w:rPr>
          <w:rFonts w:asciiTheme="majorHAnsi" w:hAnsiTheme="majorHAnsi" w:cstheme="majorHAnsi"/>
          <w:color w:val="000000" w:themeColor="text1"/>
        </w:rPr>
        <w:t xml:space="preserve"> a crisis situation for the campus community. The American College Health Association Guidelines (as found at www.acha.org) relating to infectious diseases will be used as guidelines for handling such incidents.</w:t>
      </w:r>
    </w:p>
    <w:p w14:paraId="5FC9395C" w14:textId="73FDB6CD" w:rsidR="00D5188F" w:rsidRPr="00C31003" w:rsidRDefault="00D5188F" w:rsidP="0069667D">
      <w:pPr>
        <w:spacing w:before="120" w:after="120"/>
        <w:rPr>
          <w:rFonts w:asciiTheme="majorHAnsi" w:hAnsiTheme="majorHAnsi" w:cstheme="majorHAnsi"/>
          <w:color w:val="000000" w:themeColor="text1"/>
        </w:rPr>
      </w:pPr>
      <w:r w:rsidRPr="002E71F5">
        <w:rPr>
          <w:rFonts w:asciiTheme="majorHAnsi" w:hAnsiTheme="majorHAnsi" w:cstheme="majorHAnsi"/>
          <w:b/>
          <w:color w:val="000000" w:themeColor="text1"/>
        </w:rPr>
        <w:t>Initial reporting should go to Columbia Valley Clinic (located on Campus), then to Allied Heath on campus</w:t>
      </w:r>
      <w:r w:rsidR="006127EA" w:rsidRPr="002E71F5">
        <w:rPr>
          <w:rFonts w:asciiTheme="majorHAnsi" w:hAnsiTheme="majorHAnsi" w:cstheme="majorHAnsi"/>
          <w:b/>
          <w:color w:val="000000" w:themeColor="text1"/>
        </w:rPr>
        <w:t>.</w:t>
      </w:r>
      <w:r w:rsidR="006127EA">
        <w:rPr>
          <w:rFonts w:asciiTheme="majorHAnsi" w:hAnsiTheme="majorHAnsi" w:cstheme="majorHAnsi"/>
          <w:color w:val="000000" w:themeColor="text1"/>
        </w:rPr>
        <w:t xml:space="preserve"> </w:t>
      </w:r>
      <w:r>
        <w:rPr>
          <w:rFonts w:asciiTheme="majorHAnsi" w:hAnsiTheme="majorHAnsi" w:cstheme="majorHAnsi"/>
          <w:color w:val="000000" w:themeColor="text1"/>
        </w:rPr>
        <w:t>Then follow the next steps.</w:t>
      </w:r>
    </w:p>
    <w:p w14:paraId="45AA7A34" w14:textId="058FD7F1"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Report incident to </w:t>
      </w:r>
      <w:r w:rsidR="00380400">
        <w:rPr>
          <w:rFonts w:asciiTheme="majorHAnsi" w:hAnsiTheme="majorHAnsi" w:cstheme="majorHAnsi"/>
          <w:color w:val="000000" w:themeColor="text1"/>
        </w:rPr>
        <w:t>Campus Security</w:t>
      </w:r>
      <w:r w:rsidR="00EB302F" w:rsidRPr="00C31003">
        <w:rPr>
          <w:rFonts w:asciiTheme="majorHAnsi" w:hAnsiTheme="majorHAnsi" w:cstheme="majorHAnsi"/>
          <w:color w:val="000000" w:themeColor="text1"/>
        </w:rPr>
        <w:t xml:space="preserve"> </w:t>
      </w:r>
      <w:r w:rsidR="0032096D">
        <w:rPr>
          <w:rFonts w:asciiTheme="majorHAnsi" w:hAnsiTheme="majorHAnsi" w:cstheme="majorHAnsi"/>
          <w:color w:val="000000" w:themeColor="text1"/>
        </w:rPr>
        <w:t xml:space="preserve">at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phone. </w:t>
      </w:r>
      <w:r w:rsidR="00EB302F" w:rsidRPr="00C31003">
        <w:rPr>
          <w:rFonts w:asciiTheme="majorHAnsi" w:hAnsiTheme="majorHAnsi" w:cstheme="majorHAnsi"/>
          <w:color w:val="000000" w:themeColor="text1"/>
        </w:rPr>
        <w:t xml:space="preserve">The </w:t>
      </w:r>
      <w:r w:rsidR="00380400">
        <w:rPr>
          <w:rFonts w:asciiTheme="majorHAnsi" w:hAnsiTheme="majorHAnsi" w:cstheme="majorHAnsi"/>
          <w:color w:val="000000" w:themeColor="text1"/>
        </w:rPr>
        <w:t xml:space="preserve">Safety, Security and Emergency Manager </w:t>
      </w:r>
      <w:r w:rsidR="00EB302F" w:rsidRPr="00C31003">
        <w:rPr>
          <w:rFonts w:asciiTheme="majorHAnsi" w:hAnsiTheme="majorHAnsi" w:cstheme="majorHAnsi"/>
          <w:color w:val="000000" w:themeColor="text1"/>
        </w:rPr>
        <w:t>and Security will be notified.</w:t>
      </w:r>
    </w:p>
    <w:p w14:paraId="381EF96E"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Contact will be made with the </w:t>
      </w:r>
      <w:r w:rsidR="0080182C">
        <w:rPr>
          <w:rFonts w:asciiTheme="majorHAnsi" w:hAnsiTheme="majorHAnsi" w:cstheme="majorHAnsi"/>
          <w:color w:val="000000" w:themeColor="text1"/>
        </w:rPr>
        <w:t>Chelan</w:t>
      </w:r>
      <w:r w:rsidR="008C5BDF">
        <w:rPr>
          <w:rFonts w:asciiTheme="majorHAnsi" w:hAnsiTheme="majorHAnsi" w:cstheme="majorHAnsi"/>
          <w:color w:val="000000" w:themeColor="text1"/>
        </w:rPr>
        <w:t xml:space="preserve">-Douglas </w:t>
      </w:r>
      <w:r w:rsidRPr="00C31003">
        <w:rPr>
          <w:rFonts w:asciiTheme="majorHAnsi" w:hAnsiTheme="majorHAnsi" w:cstheme="majorHAnsi"/>
          <w:color w:val="000000" w:themeColor="text1"/>
        </w:rPr>
        <w:t xml:space="preserve">Health District by the Campus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w:t>
      </w:r>
    </w:p>
    <w:p w14:paraId="1753B0F4" w14:textId="77777777" w:rsidR="00B5190D" w:rsidRPr="00C31003" w:rsidRDefault="00942165" w:rsidP="00763265">
      <w:pPr>
        <w:pStyle w:val="ListParagraph"/>
        <w:numPr>
          <w:ilvl w:val="0"/>
          <w:numId w:val="9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EMT</w:t>
      </w:r>
      <w:r w:rsidR="00B5190D" w:rsidRPr="00C31003">
        <w:rPr>
          <w:rFonts w:asciiTheme="majorHAnsi" w:hAnsiTheme="majorHAnsi" w:cstheme="majorHAnsi"/>
          <w:color w:val="000000" w:themeColor="text1"/>
        </w:rPr>
        <w:t xml:space="preserve"> will obtain as much information as possible, type of problem, where, and how many people are affected.</w:t>
      </w:r>
    </w:p>
    <w:p w14:paraId="00B838C4"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conjunction with the Health District staff,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will assess the problem, determine the risks to the community, and if needed, begin preventive measures to hinder the spread (if communicable disease).</w:t>
      </w:r>
    </w:p>
    <w:p w14:paraId="36666C8E" w14:textId="77777777" w:rsidR="00B5190D" w:rsidRPr="00C31003" w:rsidRDefault="00942165" w:rsidP="00763265">
      <w:pPr>
        <w:pStyle w:val="ListParagraph"/>
        <w:numPr>
          <w:ilvl w:val="0"/>
          <w:numId w:val="9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EMT</w:t>
      </w:r>
      <w:r w:rsidR="00B5190D" w:rsidRPr="00C31003">
        <w:rPr>
          <w:rFonts w:asciiTheme="majorHAnsi" w:hAnsiTheme="majorHAnsi" w:cstheme="majorHAnsi"/>
          <w:color w:val="000000" w:themeColor="text1"/>
        </w:rPr>
        <w:t xml:space="preserve"> will notify necessary faculty and staff members. </w:t>
      </w:r>
    </w:p>
    <w:p w14:paraId="125F43A7"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quarantine is necessary, secure the area and allow only authorized personnel to enter.</w:t>
      </w:r>
    </w:p>
    <w:p w14:paraId="6BB32838" w14:textId="7B3A6DC3"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Health District will coordinate with other local, </w:t>
      </w:r>
      <w:r w:rsidR="006127EA" w:rsidRPr="00C31003">
        <w:rPr>
          <w:rFonts w:asciiTheme="majorHAnsi" w:hAnsiTheme="majorHAnsi" w:cstheme="majorHAnsi"/>
          <w:color w:val="000000" w:themeColor="text1"/>
        </w:rPr>
        <w:t>state,</w:t>
      </w:r>
      <w:r w:rsidRPr="00C31003">
        <w:rPr>
          <w:rFonts w:asciiTheme="majorHAnsi" w:hAnsiTheme="majorHAnsi" w:cstheme="majorHAnsi"/>
          <w:color w:val="000000" w:themeColor="text1"/>
        </w:rPr>
        <w:t xml:space="preserve"> or regional agencies in the following: </w:t>
      </w:r>
    </w:p>
    <w:p w14:paraId="531AE248" w14:textId="77777777" w:rsidR="00B5190D" w:rsidRPr="00C31003" w:rsidRDefault="00B5190D" w:rsidP="00763265">
      <w:pPr>
        <w:pStyle w:val="ListParagraph"/>
        <w:numPr>
          <w:ilvl w:val="1"/>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collection of specimens, </w:t>
      </w:r>
    </w:p>
    <w:p w14:paraId="4967BA66" w14:textId="77777777" w:rsidR="00B5190D" w:rsidRPr="00C31003" w:rsidRDefault="00B5190D" w:rsidP="00763265">
      <w:pPr>
        <w:pStyle w:val="ListParagraph"/>
        <w:numPr>
          <w:ilvl w:val="1"/>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laboratory testing, </w:t>
      </w:r>
    </w:p>
    <w:p w14:paraId="2B66B785" w14:textId="77777777" w:rsidR="00B5190D" w:rsidRPr="00C31003" w:rsidRDefault="00B5190D" w:rsidP="00763265">
      <w:pPr>
        <w:pStyle w:val="ListParagraph"/>
        <w:numPr>
          <w:ilvl w:val="1"/>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immunization, and </w:t>
      </w:r>
    </w:p>
    <w:p w14:paraId="1E9B2257" w14:textId="77777777" w:rsidR="00B5190D" w:rsidRPr="00C31003" w:rsidRDefault="00B5190D" w:rsidP="00763265">
      <w:pPr>
        <w:pStyle w:val="ListParagraph"/>
        <w:numPr>
          <w:ilvl w:val="1"/>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treatment of victims.</w:t>
      </w:r>
    </w:p>
    <w:p w14:paraId="40811FD9"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Appropriate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w:t>
      </w:r>
      <w:proofErr w:type="gramStart"/>
      <w:r w:rsidRPr="00C31003">
        <w:rPr>
          <w:rFonts w:asciiTheme="majorHAnsi" w:hAnsiTheme="majorHAnsi" w:cstheme="majorHAnsi"/>
          <w:color w:val="000000" w:themeColor="text1"/>
        </w:rPr>
        <w:t>member</w:t>
      </w:r>
      <w:proofErr w:type="gramEnd"/>
      <w:r w:rsidRPr="00C31003">
        <w:rPr>
          <w:rFonts w:asciiTheme="majorHAnsi" w:hAnsiTheme="majorHAnsi" w:cstheme="majorHAnsi"/>
          <w:color w:val="000000" w:themeColor="text1"/>
        </w:rPr>
        <w:t xml:space="preserve"> will notify the families of affected students. Student Services and ASB will provide information to </w:t>
      </w:r>
      <w:proofErr w:type="gramStart"/>
      <w:r w:rsidRPr="00C31003">
        <w:rPr>
          <w:rFonts w:asciiTheme="majorHAnsi" w:hAnsiTheme="majorHAnsi" w:cstheme="majorHAnsi"/>
          <w:color w:val="000000" w:themeColor="text1"/>
        </w:rPr>
        <w:t>remainder</w:t>
      </w:r>
      <w:proofErr w:type="gramEnd"/>
      <w:r w:rsidRPr="00C31003">
        <w:rPr>
          <w:rFonts w:asciiTheme="majorHAnsi" w:hAnsiTheme="majorHAnsi" w:cstheme="majorHAnsi"/>
          <w:color w:val="000000" w:themeColor="text1"/>
        </w:rPr>
        <w:t xml:space="preserve"> of student body.</w:t>
      </w:r>
    </w:p>
    <w:p w14:paraId="34AFA32C" w14:textId="77777777" w:rsidR="00B5190D" w:rsidRPr="00C31003" w:rsidRDefault="00A578BC" w:rsidP="00763265">
      <w:pPr>
        <w:pStyle w:val="ListParagraph"/>
        <w:numPr>
          <w:ilvl w:val="0"/>
          <w:numId w:val="9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RAVE ALERT</w:t>
      </w:r>
      <w:r w:rsidR="00B5190D" w:rsidRPr="00C31003">
        <w:rPr>
          <w:rFonts w:asciiTheme="majorHAnsi" w:hAnsiTheme="majorHAnsi" w:cstheme="majorHAnsi"/>
          <w:color w:val="000000" w:themeColor="text1"/>
        </w:rPr>
        <w:t xml:space="preserve"> will be issued to enhance awareness of illness</w:t>
      </w:r>
      <w:r w:rsidR="00AC1C9F" w:rsidRPr="00C31003">
        <w:rPr>
          <w:rFonts w:asciiTheme="majorHAnsi" w:hAnsiTheme="majorHAnsi" w:cstheme="majorHAnsi"/>
          <w:color w:val="000000" w:themeColor="text1"/>
        </w:rPr>
        <w:t>, to offer protective measures, and</w:t>
      </w:r>
      <w:r w:rsidR="006B5FCD" w:rsidRPr="00C31003">
        <w:rPr>
          <w:rFonts w:asciiTheme="majorHAnsi" w:hAnsiTheme="majorHAnsi" w:cstheme="majorHAnsi"/>
          <w:color w:val="000000" w:themeColor="text1"/>
        </w:rPr>
        <w:t>/or</w:t>
      </w:r>
      <w:r w:rsidR="00AC1C9F" w:rsidRPr="00C31003">
        <w:rPr>
          <w:rFonts w:asciiTheme="majorHAnsi" w:hAnsiTheme="majorHAnsi" w:cstheme="majorHAnsi"/>
          <w:color w:val="000000" w:themeColor="text1"/>
        </w:rPr>
        <w:t xml:space="preserve"> to help control rumors.</w:t>
      </w:r>
    </w:p>
    <w:p w14:paraId="51139292" w14:textId="77777777" w:rsidR="00B5190D" w:rsidRPr="00C31003" w:rsidRDefault="00902803" w:rsidP="00763265">
      <w:pPr>
        <w:pStyle w:val="ListParagraph"/>
        <w:numPr>
          <w:ilvl w:val="0"/>
          <w:numId w:val="9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The Communications Manager</w:t>
      </w:r>
      <w:r w:rsidR="00B5190D" w:rsidRPr="00C31003">
        <w:rPr>
          <w:rFonts w:asciiTheme="majorHAnsi" w:hAnsiTheme="majorHAnsi" w:cstheme="majorHAnsi"/>
          <w:color w:val="000000" w:themeColor="text1"/>
        </w:rPr>
        <w:t xml:space="preserve"> will coordinate any media releases that are necessary.</w:t>
      </w:r>
    </w:p>
    <w:p w14:paraId="76EABEBB" w14:textId="77777777" w:rsidR="00A323B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Students and personnel in need of counseling services will be referred to the Counseling Center.</w:t>
      </w:r>
    </w:p>
    <w:p w14:paraId="26A40804" w14:textId="77777777" w:rsidR="00D5188F" w:rsidRPr="002E71F5" w:rsidRDefault="00D5188F" w:rsidP="002E71F5">
      <w:pPr>
        <w:spacing w:before="120" w:after="120"/>
        <w:rPr>
          <w:rFonts w:asciiTheme="majorHAnsi" w:hAnsiTheme="majorHAnsi" w:cstheme="majorHAnsi"/>
          <w:color w:val="000000" w:themeColor="text1"/>
        </w:rPr>
      </w:pPr>
      <w:r>
        <w:rPr>
          <w:rFonts w:asciiTheme="majorHAnsi" w:hAnsiTheme="majorHAnsi" w:cstheme="majorHAnsi"/>
          <w:color w:val="000000" w:themeColor="text1"/>
        </w:rPr>
        <w:t>Contacting outside agencies will generally be handled by the health care professionals on campus.</w:t>
      </w:r>
    </w:p>
    <w:p w14:paraId="7DD4537F" w14:textId="77777777" w:rsidR="003825DB" w:rsidRPr="00C31003" w:rsidRDefault="00D84A2E" w:rsidP="0077227C">
      <w:pPr>
        <w:pStyle w:val="Heading1"/>
        <w:spacing w:before="120" w:after="120"/>
        <w:rPr>
          <w:rFonts w:asciiTheme="majorHAnsi" w:hAnsiTheme="majorHAnsi" w:cstheme="majorHAnsi"/>
          <w:color w:val="000000" w:themeColor="text1"/>
        </w:rPr>
      </w:pPr>
      <w:bookmarkStart w:id="181" w:name="_Toc391996260"/>
      <w:bookmarkStart w:id="182" w:name="_Toc393273257"/>
      <w:bookmarkStart w:id="183" w:name="_Toc393274199"/>
      <w:bookmarkStart w:id="184" w:name="_Toc393285388"/>
      <w:bookmarkStart w:id="185" w:name="_Toc514685155"/>
      <w:r w:rsidRPr="00C31003">
        <w:rPr>
          <w:rFonts w:asciiTheme="majorHAnsi" w:hAnsiTheme="majorHAnsi" w:cstheme="majorHAnsi"/>
          <w:color w:val="000000" w:themeColor="text1"/>
        </w:rPr>
        <w:lastRenderedPageBreak/>
        <w:t xml:space="preserve">APPENDIX </w:t>
      </w:r>
      <w:r w:rsidR="0058665D">
        <w:rPr>
          <w:rFonts w:asciiTheme="majorHAnsi" w:hAnsiTheme="majorHAnsi" w:cstheme="majorHAnsi"/>
          <w:color w:val="000000" w:themeColor="text1"/>
        </w:rPr>
        <w:t>T</w:t>
      </w:r>
      <w:r w:rsidRPr="00C31003">
        <w:rPr>
          <w:rFonts w:asciiTheme="majorHAnsi" w:hAnsiTheme="majorHAnsi" w:cstheme="majorHAnsi"/>
          <w:color w:val="000000" w:themeColor="text1"/>
        </w:rPr>
        <w:t>: AIRCRAFT-RELATED INCIDENTS</w:t>
      </w:r>
      <w:bookmarkEnd w:id="181"/>
      <w:bookmarkEnd w:id="182"/>
      <w:bookmarkEnd w:id="183"/>
      <w:bookmarkEnd w:id="184"/>
      <w:bookmarkEnd w:id="185"/>
    </w:p>
    <w:p w14:paraId="55942B5E" w14:textId="77777777" w:rsidR="00EB3B05" w:rsidRPr="00C31003" w:rsidRDefault="00EB3B05" w:rsidP="00526B35">
      <w:pPr>
        <w:spacing w:before="120" w:after="120"/>
        <w:rPr>
          <w:rFonts w:asciiTheme="majorHAnsi" w:hAnsiTheme="majorHAnsi" w:cstheme="majorHAnsi"/>
          <w:b/>
          <w:color w:val="000000" w:themeColor="text1"/>
        </w:rPr>
      </w:pPr>
    </w:p>
    <w:p w14:paraId="30509548" w14:textId="77777777" w:rsidR="008D57B9" w:rsidRPr="00C31003" w:rsidRDefault="00A95C39" w:rsidP="00E82013">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Aircraft C</w:t>
      </w:r>
      <w:r w:rsidR="00D84A2E" w:rsidRPr="00C31003">
        <w:rPr>
          <w:rFonts w:asciiTheme="majorHAnsi" w:hAnsiTheme="majorHAnsi" w:cstheme="majorHAnsi"/>
          <w:b/>
          <w:color w:val="000000" w:themeColor="text1"/>
        </w:rPr>
        <w:t>rash</w:t>
      </w:r>
      <w:r w:rsidR="008D57B9" w:rsidRPr="00C31003">
        <w:rPr>
          <w:rFonts w:asciiTheme="majorHAnsi" w:hAnsiTheme="majorHAnsi" w:cstheme="majorHAnsi"/>
          <w:b/>
          <w:color w:val="000000" w:themeColor="text1"/>
        </w:rPr>
        <w:t xml:space="preserve"> </w:t>
      </w:r>
    </w:p>
    <w:p w14:paraId="1E7BC6B9" w14:textId="77777777" w:rsidR="00D84A2E" w:rsidRDefault="00D84A2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of an aircraft crash on or near the </w:t>
      </w:r>
      <w:r w:rsidR="00F901EC">
        <w:rPr>
          <w:rFonts w:asciiTheme="majorHAnsi" w:hAnsiTheme="majorHAnsi" w:cstheme="majorHAnsi"/>
          <w:color w:val="000000" w:themeColor="text1"/>
        </w:rPr>
        <w:t>WVC</w:t>
      </w:r>
      <w:r w:rsidR="00C332B3" w:rsidRPr="00C31003">
        <w:rPr>
          <w:rFonts w:asciiTheme="majorHAnsi" w:hAnsiTheme="majorHAnsi" w:cstheme="majorHAnsi"/>
          <w:color w:val="000000" w:themeColor="text1"/>
        </w:rPr>
        <w:t xml:space="preserve"> Campus</w:t>
      </w:r>
      <w:r w:rsidRPr="00C31003">
        <w:rPr>
          <w:rFonts w:asciiTheme="majorHAnsi" w:hAnsiTheme="majorHAnsi" w:cstheme="majorHAnsi"/>
          <w:color w:val="000000" w:themeColor="text1"/>
        </w:rPr>
        <w:t xml:space="preserve"> the following actions should be taken:</w:t>
      </w:r>
    </w:p>
    <w:p w14:paraId="0D835956" w14:textId="77777777" w:rsidR="00995FF6" w:rsidRPr="00C31003" w:rsidRDefault="00995FF6" w:rsidP="00995FF6">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Explosion, Aircraft Down (Crash) on Campus</w:t>
      </w:r>
    </w:p>
    <w:p w14:paraId="0306FF94"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a mishap occurs, such as an explosion or a downed aircraft (crash) on campus, take the following actions: </w:t>
      </w:r>
    </w:p>
    <w:p w14:paraId="3E87813F"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Immediately take cover under tables, desks and other objects that will give protection against falling glass or debris. </w:t>
      </w:r>
    </w:p>
    <w:p w14:paraId="6F76155E"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Immediately after the effects of the explosion and/or fire have subsided, call </w:t>
      </w:r>
      <w:r>
        <w:rPr>
          <w:rFonts w:asciiTheme="majorHAnsi" w:hAnsiTheme="majorHAnsi" w:cstheme="majorHAnsi"/>
          <w:color w:val="000000" w:themeColor="text1"/>
        </w:rPr>
        <w:t>911.</w:t>
      </w:r>
      <w:r w:rsidRPr="00C31003">
        <w:rPr>
          <w:rFonts w:asciiTheme="majorHAnsi" w:hAnsiTheme="majorHAnsi" w:cstheme="majorHAnsi"/>
          <w:color w:val="000000" w:themeColor="text1"/>
        </w:rPr>
        <w:t xml:space="preserve"> Give your name and describe the location and nature of the emergency. Also call </w:t>
      </w:r>
      <w:r>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at </w:t>
      </w:r>
      <w:r>
        <w:rPr>
          <w:rFonts w:asciiTheme="majorHAnsi" w:hAnsiTheme="majorHAnsi" w:cstheme="majorHAnsi"/>
          <w:color w:val="000000" w:themeColor="text1"/>
        </w:rPr>
        <w:t>509-682-6911 or 6911 from a campus phone.</w:t>
      </w:r>
    </w:p>
    <w:p w14:paraId="201EB2EF"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necessary or when directed to do so, ACTIVATE the building’s fire alarm. </w:t>
      </w:r>
    </w:p>
    <w:p w14:paraId="54C330FF"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the building fire alarm is sounded, or when you are told to leave by </w:t>
      </w:r>
      <w:r>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officials, walk to the nearest marked exit and ask others to do the same. </w:t>
      </w:r>
    </w:p>
    <w:p w14:paraId="5F3B8CFD" w14:textId="66DB9C0B"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ASSIST THE HANDICAPPED IN EXITING THE BUILDING! Remember that elevators are reserved for handicapped </w:t>
      </w:r>
      <w:proofErr w:type="gramStart"/>
      <w:r w:rsidRPr="00C31003">
        <w:rPr>
          <w:rFonts w:asciiTheme="majorHAnsi" w:hAnsiTheme="majorHAnsi" w:cstheme="majorHAnsi"/>
          <w:color w:val="000000" w:themeColor="text1"/>
        </w:rPr>
        <w:t>persons</w:t>
      </w:r>
      <w:proofErr w:type="gramEnd"/>
      <w:r w:rsidRPr="00C31003">
        <w:rPr>
          <w:rFonts w:asciiTheme="majorHAnsi" w:hAnsiTheme="majorHAnsi" w:cstheme="majorHAnsi"/>
          <w:color w:val="000000" w:themeColor="text1"/>
        </w:rPr>
        <w:t xml:space="preserve">. DO NOT USE ELEVATORS IN CASE OF FIRE. Do not panic. Remain </w:t>
      </w:r>
      <w:r w:rsidR="008E4158">
        <w:rPr>
          <w:rFonts w:asciiTheme="majorHAnsi" w:hAnsiTheme="majorHAnsi" w:cstheme="majorHAnsi"/>
          <w:color w:val="000000" w:themeColor="text1"/>
        </w:rPr>
        <w:t>c</w:t>
      </w:r>
      <w:r w:rsidRPr="00C31003">
        <w:rPr>
          <w:rFonts w:asciiTheme="majorHAnsi" w:hAnsiTheme="majorHAnsi" w:cstheme="majorHAnsi"/>
          <w:color w:val="000000" w:themeColor="text1"/>
        </w:rPr>
        <w:t xml:space="preserve">alm. </w:t>
      </w:r>
    </w:p>
    <w:p w14:paraId="0A9CA466"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Once outside, move to a clear area that is at least 500 feet away from the affected building(s). Keep streets, fire lanes, hydrants and walkways clear for emergency vehicles and crews. Know your area assembly points. </w:t>
      </w:r>
    </w:p>
    <w:p w14:paraId="365B9268"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requested, assist emergency crews as necessary. </w:t>
      </w:r>
    </w:p>
    <w:p w14:paraId="720C5FD8"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 NOT RETURN TO AN EVACUATED BUILDING unless permitted to do so by a </w:t>
      </w:r>
      <w:r>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 </w:t>
      </w:r>
    </w:p>
    <w:p w14:paraId="5FC5C6EC" w14:textId="77777777" w:rsidR="00995FF6" w:rsidRPr="00C31003" w:rsidRDefault="00995FF6" w:rsidP="00995FF6">
      <w:pPr>
        <w:spacing w:before="120" w:after="120"/>
        <w:ind w:left="36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IMPORTANT: After any evacuation, report to your designated campus area assembly point. Stay there until an accurate head count is taken. The Building Coordinator or Resident Assistants will take attendance and assist in the accounting for all building occupants. </w:t>
      </w:r>
    </w:p>
    <w:p w14:paraId="416D237A" w14:textId="77777777" w:rsidR="00995FF6" w:rsidRPr="00C31003" w:rsidRDefault="00995FF6" w:rsidP="00526B35">
      <w:pPr>
        <w:spacing w:before="120" w:after="120"/>
        <w:rPr>
          <w:rFonts w:asciiTheme="majorHAnsi" w:hAnsiTheme="majorHAnsi" w:cstheme="majorHAnsi"/>
          <w:color w:val="000000" w:themeColor="text1"/>
        </w:rPr>
      </w:pPr>
    </w:p>
    <w:p w14:paraId="12F6CDB3" w14:textId="77777777" w:rsidR="00D84A2E" w:rsidRPr="00C31003" w:rsidRDefault="00D84A2E" w:rsidP="00E82013">
      <w:pPr>
        <w:spacing w:before="120" w:after="120"/>
        <w:ind w:firstLine="360"/>
        <w:rPr>
          <w:rFonts w:asciiTheme="majorHAnsi" w:hAnsiTheme="majorHAnsi" w:cstheme="majorHAnsi"/>
          <w:b/>
          <w:color w:val="000000" w:themeColor="text1"/>
        </w:rPr>
      </w:pPr>
      <w:r w:rsidRPr="00C31003">
        <w:rPr>
          <w:rFonts w:asciiTheme="majorHAnsi" w:hAnsiTheme="majorHAnsi" w:cstheme="majorHAnsi"/>
          <w:b/>
          <w:color w:val="000000" w:themeColor="text1"/>
        </w:rPr>
        <w:t>Campus Community</w:t>
      </w:r>
    </w:p>
    <w:p w14:paraId="213DFF5B" w14:textId="1E3C7F5D"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Explosion and fire as well as falling debris pose a serious risk to individuals on the ground</w:t>
      </w:r>
      <w:r w:rsidR="004C0DA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All members of the campus community are encouraged to move away from the crash site and seek shelter in a safe location</w:t>
      </w:r>
      <w:r w:rsidR="004C0DA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If it is not possible to move immediately away</w:t>
      </w:r>
      <w:r w:rsidR="00FB7B2C">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then </w:t>
      </w:r>
      <w:proofErr w:type="gramStart"/>
      <w:r w:rsidRPr="00C31003">
        <w:rPr>
          <w:rFonts w:asciiTheme="majorHAnsi" w:hAnsiTheme="majorHAnsi" w:cstheme="majorHAnsi"/>
          <w:color w:val="000000" w:themeColor="text1"/>
        </w:rPr>
        <w:t>to protect</w:t>
      </w:r>
      <w:proofErr w:type="gramEnd"/>
      <w:r w:rsidRPr="00C31003">
        <w:rPr>
          <w:rFonts w:asciiTheme="majorHAnsi" w:hAnsiTheme="majorHAnsi" w:cstheme="majorHAnsi"/>
          <w:color w:val="000000" w:themeColor="text1"/>
        </w:rPr>
        <w:t xml:space="preserve"> yourself against blast damage drop, cover and hold.</w:t>
      </w:r>
    </w:p>
    <w:p w14:paraId="627A09CB" w14:textId="5C826A3A"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you witness an </w:t>
      </w:r>
      <w:r w:rsidR="001179F6" w:rsidRPr="00C31003">
        <w:rPr>
          <w:rFonts w:asciiTheme="majorHAnsi" w:hAnsiTheme="majorHAnsi" w:cstheme="majorHAnsi"/>
          <w:color w:val="000000" w:themeColor="text1"/>
        </w:rPr>
        <w:t>aircraft</w:t>
      </w:r>
      <w:r w:rsidR="00C332B3" w:rsidRPr="00C31003">
        <w:rPr>
          <w:rFonts w:asciiTheme="majorHAnsi" w:hAnsiTheme="majorHAnsi" w:cstheme="majorHAnsi"/>
          <w:color w:val="000000" w:themeColor="text1"/>
        </w:rPr>
        <w:t xml:space="preserve"> crash, call </w:t>
      </w:r>
      <w:r w:rsidR="00BC7A43">
        <w:rPr>
          <w:rFonts w:asciiTheme="majorHAnsi" w:hAnsiTheme="majorHAnsi" w:cstheme="majorHAnsi"/>
          <w:color w:val="000000" w:themeColor="text1"/>
        </w:rPr>
        <w:t xml:space="preserve">911 </w:t>
      </w:r>
      <w:r w:rsidR="00C332B3" w:rsidRPr="00C31003">
        <w:rPr>
          <w:rFonts w:asciiTheme="majorHAnsi" w:hAnsiTheme="majorHAnsi" w:cstheme="majorHAnsi"/>
          <w:color w:val="000000" w:themeColor="text1"/>
        </w:rPr>
        <w:t xml:space="preserve">and then call </w:t>
      </w:r>
      <w:r w:rsidR="00380400">
        <w:rPr>
          <w:rFonts w:asciiTheme="majorHAnsi" w:hAnsiTheme="majorHAnsi" w:cstheme="majorHAnsi"/>
          <w:color w:val="000000" w:themeColor="text1"/>
        </w:rPr>
        <w:t>Campus Security</w:t>
      </w:r>
      <w:r w:rsidR="00C332B3" w:rsidRPr="00C31003">
        <w:rPr>
          <w:rFonts w:asciiTheme="majorHAnsi" w:hAnsiTheme="majorHAnsi" w:cstheme="majorHAnsi"/>
          <w:color w:val="000000" w:themeColor="text1"/>
        </w:rPr>
        <w:t xml:space="preserve"> at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phone</w:t>
      </w:r>
      <w:r w:rsidRPr="00C31003">
        <w:rPr>
          <w:rFonts w:asciiTheme="majorHAnsi" w:hAnsiTheme="majorHAnsi" w:cstheme="majorHAnsi"/>
          <w:color w:val="000000" w:themeColor="text1"/>
        </w:rPr>
        <w:t xml:space="preserve">. </w:t>
      </w:r>
    </w:p>
    <w:p w14:paraId="7ED69260" w14:textId="5AF3F849"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you are inside, and the building is not damaged, remain inside</w:t>
      </w:r>
      <w:r w:rsidR="004C0DA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Stay away from windows</w:t>
      </w:r>
      <w:r w:rsidR="004C0DA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Faculty should try to keep their classes together as a unit</w:t>
      </w:r>
      <w:r w:rsidR="004C0DA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If an evacuation is ordered</w:t>
      </w:r>
      <w:r w:rsidR="001179F6">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follow the instructions of the Building </w:t>
      </w:r>
      <w:r w:rsidR="00C332B3" w:rsidRPr="00C31003">
        <w:rPr>
          <w:rFonts w:asciiTheme="majorHAnsi" w:hAnsiTheme="majorHAnsi" w:cstheme="majorHAnsi"/>
          <w:color w:val="000000" w:themeColor="text1"/>
        </w:rPr>
        <w:t>Coordinator</w:t>
      </w:r>
      <w:r w:rsidRPr="00C31003">
        <w:rPr>
          <w:rFonts w:asciiTheme="majorHAnsi" w:hAnsiTheme="majorHAnsi" w:cstheme="majorHAnsi"/>
          <w:color w:val="000000" w:themeColor="text1"/>
        </w:rPr>
        <w:t xml:space="preserve"> or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w:t>
      </w:r>
    </w:p>
    <w:p w14:paraId="08BA60B8" w14:textId="75B36769"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lastRenderedPageBreak/>
        <w:t>Those members of the campus community who are trained in first aid are encouraged to provide care for the injured</w:t>
      </w:r>
      <w:r w:rsidR="001179F6">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PROVIDED IT IS SAFE TO BE IN THE AREA</w:t>
      </w:r>
      <w:r w:rsidR="004C0DA1" w:rsidRPr="00C31003">
        <w:rPr>
          <w:rFonts w:asciiTheme="majorHAnsi" w:hAnsiTheme="majorHAnsi" w:cstheme="majorHAnsi"/>
          <w:color w:val="000000" w:themeColor="text1"/>
        </w:rPr>
        <w:t xml:space="preserve">. </w:t>
      </w:r>
    </w:p>
    <w:p w14:paraId="711D1F6C" w14:textId="77777777"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Untrained individuals should NOT enter the crash site. A </w:t>
      </w:r>
      <w:r w:rsidR="00C332B3" w:rsidRPr="00C31003">
        <w:rPr>
          <w:rFonts w:asciiTheme="majorHAnsi" w:hAnsiTheme="majorHAnsi" w:cstheme="majorHAnsi"/>
          <w:color w:val="000000" w:themeColor="text1"/>
        </w:rPr>
        <w:t>well-intentioned</w:t>
      </w:r>
      <w:r w:rsidRPr="00C31003">
        <w:rPr>
          <w:rFonts w:asciiTheme="majorHAnsi" w:hAnsiTheme="majorHAnsi" w:cstheme="majorHAnsi"/>
          <w:color w:val="000000" w:themeColor="text1"/>
        </w:rPr>
        <w:t xml:space="preserve"> but untrained and ill-equipped person who enters the crash site risks serious injury or far worse.  If you are aware of places where people may be trapped inform the nearest emergency responder as fast as possible so that </w:t>
      </w:r>
      <w:proofErr w:type="gramStart"/>
      <w:r w:rsidRPr="00C31003">
        <w:rPr>
          <w:rFonts w:asciiTheme="majorHAnsi" w:hAnsiTheme="majorHAnsi" w:cstheme="majorHAnsi"/>
          <w:color w:val="000000" w:themeColor="text1"/>
        </w:rPr>
        <w:t>trained</w:t>
      </w:r>
      <w:proofErr w:type="gramEnd"/>
      <w:r w:rsidRPr="00C31003">
        <w:rPr>
          <w:rFonts w:asciiTheme="majorHAnsi" w:hAnsiTheme="majorHAnsi" w:cstheme="majorHAnsi"/>
          <w:color w:val="000000" w:themeColor="text1"/>
        </w:rPr>
        <w:t xml:space="preserve"> and properly equipped personnel can </w:t>
      </w:r>
      <w:proofErr w:type="gramStart"/>
      <w:r w:rsidRPr="00C31003">
        <w:rPr>
          <w:rFonts w:asciiTheme="majorHAnsi" w:hAnsiTheme="majorHAnsi" w:cstheme="majorHAnsi"/>
          <w:color w:val="000000" w:themeColor="text1"/>
        </w:rPr>
        <w:t>affect</w:t>
      </w:r>
      <w:proofErr w:type="gramEnd"/>
      <w:r w:rsidRPr="00C31003">
        <w:rPr>
          <w:rFonts w:asciiTheme="majorHAnsi" w:hAnsiTheme="majorHAnsi" w:cstheme="majorHAnsi"/>
          <w:color w:val="000000" w:themeColor="text1"/>
        </w:rPr>
        <w:t xml:space="preserve"> a rescue effort.</w:t>
      </w:r>
    </w:p>
    <w:p w14:paraId="054B755D" w14:textId="77777777" w:rsidR="00D84A2E" w:rsidRPr="00C31003" w:rsidRDefault="00D84A2E" w:rsidP="00AC1C9F">
      <w:pPr>
        <w:spacing w:before="120" w:after="120"/>
        <w:rPr>
          <w:rFonts w:asciiTheme="majorHAnsi" w:hAnsiTheme="majorHAnsi" w:cstheme="majorHAnsi"/>
          <w:b/>
          <w:color w:val="000000" w:themeColor="text1"/>
        </w:rPr>
      </w:pPr>
      <w:r w:rsidRPr="00C31003">
        <w:rPr>
          <w:rFonts w:asciiTheme="majorHAnsi" w:hAnsiTheme="majorHAnsi" w:cstheme="majorHAnsi"/>
          <w:color w:val="000000" w:themeColor="text1"/>
        </w:rPr>
        <w:t xml:space="preserve"> </w:t>
      </w:r>
      <w:r w:rsidR="00C332B3" w:rsidRPr="00C31003">
        <w:rPr>
          <w:rFonts w:asciiTheme="majorHAnsi" w:hAnsiTheme="majorHAnsi" w:cstheme="majorHAnsi"/>
          <w:b/>
          <w:color w:val="000000" w:themeColor="text1"/>
        </w:rPr>
        <w:t>College</w:t>
      </w:r>
      <w:r w:rsidRPr="00C31003">
        <w:rPr>
          <w:rFonts w:asciiTheme="majorHAnsi" w:hAnsiTheme="majorHAnsi" w:cstheme="majorHAnsi"/>
          <w:b/>
          <w:color w:val="000000" w:themeColor="text1"/>
        </w:rPr>
        <w:t xml:space="preserve"> Administration/</w:t>
      </w:r>
      <w:r w:rsidR="00380400">
        <w:rPr>
          <w:rFonts w:asciiTheme="majorHAnsi" w:hAnsiTheme="majorHAnsi" w:cstheme="majorHAnsi"/>
          <w:b/>
          <w:color w:val="000000" w:themeColor="text1"/>
        </w:rPr>
        <w:t>Campus Security</w:t>
      </w:r>
    </w:p>
    <w:p w14:paraId="3AE21F77"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Due to the nature of the incident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will </w:t>
      </w:r>
      <w:r w:rsidR="00C332B3" w:rsidRPr="00C31003">
        <w:rPr>
          <w:rFonts w:asciiTheme="majorHAnsi" w:hAnsiTheme="majorHAnsi" w:cstheme="majorHAnsi"/>
          <w:color w:val="000000" w:themeColor="text1"/>
        </w:rPr>
        <w:t xml:space="preserve">help </w:t>
      </w:r>
      <w:r w:rsidRPr="00C31003">
        <w:rPr>
          <w:rFonts w:asciiTheme="majorHAnsi" w:hAnsiTheme="majorHAnsi" w:cstheme="majorHAnsi"/>
          <w:color w:val="000000" w:themeColor="text1"/>
        </w:rPr>
        <w:t>manage the response effort in accordance with the National Incident Management System (NIMS), and th</w:t>
      </w:r>
      <w:r w:rsidR="00886FAC">
        <w:rPr>
          <w:rFonts w:asciiTheme="majorHAnsi" w:hAnsiTheme="majorHAnsi" w:cstheme="majorHAnsi"/>
          <w:color w:val="000000" w:themeColor="text1"/>
        </w:rPr>
        <w:t>e Incident Command System (ICS), in partnership with CCEM.</w:t>
      </w:r>
    </w:p>
    <w:p w14:paraId="0FDDF84B"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Priority in response will be given to rescuing injured and/or trapped individuals, triaging and treating injured persons, and securing property against further loss.</w:t>
      </w:r>
    </w:p>
    <w:p w14:paraId="518B037A"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Incident Command for any on-campus air crash will be coordinated </w:t>
      </w:r>
      <w:r w:rsidR="00C332B3" w:rsidRPr="00C31003">
        <w:rPr>
          <w:rFonts w:asciiTheme="majorHAnsi" w:hAnsiTheme="majorHAnsi" w:cstheme="majorHAnsi"/>
          <w:color w:val="000000" w:themeColor="text1"/>
        </w:rPr>
        <w:t xml:space="preserve">between </w:t>
      </w:r>
      <w:r w:rsidR="00F901EC">
        <w:rPr>
          <w:rFonts w:asciiTheme="majorHAnsi" w:hAnsiTheme="majorHAnsi" w:cstheme="majorHAnsi"/>
          <w:color w:val="000000" w:themeColor="text1"/>
        </w:rPr>
        <w:t>WVC</w:t>
      </w:r>
      <w:r w:rsidR="00C332B3" w:rsidRPr="00C31003">
        <w:rPr>
          <w:rFonts w:asciiTheme="majorHAnsi" w:hAnsiTheme="majorHAnsi" w:cstheme="majorHAnsi"/>
          <w:color w:val="000000" w:themeColor="text1"/>
        </w:rPr>
        <w:t xml:space="preserve">, </w:t>
      </w:r>
      <w:r w:rsidR="0075247A">
        <w:rPr>
          <w:rFonts w:asciiTheme="majorHAnsi" w:hAnsiTheme="majorHAnsi" w:cstheme="majorHAnsi"/>
          <w:color w:val="000000" w:themeColor="text1"/>
        </w:rPr>
        <w:t xml:space="preserve">the Wenatchee Police Department, </w:t>
      </w:r>
      <w:r w:rsidR="00C332B3" w:rsidRPr="00C31003">
        <w:rPr>
          <w:rFonts w:asciiTheme="majorHAnsi" w:hAnsiTheme="majorHAnsi" w:cstheme="majorHAnsi"/>
          <w:color w:val="000000" w:themeColor="text1"/>
        </w:rPr>
        <w:t xml:space="preserve">the </w:t>
      </w:r>
      <w:r w:rsidR="0080182C">
        <w:rPr>
          <w:rFonts w:asciiTheme="majorHAnsi" w:hAnsiTheme="majorHAnsi" w:cstheme="majorHAnsi"/>
          <w:color w:val="000000" w:themeColor="text1"/>
        </w:rPr>
        <w:t>Chelan</w:t>
      </w:r>
      <w:r w:rsidR="00C332B3" w:rsidRPr="00C31003">
        <w:rPr>
          <w:rFonts w:asciiTheme="majorHAnsi" w:hAnsiTheme="majorHAnsi" w:cstheme="majorHAnsi"/>
          <w:color w:val="000000" w:themeColor="text1"/>
        </w:rPr>
        <w:t xml:space="preserve"> County Sheriff’s Office, and </w:t>
      </w:r>
      <w:r w:rsidR="0080182C">
        <w:rPr>
          <w:rFonts w:asciiTheme="majorHAnsi" w:hAnsiTheme="majorHAnsi" w:cstheme="majorHAnsi"/>
          <w:color w:val="000000" w:themeColor="text1"/>
        </w:rPr>
        <w:t>Chelan</w:t>
      </w:r>
      <w:r w:rsidR="0075247A">
        <w:rPr>
          <w:rFonts w:asciiTheme="majorHAnsi" w:hAnsiTheme="majorHAnsi" w:cstheme="majorHAnsi"/>
          <w:color w:val="000000" w:themeColor="text1"/>
        </w:rPr>
        <w:t xml:space="preserve"> County Fire District 1</w:t>
      </w:r>
      <w:r w:rsidRPr="00C31003">
        <w:rPr>
          <w:rFonts w:asciiTheme="majorHAnsi" w:hAnsiTheme="majorHAnsi" w:cstheme="majorHAnsi"/>
          <w:color w:val="000000" w:themeColor="text1"/>
        </w:rPr>
        <w:t xml:space="preserve"> until relieved of that responsibility</w:t>
      </w:r>
      <w:r w:rsidR="00C332B3" w:rsidRPr="00C31003">
        <w:rPr>
          <w:rFonts w:asciiTheme="majorHAnsi" w:hAnsiTheme="majorHAnsi" w:cstheme="majorHAnsi"/>
          <w:color w:val="000000" w:themeColor="text1"/>
        </w:rPr>
        <w:t>.</w:t>
      </w:r>
    </w:p>
    <w:p w14:paraId="5D113BEE"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Upon relief the </w:t>
      </w:r>
      <w:r w:rsidR="00C332B3" w:rsidRPr="00C31003">
        <w:rPr>
          <w:rFonts w:asciiTheme="majorHAnsi" w:hAnsiTheme="majorHAnsi" w:cstheme="majorHAnsi"/>
          <w:color w:val="000000" w:themeColor="text1"/>
        </w:rPr>
        <w:t xml:space="preserve">Director of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will act as the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liaison to the </w:t>
      </w:r>
      <w:r w:rsidR="00C332B3" w:rsidRPr="00C31003">
        <w:rPr>
          <w:rFonts w:asciiTheme="majorHAnsi" w:hAnsiTheme="majorHAnsi" w:cstheme="majorHAnsi"/>
          <w:color w:val="000000" w:themeColor="text1"/>
        </w:rPr>
        <w:t xml:space="preserve">fire/law </w:t>
      </w:r>
      <w:r w:rsidRPr="00C31003">
        <w:rPr>
          <w:rFonts w:asciiTheme="majorHAnsi" w:hAnsiTheme="majorHAnsi" w:cstheme="majorHAnsi"/>
          <w:color w:val="000000" w:themeColor="text1"/>
        </w:rPr>
        <w:t xml:space="preserve">Incident Command Staff.  In this capacity they will ensure that </w:t>
      </w:r>
      <w:proofErr w:type="gramStart"/>
      <w:r w:rsidRPr="00C31003">
        <w:rPr>
          <w:rFonts w:asciiTheme="majorHAnsi" w:hAnsiTheme="majorHAnsi" w:cstheme="majorHAnsi"/>
          <w:color w:val="000000" w:themeColor="text1"/>
        </w:rPr>
        <w:t>any and all</w:t>
      </w:r>
      <w:proofErr w:type="gramEnd"/>
      <w:r w:rsidRPr="00C31003">
        <w:rPr>
          <w:rFonts w:asciiTheme="majorHAnsi" w:hAnsiTheme="majorHAnsi" w:cstheme="majorHAnsi"/>
          <w:color w:val="000000" w:themeColor="text1"/>
        </w:rPr>
        <w:t xml:space="preserve"> assistance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can provide is made available to the response effort.</w:t>
      </w:r>
    </w:p>
    <w:p w14:paraId="793506C7" w14:textId="333064DD"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Due to the nature of the incident the area around the crash site will be closed to entry as a crime scene</w:t>
      </w:r>
      <w:r w:rsidR="004C0DA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No unauthorized personnel will be allowed access to the area until the investigatory agency responsible for the crash has determined it clear to be opened.</w:t>
      </w:r>
    </w:p>
    <w:p w14:paraId="02520106"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C332B3"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will ensure that the department fully cooperates with any initial investigation into the crash. This includes, but is not limited to, providing any known video tape of the incident, any witness information discovered, and any reports filed regarding the incident.</w:t>
      </w:r>
    </w:p>
    <w:p w14:paraId="1EFDF90E" w14:textId="77777777" w:rsidR="008D57B9" w:rsidRPr="00C31003" w:rsidRDefault="008D57B9" w:rsidP="00A323B3">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Return to Normal Operations</w:t>
      </w:r>
    </w:p>
    <w:p w14:paraId="10485892" w14:textId="77777777" w:rsidR="008D57B9" w:rsidRPr="00C31003" w:rsidRDefault="008D57B9"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the incident has resulted in the evacuation of part or </w:t>
      </w:r>
      <w:proofErr w:type="gramStart"/>
      <w:r w:rsidRPr="00C31003">
        <w:rPr>
          <w:rFonts w:asciiTheme="majorHAnsi" w:hAnsiTheme="majorHAnsi" w:cstheme="majorHAnsi"/>
          <w:color w:val="000000" w:themeColor="text1"/>
        </w:rPr>
        <w:t>all of</w:t>
      </w:r>
      <w:proofErr w:type="gramEnd"/>
      <w:r w:rsidRPr="00C31003">
        <w:rPr>
          <w:rFonts w:asciiTheme="majorHAnsi" w:hAnsiTheme="majorHAnsi" w:cstheme="majorHAnsi"/>
          <w:color w:val="000000" w:themeColor="text1"/>
        </w:rPr>
        <w:t xml:space="preserve"> a campus building(s) then those areas will remain closed until the University determines:</w:t>
      </w:r>
    </w:p>
    <w:p w14:paraId="427A9249" w14:textId="4B74626C" w:rsidR="008D57B9" w:rsidRPr="00C31003" w:rsidRDefault="008D57B9" w:rsidP="00763265">
      <w:pPr>
        <w:pStyle w:val="ListParagraph"/>
        <w:numPr>
          <w:ilvl w:val="0"/>
          <w:numId w:val="6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area is safe to </w:t>
      </w:r>
      <w:r w:rsidR="00633F11" w:rsidRPr="00C31003">
        <w:rPr>
          <w:rFonts w:asciiTheme="majorHAnsi" w:hAnsiTheme="majorHAnsi" w:cstheme="majorHAnsi"/>
          <w:color w:val="000000" w:themeColor="text1"/>
        </w:rPr>
        <w:t>occupy.</w:t>
      </w:r>
    </w:p>
    <w:p w14:paraId="734ACBAA" w14:textId="77777777" w:rsidR="008D57B9" w:rsidRPr="00C31003" w:rsidRDefault="008D57B9" w:rsidP="00763265">
      <w:pPr>
        <w:pStyle w:val="ListParagraph"/>
        <w:numPr>
          <w:ilvl w:val="0"/>
          <w:numId w:val="6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All immediate police and rescue activity has been completed.</w:t>
      </w:r>
    </w:p>
    <w:p w14:paraId="17742E19" w14:textId="77777777" w:rsidR="008D57B9" w:rsidRPr="00C31003" w:rsidRDefault="00A95C39" w:rsidP="00763265">
      <w:pPr>
        <w:pStyle w:val="ListParagraph"/>
        <w:numPr>
          <w:ilvl w:val="0"/>
          <w:numId w:val="67"/>
        </w:numPr>
        <w:spacing w:before="120" w:after="120"/>
        <w:contextualSpacing w:val="0"/>
        <w:rPr>
          <w:rFonts w:asciiTheme="majorHAnsi" w:hAnsiTheme="majorHAnsi" w:cstheme="majorHAnsi"/>
          <w:color w:val="000000" w:themeColor="text1"/>
        </w:rPr>
      </w:pPr>
      <w:proofErr w:type="gramStart"/>
      <w:r w:rsidRPr="00C31003">
        <w:rPr>
          <w:rFonts w:asciiTheme="majorHAnsi" w:hAnsiTheme="majorHAnsi" w:cstheme="majorHAnsi"/>
          <w:color w:val="000000" w:themeColor="text1"/>
        </w:rPr>
        <w:t>Any and all</w:t>
      </w:r>
      <w:proofErr w:type="gramEnd"/>
      <w:r w:rsidRPr="00C31003">
        <w:rPr>
          <w:rFonts w:asciiTheme="majorHAnsi" w:hAnsiTheme="majorHAnsi" w:cstheme="majorHAnsi"/>
          <w:color w:val="000000" w:themeColor="text1"/>
        </w:rPr>
        <w:t xml:space="preserve"> investigations have</w:t>
      </w:r>
      <w:r w:rsidR="008D57B9" w:rsidRPr="00C31003">
        <w:rPr>
          <w:rFonts w:asciiTheme="majorHAnsi" w:hAnsiTheme="majorHAnsi" w:cstheme="majorHAnsi"/>
          <w:color w:val="000000" w:themeColor="text1"/>
        </w:rPr>
        <w:t xml:space="preserve"> been completed.</w:t>
      </w:r>
    </w:p>
    <w:p w14:paraId="5F1939F1" w14:textId="77777777" w:rsidR="008D57B9" w:rsidRPr="00C31003" w:rsidRDefault="008D57B9" w:rsidP="00763265">
      <w:pPr>
        <w:pStyle w:val="ListParagraph"/>
        <w:numPr>
          <w:ilvl w:val="0"/>
          <w:numId w:val="6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There is no longer a need to keep the area closed.</w:t>
      </w:r>
    </w:p>
    <w:p w14:paraId="65D0A99E" w14:textId="77777777" w:rsidR="008D57B9" w:rsidRPr="00C31003" w:rsidRDefault="008D57B9"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NOTE:  Due to the complexities involved in the preservation, collection, and investigation of evidence some areas may remain closed longer than others.</w:t>
      </w:r>
    </w:p>
    <w:p w14:paraId="1107EECA" w14:textId="77777777" w:rsidR="008D57B9" w:rsidRPr="00C31003" w:rsidRDefault="008D57B9" w:rsidP="00526B35">
      <w:pPr>
        <w:spacing w:before="120" w:after="120"/>
        <w:rPr>
          <w:rFonts w:asciiTheme="majorHAnsi" w:hAnsiTheme="majorHAnsi" w:cstheme="majorHAnsi"/>
          <w:color w:val="000000" w:themeColor="text1"/>
        </w:rPr>
      </w:pPr>
    </w:p>
    <w:p w14:paraId="78606D6F" w14:textId="77777777" w:rsidR="00CE743C" w:rsidRPr="00C31003" w:rsidRDefault="00CE743C" w:rsidP="00CE743C">
      <w:pPr>
        <w:pStyle w:val="ListParagraph"/>
        <w:widowControl w:val="0"/>
        <w:tabs>
          <w:tab w:val="left" w:pos="840"/>
        </w:tabs>
        <w:autoSpaceDE w:val="0"/>
        <w:autoSpaceDN w:val="0"/>
        <w:adjustRightInd w:val="0"/>
        <w:spacing w:before="120" w:after="120"/>
        <w:ind w:right="1484"/>
        <w:rPr>
          <w:rFonts w:asciiTheme="majorHAnsi" w:hAnsiTheme="majorHAnsi" w:cstheme="majorHAnsi"/>
          <w:color w:val="000000" w:themeColor="text1"/>
          <w:szCs w:val="22"/>
        </w:rPr>
      </w:pPr>
    </w:p>
    <w:p w14:paraId="2653220E" w14:textId="77777777" w:rsidR="00083DDC" w:rsidRPr="00C31003" w:rsidRDefault="00083DDC" w:rsidP="00526B35">
      <w:pPr>
        <w:spacing w:before="120" w:after="120"/>
        <w:rPr>
          <w:rFonts w:asciiTheme="majorHAnsi" w:hAnsiTheme="majorHAnsi" w:cstheme="majorHAnsi"/>
          <w:color w:val="000000" w:themeColor="text1"/>
        </w:rPr>
      </w:pPr>
    </w:p>
    <w:p w14:paraId="5E4E27C2" w14:textId="77777777" w:rsidR="00083DDC" w:rsidRPr="00C31003" w:rsidRDefault="00083DDC" w:rsidP="00526B35">
      <w:pPr>
        <w:spacing w:before="120" w:after="120"/>
        <w:rPr>
          <w:rFonts w:asciiTheme="majorHAnsi" w:hAnsiTheme="majorHAnsi" w:cstheme="majorHAnsi"/>
          <w:color w:val="000000" w:themeColor="text1"/>
        </w:rPr>
      </w:pPr>
    </w:p>
    <w:p w14:paraId="775831E9" w14:textId="77777777" w:rsidR="00083DDC" w:rsidRPr="00C31003" w:rsidRDefault="00083DDC" w:rsidP="00526B35">
      <w:pPr>
        <w:spacing w:before="120" w:after="120"/>
        <w:rPr>
          <w:rFonts w:asciiTheme="majorHAnsi" w:hAnsiTheme="majorHAnsi" w:cstheme="majorHAnsi"/>
          <w:color w:val="000000" w:themeColor="text1"/>
        </w:rPr>
      </w:pPr>
    </w:p>
    <w:p w14:paraId="0D7FC231" w14:textId="77777777" w:rsidR="00083DDC" w:rsidRPr="00C31003" w:rsidRDefault="00083DDC" w:rsidP="00526B35">
      <w:pPr>
        <w:spacing w:before="120" w:after="120"/>
        <w:rPr>
          <w:rFonts w:asciiTheme="majorHAnsi" w:hAnsiTheme="majorHAnsi" w:cstheme="majorHAnsi"/>
          <w:color w:val="000000" w:themeColor="text1"/>
        </w:rPr>
      </w:pPr>
    </w:p>
    <w:p w14:paraId="79497FBB" w14:textId="77777777" w:rsidR="00504C5B" w:rsidRPr="00C31003" w:rsidRDefault="00BF3F6E" w:rsidP="00526B35">
      <w:pPr>
        <w:pStyle w:val="Heading1"/>
        <w:spacing w:before="120" w:after="120"/>
        <w:rPr>
          <w:rFonts w:asciiTheme="majorHAnsi" w:hAnsiTheme="majorHAnsi" w:cstheme="majorHAnsi"/>
          <w:color w:val="000000" w:themeColor="text1"/>
        </w:rPr>
      </w:pPr>
      <w:bookmarkStart w:id="186" w:name="_Toc391996261"/>
      <w:bookmarkStart w:id="187" w:name="_Toc393273258"/>
      <w:bookmarkStart w:id="188" w:name="_Toc393274200"/>
      <w:bookmarkStart w:id="189" w:name="_Toc393285389"/>
      <w:bookmarkStart w:id="190" w:name="_Toc514685156"/>
      <w:r w:rsidRPr="00C31003">
        <w:rPr>
          <w:rFonts w:asciiTheme="majorHAnsi" w:hAnsiTheme="majorHAnsi" w:cstheme="majorHAnsi"/>
          <w:color w:val="000000" w:themeColor="text1"/>
        </w:rPr>
        <w:lastRenderedPageBreak/>
        <w:t xml:space="preserve">APPENDIX </w:t>
      </w:r>
      <w:r w:rsidR="0058665D">
        <w:rPr>
          <w:rFonts w:asciiTheme="majorHAnsi" w:hAnsiTheme="majorHAnsi" w:cstheme="majorHAnsi"/>
          <w:color w:val="000000" w:themeColor="text1"/>
        </w:rPr>
        <w:t>U</w:t>
      </w:r>
      <w:r w:rsidRPr="00C31003">
        <w:rPr>
          <w:rFonts w:asciiTheme="majorHAnsi" w:hAnsiTheme="majorHAnsi" w:cstheme="majorHAnsi"/>
          <w:color w:val="000000" w:themeColor="text1"/>
        </w:rPr>
        <w:t>: LOCKDOWN</w:t>
      </w:r>
      <w:bookmarkEnd w:id="186"/>
      <w:bookmarkEnd w:id="187"/>
      <w:bookmarkEnd w:id="188"/>
      <w:bookmarkEnd w:id="189"/>
      <w:bookmarkEnd w:id="190"/>
    </w:p>
    <w:p w14:paraId="13B6100A" w14:textId="6BCDE950" w:rsidR="0005201D" w:rsidRPr="007A09B1" w:rsidRDefault="00902803" w:rsidP="00E8201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w:t>
      </w:r>
      <w:r w:rsidR="00ED0280" w:rsidRPr="007A09B1">
        <w:rPr>
          <w:rFonts w:asciiTheme="majorHAnsi" w:hAnsiTheme="majorHAnsi" w:cstheme="majorHAnsi"/>
          <w:b/>
          <w:color w:val="000000" w:themeColor="text1"/>
          <w:sz w:val="36"/>
        </w:rPr>
        <w:t>LERT</w:t>
      </w:r>
      <w:r w:rsidRPr="007A09B1">
        <w:rPr>
          <w:rFonts w:asciiTheme="majorHAnsi" w:hAnsiTheme="majorHAnsi" w:cstheme="majorHAnsi"/>
          <w:b/>
          <w:color w:val="000000" w:themeColor="text1"/>
          <w:sz w:val="36"/>
        </w:rPr>
        <w:t xml:space="preserve"> Notification</w:t>
      </w:r>
    </w:p>
    <w:p w14:paraId="4A9200B6" w14:textId="77777777" w:rsidR="00902803" w:rsidRPr="00C31003" w:rsidRDefault="00902803" w:rsidP="00E82013">
      <w:pPr>
        <w:spacing w:before="120" w:after="120"/>
        <w:jc w:val="center"/>
        <w:rPr>
          <w:rFonts w:asciiTheme="majorHAnsi" w:hAnsiTheme="majorHAnsi" w:cstheme="majorHAnsi"/>
          <w:i/>
          <w:color w:val="000000" w:themeColor="text1"/>
        </w:rPr>
      </w:pPr>
    </w:p>
    <w:p w14:paraId="5E321EFB" w14:textId="1D5E2FBA" w:rsidR="00BF3F6E" w:rsidRPr="00C31003" w:rsidRDefault="00BF3F6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purpose of a lockdown is to minimize accessibility to rooms on campus to reduce the risk of injury or danger to faculty, staff, </w:t>
      </w:r>
      <w:r w:rsidR="004C0DA1" w:rsidRPr="00C31003">
        <w:rPr>
          <w:rFonts w:asciiTheme="majorHAnsi" w:hAnsiTheme="majorHAnsi" w:cstheme="majorHAnsi"/>
          <w:color w:val="000000" w:themeColor="text1"/>
        </w:rPr>
        <w:t>students,</w:t>
      </w:r>
      <w:r w:rsidRPr="00C31003">
        <w:rPr>
          <w:rFonts w:asciiTheme="majorHAnsi" w:hAnsiTheme="majorHAnsi" w:cstheme="majorHAnsi"/>
          <w:color w:val="000000" w:themeColor="text1"/>
        </w:rPr>
        <w:t xml:space="preserve"> or visitors.</w:t>
      </w:r>
    </w:p>
    <w:p w14:paraId="43DB6D5B" w14:textId="77777777" w:rsidR="004E17D9" w:rsidRPr="00C31003" w:rsidRDefault="004E17D9" w:rsidP="00526B35">
      <w:pPr>
        <w:spacing w:before="120" w:after="120"/>
        <w:rPr>
          <w:rFonts w:asciiTheme="majorHAnsi" w:hAnsiTheme="majorHAnsi" w:cstheme="majorHAnsi"/>
          <w:b/>
          <w:color w:val="000000" w:themeColor="text1"/>
        </w:rPr>
      </w:pPr>
      <w:r w:rsidRPr="00C31003">
        <w:rPr>
          <w:rFonts w:asciiTheme="majorHAnsi" w:hAnsiTheme="majorHAnsi" w:cstheme="majorHAnsi"/>
          <w:color w:val="000000" w:themeColor="text1"/>
        </w:rPr>
        <w:t xml:space="preserve">With </w:t>
      </w:r>
      <w:proofErr w:type="gramStart"/>
      <w:r w:rsidRPr="00C31003">
        <w:rPr>
          <w:rFonts w:asciiTheme="majorHAnsi" w:hAnsiTheme="majorHAnsi" w:cstheme="majorHAnsi"/>
          <w:color w:val="000000" w:themeColor="text1"/>
        </w:rPr>
        <w:t>few</w:t>
      </w:r>
      <w:proofErr w:type="gramEnd"/>
      <w:r w:rsidRPr="00C31003">
        <w:rPr>
          <w:rFonts w:asciiTheme="majorHAnsi" w:hAnsiTheme="majorHAnsi" w:cstheme="majorHAnsi"/>
          <w:color w:val="000000" w:themeColor="text1"/>
        </w:rPr>
        <w:t xml:space="preserve"> exceptions, crises and emergencies such as lockdowns are sudden, unexpected and will cause temporary inconvenience to students and staff. This is to be expected.</w:t>
      </w:r>
    </w:p>
    <w:p w14:paraId="53FF24A8" w14:textId="77777777" w:rsidR="00BF3F6E" w:rsidRPr="00C31003" w:rsidRDefault="00BF3F6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This lockdown procedure will be initiated under the following conditions:</w:t>
      </w:r>
    </w:p>
    <w:p w14:paraId="7E2E30BF" w14:textId="77777777" w:rsidR="00BF3F6E" w:rsidRPr="00C31003" w:rsidRDefault="00BF3F6E" w:rsidP="00763265">
      <w:pPr>
        <w:pStyle w:val="ListParagraph"/>
        <w:numPr>
          <w:ilvl w:val="0"/>
          <w:numId w:val="7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In the event a violent criminal incident (shooting, stabbing, pursuit of criminals) or when other human-caused or natural disasters happen at or near the College, such as</w:t>
      </w:r>
    </w:p>
    <w:p w14:paraId="4D1108EC"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Hostile person on the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campus (weapons offenses included</w:t>
      </w:r>
      <w:proofErr w:type="gramStart"/>
      <w:r w:rsidRPr="00C31003">
        <w:rPr>
          <w:rFonts w:asciiTheme="majorHAnsi" w:hAnsiTheme="majorHAnsi" w:cstheme="majorHAnsi"/>
          <w:color w:val="000000" w:themeColor="text1"/>
        </w:rPr>
        <w:t>);</w:t>
      </w:r>
      <w:proofErr w:type="gramEnd"/>
    </w:p>
    <w:p w14:paraId="21901130"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Police activity regarding a hostile person or potentially dangerous situation near the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w:t>
      </w:r>
      <w:proofErr w:type="gramStart"/>
      <w:r w:rsidRPr="00C31003">
        <w:rPr>
          <w:rFonts w:asciiTheme="majorHAnsi" w:hAnsiTheme="majorHAnsi" w:cstheme="majorHAnsi"/>
          <w:color w:val="000000" w:themeColor="text1"/>
        </w:rPr>
        <w:t>campus;</w:t>
      </w:r>
      <w:proofErr w:type="gramEnd"/>
    </w:p>
    <w:p w14:paraId="2EF034E8"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Any time a nearby </w:t>
      </w:r>
      <w:r w:rsidR="00902803">
        <w:rPr>
          <w:rFonts w:asciiTheme="majorHAnsi" w:hAnsiTheme="majorHAnsi" w:cstheme="majorHAnsi"/>
          <w:color w:val="000000" w:themeColor="text1"/>
        </w:rPr>
        <w:t>Wenatchee</w:t>
      </w:r>
      <w:r w:rsidRPr="00C31003">
        <w:rPr>
          <w:rFonts w:asciiTheme="majorHAnsi" w:hAnsiTheme="majorHAnsi" w:cstheme="majorHAnsi"/>
          <w:color w:val="000000" w:themeColor="text1"/>
        </w:rPr>
        <w:t xml:space="preserve"> School District facility is locked </w:t>
      </w:r>
      <w:proofErr w:type="gramStart"/>
      <w:r w:rsidRPr="00C31003">
        <w:rPr>
          <w:rFonts w:asciiTheme="majorHAnsi" w:hAnsiTheme="majorHAnsi" w:cstheme="majorHAnsi"/>
          <w:color w:val="000000" w:themeColor="text1"/>
        </w:rPr>
        <w:t>down;</w:t>
      </w:r>
      <w:proofErr w:type="gramEnd"/>
    </w:p>
    <w:p w14:paraId="502A7349"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Any time intelligence is received that a threat is coming to the </w:t>
      </w:r>
      <w:proofErr w:type="gramStart"/>
      <w:r w:rsidRPr="00C31003">
        <w:rPr>
          <w:rFonts w:asciiTheme="majorHAnsi" w:hAnsiTheme="majorHAnsi" w:cstheme="majorHAnsi"/>
          <w:color w:val="000000" w:themeColor="text1"/>
        </w:rPr>
        <w:t>college;</w:t>
      </w:r>
      <w:proofErr w:type="gramEnd"/>
    </w:p>
    <w:p w14:paraId="07958A8B"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Any time a lockdown is deemed necessary by </w:t>
      </w:r>
      <w:r w:rsidR="00F901EC">
        <w:rPr>
          <w:rFonts w:asciiTheme="majorHAnsi" w:hAnsiTheme="majorHAnsi" w:cstheme="majorHAnsi"/>
          <w:color w:val="000000" w:themeColor="text1"/>
        </w:rPr>
        <w:t>WVC</w:t>
      </w:r>
      <w:r w:rsidR="00902803">
        <w:rPr>
          <w:rFonts w:asciiTheme="majorHAnsi" w:hAnsiTheme="majorHAnsi" w:cstheme="majorHAnsi"/>
          <w:color w:val="000000" w:themeColor="text1"/>
        </w:rPr>
        <w:t xml:space="preserve"> A</w:t>
      </w:r>
      <w:r w:rsidRPr="00C31003">
        <w:rPr>
          <w:rFonts w:asciiTheme="majorHAnsi" w:hAnsiTheme="majorHAnsi" w:cstheme="majorHAnsi"/>
          <w:color w:val="000000" w:themeColor="text1"/>
        </w:rPr>
        <w:t xml:space="preserve">dministration or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staff.</w:t>
      </w:r>
    </w:p>
    <w:p w14:paraId="0EF0B3DE" w14:textId="77777777" w:rsidR="00BF3F6E" w:rsidRPr="00C31003" w:rsidRDefault="00BF3F6E" w:rsidP="00526B35">
      <w:pPr>
        <w:spacing w:before="120" w:after="120"/>
        <w:rPr>
          <w:rFonts w:asciiTheme="majorHAnsi" w:hAnsiTheme="majorHAnsi" w:cstheme="majorHAnsi"/>
          <w:b/>
          <w:bCs/>
          <w:color w:val="000000" w:themeColor="text1"/>
        </w:rPr>
      </w:pPr>
    </w:p>
    <w:p w14:paraId="4330F60F" w14:textId="77777777" w:rsidR="00BF3F6E" w:rsidRPr="00C31003" w:rsidRDefault="00F901EC" w:rsidP="00526B35">
      <w:pPr>
        <w:spacing w:before="120" w:after="120"/>
        <w:rPr>
          <w:rFonts w:asciiTheme="majorHAnsi" w:hAnsiTheme="majorHAnsi" w:cstheme="majorHAnsi"/>
          <w:b/>
          <w:bCs/>
          <w:color w:val="000000" w:themeColor="text1"/>
        </w:rPr>
      </w:pPr>
      <w:r>
        <w:rPr>
          <w:rFonts w:asciiTheme="majorHAnsi" w:hAnsiTheme="majorHAnsi" w:cstheme="majorHAnsi"/>
          <w:b/>
          <w:bCs/>
          <w:color w:val="000000" w:themeColor="text1"/>
        </w:rPr>
        <w:t>WVC</w:t>
      </w:r>
      <w:r w:rsidR="00BF3F6E" w:rsidRPr="00C31003">
        <w:rPr>
          <w:rFonts w:asciiTheme="majorHAnsi" w:hAnsiTheme="majorHAnsi" w:cstheme="majorHAnsi"/>
          <w:b/>
          <w:bCs/>
          <w:color w:val="000000" w:themeColor="text1"/>
        </w:rPr>
        <w:t xml:space="preserve"> Staff Actions</w:t>
      </w:r>
    </w:p>
    <w:p w14:paraId="485C6FF2" w14:textId="37EBA22F" w:rsidR="00BF3F6E" w:rsidRPr="00C31003" w:rsidRDefault="00F901EC" w:rsidP="00763265">
      <w:pPr>
        <w:pStyle w:val="ListParagraph"/>
        <w:numPr>
          <w:ilvl w:val="0"/>
          <w:numId w:val="76"/>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WVC</w:t>
      </w:r>
      <w:r w:rsidR="00BF3F6E" w:rsidRPr="00C31003">
        <w:rPr>
          <w:rFonts w:asciiTheme="majorHAnsi" w:hAnsiTheme="majorHAnsi" w:cstheme="majorHAnsi"/>
          <w:color w:val="000000" w:themeColor="text1"/>
        </w:rPr>
        <w:t xml:space="preserve"> receives notification from law enforcement of a dangerous situation meeting the criteria above. (Law enforcement would </w:t>
      </w:r>
      <w:r w:rsidR="0075247A">
        <w:rPr>
          <w:rFonts w:asciiTheme="majorHAnsi" w:hAnsiTheme="majorHAnsi" w:cstheme="majorHAnsi"/>
          <w:color w:val="000000" w:themeColor="text1"/>
        </w:rPr>
        <w:t>call the Security Phone</w:t>
      </w:r>
      <w:r w:rsidR="00194F6D">
        <w:rPr>
          <w:rFonts w:asciiTheme="majorHAnsi" w:hAnsiTheme="majorHAnsi" w:cstheme="majorHAnsi"/>
          <w:color w:val="000000" w:themeColor="text1"/>
        </w:rPr>
        <w:t xml:space="preserve"> at</w:t>
      </w:r>
      <w:r w:rsidR="0075247A">
        <w:rPr>
          <w:rFonts w:asciiTheme="majorHAnsi" w:hAnsiTheme="majorHAnsi" w:cstheme="majorHAnsi"/>
          <w:color w:val="000000" w:themeColor="text1"/>
        </w:rPr>
        <w:t xml:space="preserve"> </w:t>
      </w:r>
      <w:r w:rsidR="00194F6D">
        <w:rPr>
          <w:rFonts w:asciiTheme="majorHAnsi" w:hAnsiTheme="majorHAnsi" w:cstheme="majorHAnsi"/>
          <w:color w:val="000000" w:themeColor="text1"/>
        </w:rPr>
        <w:t>509-</w:t>
      </w:r>
      <w:r w:rsidR="0075247A">
        <w:rPr>
          <w:rFonts w:asciiTheme="majorHAnsi" w:hAnsiTheme="majorHAnsi" w:cstheme="majorHAnsi"/>
          <w:color w:val="000000" w:themeColor="text1"/>
        </w:rPr>
        <w:t>682-6911</w:t>
      </w:r>
      <w:r w:rsidR="00BF3F6E" w:rsidRPr="00C31003">
        <w:rPr>
          <w:rFonts w:asciiTheme="majorHAnsi" w:hAnsiTheme="majorHAnsi" w:cstheme="majorHAnsi"/>
          <w:color w:val="000000" w:themeColor="text1"/>
        </w:rPr>
        <w:t xml:space="preserve">, or if there is no contact on that phone, law enforcement would call the </w:t>
      </w:r>
      <w:r>
        <w:rPr>
          <w:rFonts w:asciiTheme="majorHAnsi" w:hAnsiTheme="majorHAnsi" w:cstheme="majorHAnsi"/>
          <w:color w:val="000000" w:themeColor="text1"/>
        </w:rPr>
        <w:t>WVC</w:t>
      </w:r>
      <w:r w:rsidR="0075247A">
        <w:rPr>
          <w:rFonts w:asciiTheme="majorHAnsi" w:hAnsiTheme="majorHAnsi" w:cstheme="majorHAnsi"/>
          <w:color w:val="000000" w:themeColor="text1"/>
        </w:rPr>
        <w:t xml:space="preserve"> </w:t>
      </w:r>
      <w:r w:rsidR="00995FF6">
        <w:rPr>
          <w:rFonts w:asciiTheme="majorHAnsi" w:hAnsiTheme="majorHAnsi" w:cstheme="majorHAnsi"/>
          <w:color w:val="000000" w:themeColor="text1"/>
        </w:rPr>
        <w:t>SECURITY 509-682-6911</w:t>
      </w:r>
      <w:r w:rsidR="00BF3F6E" w:rsidRPr="00C31003">
        <w:rPr>
          <w:rFonts w:asciiTheme="majorHAnsi" w:hAnsiTheme="majorHAnsi" w:cstheme="majorHAnsi"/>
          <w:color w:val="000000" w:themeColor="text1"/>
        </w:rPr>
        <w:t>).</w:t>
      </w:r>
    </w:p>
    <w:p w14:paraId="1D3F703B" w14:textId="77777777" w:rsidR="00BF3F6E" w:rsidRPr="00C31003" w:rsidRDefault="00902803" w:rsidP="00763265">
      <w:pPr>
        <w:pStyle w:val="ListParagraph"/>
        <w:numPr>
          <w:ilvl w:val="0"/>
          <w:numId w:val="76"/>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Do not call Security or Facilities </w:t>
      </w:r>
      <w:r w:rsidR="00BF3F6E" w:rsidRPr="00C31003">
        <w:rPr>
          <w:rFonts w:asciiTheme="majorHAnsi" w:hAnsiTheme="majorHAnsi" w:cstheme="majorHAnsi"/>
          <w:color w:val="000000" w:themeColor="text1"/>
        </w:rPr>
        <w:t>unless there is an emergency. This ties up limited phone lines needed for incident management.</w:t>
      </w:r>
    </w:p>
    <w:p w14:paraId="25C14EB1" w14:textId="77777777" w:rsidR="00504C5B" w:rsidRPr="00C31003" w:rsidRDefault="00BF3F6E" w:rsidP="00763265">
      <w:pPr>
        <w:pStyle w:val="ListParagraph"/>
        <w:numPr>
          <w:ilvl w:val="0"/>
          <w:numId w:val="7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Follow procedures in flow chart on the following page.</w:t>
      </w:r>
    </w:p>
    <w:p w14:paraId="03F4AC2E" w14:textId="77777777" w:rsidR="00504C5B" w:rsidRPr="00C31003" w:rsidRDefault="00504C5B" w:rsidP="00526B35">
      <w:pPr>
        <w:spacing w:before="120" w:after="120"/>
        <w:rPr>
          <w:rFonts w:asciiTheme="majorHAnsi" w:hAnsiTheme="majorHAnsi" w:cstheme="majorHAnsi"/>
          <w:color w:val="000000" w:themeColor="text1"/>
        </w:rPr>
      </w:pPr>
    </w:p>
    <w:p w14:paraId="5C7E05F3" w14:textId="77777777" w:rsidR="00504C5B" w:rsidRPr="00C31003" w:rsidRDefault="00504C5B" w:rsidP="00526B35">
      <w:pPr>
        <w:spacing w:before="120" w:after="120"/>
        <w:rPr>
          <w:rFonts w:asciiTheme="majorHAnsi" w:hAnsiTheme="majorHAnsi" w:cstheme="majorHAnsi"/>
          <w:color w:val="000000" w:themeColor="text1"/>
        </w:rPr>
      </w:pPr>
    </w:p>
    <w:p w14:paraId="69B71FAE" w14:textId="77777777" w:rsidR="00504C5B" w:rsidRPr="00C31003" w:rsidRDefault="00504C5B" w:rsidP="00526B35">
      <w:pPr>
        <w:spacing w:before="120" w:after="120"/>
        <w:rPr>
          <w:rFonts w:asciiTheme="majorHAnsi" w:hAnsiTheme="majorHAnsi" w:cstheme="majorHAnsi"/>
          <w:color w:val="000000" w:themeColor="text1"/>
        </w:rPr>
      </w:pPr>
    </w:p>
    <w:p w14:paraId="31473F56" w14:textId="77777777" w:rsidR="00504C5B" w:rsidRPr="00C31003" w:rsidRDefault="00504C5B" w:rsidP="00526B35">
      <w:pPr>
        <w:spacing w:before="120" w:after="120"/>
        <w:rPr>
          <w:rFonts w:asciiTheme="majorHAnsi" w:hAnsiTheme="majorHAnsi" w:cstheme="majorHAnsi"/>
          <w:noProof/>
          <w:color w:val="000000" w:themeColor="text1"/>
        </w:rPr>
      </w:pPr>
    </w:p>
    <w:p w14:paraId="15559A04" w14:textId="77777777" w:rsidR="002F27F6" w:rsidRPr="00C31003" w:rsidRDefault="002F27F6" w:rsidP="00526B35">
      <w:pPr>
        <w:spacing w:before="120" w:after="120"/>
        <w:rPr>
          <w:rFonts w:asciiTheme="majorHAnsi" w:hAnsiTheme="majorHAnsi" w:cstheme="majorHAnsi"/>
          <w:noProof/>
          <w:color w:val="000000" w:themeColor="text1"/>
        </w:rPr>
      </w:pPr>
    </w:p>
    <w:p w14:paraId="100241C8" w14:textId="77777777" w:rsidR="002F27F6" w:rsidRPr="00C31003" w:rsidRDefault="00F45A73" w:rsidP="00F45A73">
      <w:pPr>
        <w:tabs>
          <w:tab w:val="left" w:pos="972"/>
        </w:tabs>
        <w:spacing w:before="120" w:after="120"/>
        <w:rPr>
          <w:rFonts w:asciiTheme="majorHAnsi" w:hAnsiTheme="majorHAnsi" w:cstheme="majorHAnsi"/>
          <w:noProof/>
          <w:color w:val="000000" w:themeColor="text1"/>
        </w:rPr>
      </w:pPr>
      <w:r w:rsidRPr="00C31003">
        <w:rPr>
          <w:rFonts w:asciiTheme="majorHAnsi" w:hAnsiTheme="majorHAnsi" w:cstheme="majorHAnsi"/>
          <w:noProof/>
          <w:color w:val="000000" w:themeColor="text1"/>
        </w:rPr>
        <w:tab/>
      </w:r>
    </w:p>
    <w:p w14:paraId="41A23D38" w14:textId="77777777" w:rsidR="002F27F6" w:rsidRPr="00C31003" w:rsidRDefault="002F27F6" w:rsidP="00526B35">
      <w:pPr>
        <w:spacing w:before="120" w:after="120"/>
        <w:rPr>
          <w:rFonts w:asciiTheme="majorHAnsi" w:hAnsiTheme="majorHAnsi" w:cstheme="majorHAnsi"/>
          <w:noProof/>
          <w:color w:val="000000" w:themeColor="text1"/>
        </w:rPr>
      </w:pPr>
    </w:p>
    <w:p w14:paraId="08136397" w14:textId="77777777" w:rsidR="00F45A73" w:rsidRPr="00C31003" w:rsidRDefault="00F45A73">
      <w:pPr>
        <w:spacing w:line="300" w:lineRule="auto"/>
        <w:rPr>
          <w:rFonts w:asciiTheme="majorHAnsi" w:hAnsiTheme="majorHAnsi" w:cstheme="majorHAnsi"/>
          <w:b/>
          <w:noProof/>
          <w:color w:val="000000" w:themeColor="text1"/>
          <w:sz w:val="28"/>
        </w:rPr>
      </w:pPr>
    </w:p>
    <w:p w14:paraId="6AE04DF4" w14:textId="77777777" w:rsidR="0023319D" w:rsidRDefault="0023319D">
      <w:pPr>
        <w:spacing w:line="300" w:lineRule="auto"/>
        <w:rPr>
          <w:rFonts w:asciiTheme="majorHAnsi" w:hAnsiTheme="majorHAnsi" w:cstheme="majorHAnsi"/>
          <w:b/>
          <w:noProof/>
          <w:color w:val="000000" w:themeColor="text1"/>
          <w:sz w:val="28"/>
        </w:rPr>
      </w:pPr>
    </w:p>
    <w:p w14:paraId="3A1B6906" w14:textId="77777777" w:rsidR="007A09B1" w:rsidRPr="00C31003" w:rsidRDefault="007A09B1">
      <w:pPr>
        <w:spacing w:line="300" w:lineRule="auto"/>
        <w:rPr>
          <w:rFonts w:asciiTheme="majorHAnsi" w:hAnsiTheme="majorHAnsi" w:cstheme="majorHAnsi"/>
          <w:b/>
          <w:noProof/>
          <w:color w:val="000000" w:themeColor="text1"/>
          <w:sz w:val="28"/>
        </w:rPr>
      </w:pPr>
    </w:p>
    <w:p w14:paraId="4898EDDC" w14:textId="77777777" w:rsidR="00DA6B72" w:rsidRPr="00C31003" w:rsidRDefault="00F901EC" w:rsidP="00526B35">
      <w:pPr>
        <w:spacing w:before="120" w:after="120"/>
        <w:jc w:val="center"/>
        <w:rPr>
          <w:rFonts w:asciiTheme="majorHAnsi" w:hAnsiTheme="majorHAnsi" w:cstheme="majorHAnsi"/>
          <w:b/>
          <w:noProof/>
          <w:color w:val="000000" w:themeColor="text1"/>
          <w:sz w:val="28"/>
        </w:rPr>
      </w:pPr>
      <w:r>
        <w:rPr>
          <w:rFonts w:asciiTheme="majorHAnsi" w:hAnsiTheme="majorHAnsi" w:cstheme="majorHAnsi"/>
          <w:b/>
          <w:noProof/>
          <w:color w:val="000000" w:themeColor="text1"/>
          <w:sz w:val="28"/>
        </w:rPr>
        <w:lastRenderedPageBreak/>
        <w:t>WVC</w:t>
      </w:r>
      <w:r w:rsidR="00A323B3" w:rsidRPr="00C31003">
        <w:rPr>
          <w:rFonts w:asciiTheme="majorHAnsi" w:hAnsiTheme="majorHAnsi" w:cstheme="majorHAnsi"/>
          <w:b/>
          <w:noProof/>
          <w:color w:val="000000" w:themeColor="text1"/>
          <w:sz w:val="28"/>
        </w:rPr>
        <w:t xml:space="preserve"> LOCKDOWN PROCEDURE FLOWCHART</w:t>
      </w:r>
    </w:p>
    <w:p w14:paraId="2DE9F33B" w14:textId="77777777" w:rsidR="00DA6B72" w:rsidRPr="00C31003" w:rsidRDefault="00DA6B72" w:rsidP="00526B35">
      <w:pPr>
        <w:spacing w:before="120" w:after="120"/>
        <w:jc w:val="center"/>
        <w:rPr>
          <w:rFonts w:asciiTheme="majorHAnsi" w:hAnsiTheme="majorHAnsi" w:cstheme="majorHAnsi"/>
          <w:b/>
          <w:noProof/>
          <w:color w:val="000000" w:themeColor="text1"/>
          <w:sz w:val="28"/>
        </w:rPr>
      </w:pPr>
    </w:p>
    <w:p w14:paraId="0324DDE7" w14:textId="77777777" w:rsidR="00DA6B72" w:rsidRPr="00C31003" w:rsidRDefault="00392C24" w:rsidP="00526B35">
      <w:pPr>
        <w:spacing w:before="120" w:after="120"/>
        <w:jc w:val="center"/>
        <w:rPr>
          <w:rFonts w:asciiTheme="majorHAnsi" w:hAnsiTheme="majorHAnsi" w:cstheme="majorHAnsi"/>
          <w:b/>
          <w:noProof/>
          <w:color w:val="000000" w:themeColor="text1"/>
          <w:sz w:val="28"/>
        </w:rPr>
      </w:pPr>
      <w:r>
        <w:rPr>
          <w:rFonts w:asciiTheme="majorHAnsi" w:hAnsiTheme="majorHAnsi" w:cstheme="majorHAnsi"/>
          <w:b/>
          <w:noProof/>
          <w:color w:val="000000" w:themeColor="text1"/>
          <w:sz w:val="28"/>
        </w:rPr>
        <w:drawing>
          <wp:inline distT="0" distB="0" distL="0" distR="0" wp14:anchorId="4058E829" wp14:editId="2DCF52A6">
            <wp:extent cx="5486400" cy="3701491"/>
            <wp:effectExtent l="0" t="0" r="19050" b="13335"/>
            <wp:docPr id="10" name="Diagram 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3" r:lo="rId34" r:qs="rId35" r:cs="rId36"/>
              </a:graphicData>
            </a:graphic>
          </wp:inline>
        </w:drawing>
      </w:r>
    </w:p>
    <w:p w14:paraId="386194A0" w14:textId="77777777" w:rsidR="002F27F6" w:rsidRPr="00C31003" w:rsidRDefault="002F27F6" w:rsidP="00526B35">
      <w:pPr>
        <w:spacing w:before="120" w:after="120"/>
        <w:rPr>
          <w:rFonts w:asciiTheme="majorHAnsi" w:hAnsiTheme="majorHAnsi" w:cstheme="majorHAnsi"/>
          <w:color w:val="000000" w:themeColor="text1"/>
        </w:rPr>
      </w:pPr>
    </w:p>
    <w:p w14:paraId="128F9054" w14:textId="77777777" w:rsidR="00504C5B" w:rsidRPr="00C31003" w:rsidRDefault="00504C5B" w:rsidP="00526B35">
      <w:pPr>
        <w:spacing w:before="120" w:after="120"/>
        <w:rPr>
          <w:rFonts w:asciiTheme="majorHAnsi" w:hAnsiTheme="majorHAnsi" w:cstheme="majorHAnsi"/>
          <w:color w:val="000000" w:themeColor="text1"/>
        </w:rPr>
      </w:pPr>
    </w:p>
    <w:p w14:paraId="28A09499" w14:textId="77777777" w:rsidR="00EE50B3" w:rsidRPr="00C31003" w:rsidRDefault="00EE50B3" w:rsidP="00526B35">
      <w:pPr>
        <w:spacing w:before="120" w:after="120"/>
        <w:rPr>
          <w:rFonts w:asciiTheme="majorHAnsi" w:hAnsiTheme="majorHAnsi" w:cstheme="majorHAnsi"/>
          <w:color w:val="000000" w:themeColor="text1"/>
        </w:rPr>
      </w:pPr>
    </w:p>
    <w:p w14:paraId="33718042" w14:textId="77777777" w:rsidR="00FF3E2E" w:rsidRPr="00C31003" w:rsidRDefault="00FF3E2E" w:rsidP="00526B35">
      <w:pPr>
        <w:spacing w:before="120" w:after="120"/>
        <w:rPr>
          <w:rFonts w:asciiTheme="majorHAnsi" w:hAnsiTheme="majorHAnsi" w:cstheme="majorHAnsi"/>
          <w:b/>
          <w:color w:val="000000" w:themeColor="text1"/>
        </w:rPr>
      </w:pPr>
    </w:p>
    <w:p w14:paraId="2452332E" w14:textId="77777777" w:rsidR="00BF3F6E" w:rsidRPr="00C31003" w:rsidRDefault="00BF3F6E" w:rsidP="00526B35">
      <w:pPr>
        <w:spacing w:before="120" w:after="120"/>
        <w:rPr>
          <w:rFonts w:asciiTheme="majorHAnsi" w:hAnsiTheme="majorHAnsi" w:cstheme="majorHAnsi"/>
          <w:b/>
          <w:color w:val="000000" w:themeColor="text1"/>
        </w:rPr>
      </w:pPr>
    </w:p>
    <w:p w14:paraId="00821EF7" w14:textId="77777777" w:rsidR="00BF3F6E" w:rsidRPr="00C31003" w:rsidRDefault="00BF3F6E" w:rsidP="00526B35">
      <w:pPr>
        <w:spacing w:before="120" w:after="120"/>
        <w:rPr>
          <w:rFonts w:asciiTheme="majorHAnsi" w:hAnsiTheme="majorHAnsi" w:cstheme="majorHAnsi"/>
          <w:b/>
          <w:color w:val="000000" w:themeColor="text1"/>
        </w:rPr>
      </w:pPr>
    </w:p>
    <w:p w14:paraId="1AEAA680" w14:textId="77777777" w:rsidR="00BF3F6E" w:rsidRPr="00C31003" w:rsidRDefault="00BF3F6E" w:rsidP="00526B35">
      <w:pPr>
        <w:spacing w:before="120" w:after="120"/>
        <w:rPr>
          <w:rFonts w:asciiTheme="majorHAnsi" w:hAnsiTheme="majorHAnsi" w:cstheme="majorHAnsi"/>
          <w:b/>
          <w:color w:val="000000" w:themeColor="text1"/>
        </w:rPr>
      </w:pPr>
    </w:p>
    <w:p w14:paraId="37023BE4" w14:textId="77777777" w:rsidR="00BF3F6E" w:rsidRPr="00C31003" w:rsidRDefault="00BF3F6E" w:rsidP="00526B35">
      <w:pPr>
        <w:spacing w:before="120" w:after="120"/>
        <w:rPr>
          <w:rFonts w:asciiTheme="majorHAnsi" w:hAnsiTheme="majorHAnsi" w:cstheme="majorHAnsi"/>
          <w:b/>
          <w:color w:val="000000" w:themeColor="text1"/>
        </w:rPr>
      </w:pPr>
    </w:p>
    <w:p w14:paraId="6BC0726E" w14:textId="77777777" w:rsidR="00BF3F6E" w:rsidRPr="00C31003" w:rsidRDefault="00BF3F6E" w:rsidP="00526B35">
      <w:pPr>
        <w:spacing w:before="120" w:after="120"/>
        <w:rPr>
          <w:rFonts w:asciiTheme="majorHAnsi" w:hAnsiTheme="majorHAnsi" w:cstheme="majorHAnsi"/>
          <w:b/>
          <w:color w:val="000000" w:themeColor="text1"/>
        </w:rPr>
      </w:pPr>
    </w:p>
    <w:p w14:paraId="50F2CAF7" w14:textId="77777777" w:rsidR="00BF3F6E" w:rsidRPr="00C31003" w:rsidRDefault="00BF3F6E" w:rsidP="00526B35">
      <w:pPr>
        <w:spacing w:before="120" w:after="120"/>
        <w:rPr>
          <w:rFonts w:asciiTheme="majorHAnsi" w:hAnsiTheme="majorHAnsi" w:cstheme="majorHAnsi"/>
          <w:b/>
          <w:color w:val="000000" w:themeColor="text1"/>
        </w:rPr>
      </w:pPr>
    </w:p>
    <w:p w14:paraId="0D6139E1" w14:textId="77777777" w:rsidR="00BF3F6E" w:rsidRPr="00C31003" w:rsidRDefault="00BF3F6E" w:rsidP="00526B35">
      <w:pPr>
        <w:spacing w:before="120" w:after="120"/>
        <w:rPr>
          <w:rFonts w:asciiTheme="majorHAnsi" w:hAnsiTheme="majorHAnsi" w:cstheme="majorHAnsi"/>
          <w:b/>
          <w:color w:val="000000" w:themeColor="text1"/>
        </w:rPr>
      </w:pPr>
    </w:p>
    <w:p w14:paraId="65F61F8A" w14:textId="77777777" w:rsidR="00BF3F6E" w:rsidRPr="00C31003" w:rsidRDefault="00BF3F6E" w:rsidP="00526B35">
      <w:pPr>
        <w:spacing w:before="120" w:after="120"/>
        <w:rPr>
          <w:rFonts w:asciiTheme="majorHAnsi" w:hAnsiTheme="majorHAnsi" w:cstheme="majorHAnsi"/>
          <w:b/>
          <w:color w:val="000000" w:themeColor="text1"/>
        </w:rPr>
      </w:pPr>
    </w:p>
    <w:p w14:paraId="2E24D0D1" w14:textId="77777777" w:rsidR="00BF3F6E" w:rsidRPr="00C31003" w:rsidRDefault="00BF3F6E" w:rsidP="00526B35">
      <w:pPr>
        <w:spacing w:before="120" w:after="120"/>
        <w:rPr>
          <w:rFonts w:asciiTheme="majorHAnsi" w:hAnsiTheme="majorHAnsi" w:cstheme="majorHAnsi"/>
          <w:b/>
          <w:color w:val="000000" w:themeColor="text1"/>
        </w:rPr>
      </w:pPr>
    </w:p>
    <w:p w14:paraId="556BBA0A" w14:textId="77777777" w:rsidR="00BF3F6E" w:rsidRPr="00C31003" w:rsidRDefault="00BF3F6E" w:rsidP="00526B35">
      <w:pPr>
        <w:spacing w:before="120" w:after="120"/>
        <w:rPr>
          <w:rFonts w:asciiTheme="majorHAnsi" w:hAnsiTheme="majorHAnsi" w:cstheme="majorHAnsi"/>
          <w:b/>
          <w:color w:val="000000" w:themeColor="text1"/>
        </w:rPr>
      </w:pPr>
    </w:p>
    <w:p w14:paraId="20CD02DA" w14:textId="77777777" w:rsidR="00BF3F6E" w:rsidRPr="00C31003" w:rsidRDefault="00BF3F6E" w:rsidP="00526B35">
      <w:pPr>
        <w:spacing w:before="120" w:after="120"/>
        <w:rPr>
          <w:rFonts w:asciiTheme="majorHAnsi" w:hAnsiTheme="majorHAnsi" w:cstheme="majorHAnsi"/>
          <w:b/>
          <w:color w:val="000000" w:themeColor="text1"/>
        </w:rPr>
      </w:pPr>
    </w:p>
    <w:p w14:paraId="73F32A47" w14:textId="77777777" w:rsidR="00BF3F6E" w:rsidRPr="00C31003" w:rsidRDefault="00BF3F6E" w:rsidP="00526B35">
      <w:pPr>
        <w:spacing w:before="120" w:after="120"/>
        <w:rPr>
          <w:rFonts w:asciiTheme="majorHAnsi" w:hAnsiTheme="majorHAnsi" w:cstheme="majorHAnsi"/>
          <w:b/>
          <w:color w:val="000000" w:themeColor="text1"/>
        </w:rPr>
      </w:pPr>
    </w:p>
    <w:p w14:paraId="52A9D1C4" w14:textId="77777777" w:rsidR="00EE50B3" w:rsidRPr="00C31003" w:rsidRDefault="000B1D4C"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lastRenderedPageBreak/>
        <w:t>Procedures for staff and students:</w:t>
      </w:r>
    </w:p>
    <w:p w14:paraId="57E11C4D" w14:textId="77777777" w:rsidR="004E17D9" w:rsidRPr="00C31003" w:rsidRDefault="004E17D9"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color w:val="000000" w:themeColor="text1"/>
        </w:rPr>
        <w:t xml:space="preserve">Stay inside buildings and wait out the lockdown. </w:t>
      </w:r>
      <w:r w:rsidR="00BF3F6E" w:rsidRPr="00C31003">
        <w:rPr>
          <w:rFonts w:asciiTheme="majorHAnsi" w:hAnsiTheme="majorHAnsi" w:cstheme="majorHAnsi"/>
          <w:color w:val="000000" w:themeColor="text1"/>
        </w:rPr>
        <w:t xml:space="preserve">The lockdown will be lifted once law enforcement determines the threat or danger has passed. </w:t>
      </w:r>
    </w:p>
    <w:p w14:paraId="7207967A" w14:textId="77777777" w:rsidR="004E17D9" w:rsidRPr="00C31003" w:rsidRDefault="004E17D9"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Continue to monitor </w:t>
      </w:r>
      <w:r w:rsidR="00A578BC">
        <w:rPr>
          <w:rFonts w:asciiTheme="majorHAnsi" w:hAnsiTheme="majorHAnsi" w:cstheme="majorHAnsi"/>
          <w:b/>
          <w:color w:val="000000" w:themeColor="text1"/>
        </w:rPr>
        <w:t>RAVE</w:t>
      </w:r>
      <w:r w:rsidR="00824612">
        <w:rPr>
          <w:rFonts w:asciiTheme="majorHAnsi" w:hAnsiTheme="majorHAnsi" w:cstheme="majorHAnsi"/>
          <w:b/>
          <w:color w:val="000000" w:themeColor="text1"/>
        </w:rPr>
        <w:t>/Alertus</w:t>
      </w:r>
      <w:r w:rsidR="00A578BC">
        <w:rPr>
          <w:rFonts w:asciiTheme="majorHAnsi" w:hAnsiTheme="majorHAnsi" w:cstheme="majorHAnsi"/>
          <w:b/>
          <w:color w:val="000000" w:themeColor="text1"/>
        </w:rPr>
        <w:t xml:space="preserve"> ALERT</w:t>
      </w:r>
      <w:r w:rsidRPr="00C31003">
        <w:rPr>
          <w:rFonts w:asciiTheme="majorHAnsi" w:hAnsiTheme="majorHAnsi" w:cstheme="majorHAnsi"/>
          <w:b/>
          <w:color w:val="000000" w:themeColor="text1"/>
        </w:rPr>
        <w:t xml:space="preserve"> </w:t>
      </w:r>
      <w:r w:rsidR="00123761" w:rsidRPr="00C31003">
        <w:rPr>
          <w:rFonts w:asciiTheme="majorHAnsi" w:hAnsiTheme="majorHAnsi" w:cstheme="majorHAnsi"/>
          <w:b/>
          <w:color w:val="000000" w:themeColor="text1"/>
        </w:rPr>
        <w:t>System</w:t>
      </w:r>
      <w:r w:rsidRPr="00C31003">
        <w:rPr>
          <w:rFonts w:asciiTheme="majorHAnsi" w:hAnsiTheme="majorHAnsi" w:cstheme="majorHAnsi"/>
          <w:b/>
          <w:color w:val="000000" w:themeColor="text1"/>
        </w:rPr>
        <w:t xml:space="preserve"> for updated information.</w:t>
      </w:r>
    </w:p>
    <w:p w14:paraId="2824C4BA" w14:textId="77777777" w:rsidR="004E17D9" w:rsidRPr="00C31003" w:rsidRDefault="004E17D9"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Personnel with college-issued two-way radios should listen to their radios for information.</w:t>
      </w:r>
    </w:p>
    <w:p w14:paraId="259BD788" w14:textId="77777777" w:rsidR="004E17D9" w:rsidRPr="00C31003" w:rsidRDefault="004E17D9"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Do n</w:t>
      </w:r>
      <w:r w:rsidR="00902803">
        <w:rPr>
          <w:rFonts w:asciiTheme="majorHAnsi" w:hAnsiTheme="majorHAnsi" w:cstheme="majorHAnsi"/>
          <w:b/>
          <w:color w:val="000000" w:themeColor="text1"/>
        </w:rPr>
        <w:t xml:space="preserve">ot use phones to call Security or Facilities </w:t>
      </w:r>
      <w:r w:rsidRPr="00C31003">
        <w:rPr>
          <w:rFonts w:asciiTheme="majorHAnsi" w:hAnsiTheme="majorHAnsi" w:cstheme="majorHAnsi"/>
          <w:b/>
          <w:color w:val="000000" w:themeColor="text1"/>
        </w:rPr>
        <w:t>unless there is an emergency.</w:t>
      </w:r>
      <w:r w:rsidRPr="00C31003">
        <w:rPr>
          <w:rFonts w:asciiTheme="majorHAnsi" w:hAnsiTheme="majorHAnsi" w:cstheme="majorHAnsi"/>
          <w:color w:val="000000" w:themeColor="text1"/>
        </w:rPr>
        <w:t xml:space="preserve"> This ties up limited phone lines needed for incident management.</w:t>
      </w:r>
    </w:p>
    <w:p w14:paraId="66A84C94" w14:textId="387F1F39"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Do not sound the fire alarm to evacuate the building.</w:t>
      </w:r>
      <w:r w:rsidRPr="00C31003">
        <w:rPr>
          <w:rFonts w:asciiTheme="majorHAnsi" w:hAnsiTheme="majorHAnsi" w:cstheme="majorHAnsi"/>
          <w:color w:val="000000" w:themeColor="text1"/>
        </w:rPr>
        <w:t xml:space="preserve"> People may be placed in harm's way when they are attempting to evacuate the building. If a fire alarm does go off during a lockdown, do not evacuate unless you smell smoke</w:t>
      </w:r>
      <w:r w:rsidR="00995FF6">
        <w:rPr>
          <w:rFonts w:asciiTheme="majorHAnsi" w:hAnsiTheme="majorHAnsi" w:cstheme="majorHAnsi"/>
          <w:color w:val="000000" w:themeColor="text1"/>
        </w:rPr>
        <w:t xml:space="preserve">, feel </w:t>
      </w:r>
      <w:r w:rsidR="004238B7">
        <w:rPr>
          <w:rFonts w:asciiTheme="majorHAnsi" w:hAnsiTheme="majorHAnsi" w:cstheme="majorHAnsi"/>
          <w:color w:val="000000" w:themeColor="text1"/>
        </w:rPr>
        <w:t>heat,</w:t>
      </w:r>
      <w:r w:rsidR="00995FF6">
        <w:rPr>
          <w:rFonts w:asciiTheme="majorHAnsi" w:hAnsiTheme="majorHAnsi" w:cstheme="majorHAnsi"/>
          <w:color w:val="000000" w:themeColor="text1"/>
        </w:rPr>
        <w:t xml:space="preserve"> or see flames.</w:t>
      </w:r>
    </w:p>
    <w:p w14:paraId="618EB13D"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Be aware of exits if it becomes necessary to flee.</w:t>
      </w:r>
      <w:r w:rsidRPr="00C31003">
        <w:rPr>
          <w:rFonts w:asciiTheme="majorHAnsi" w:hAnsiTheme="majorHAnsi" w:cstheme="majorHAnsi"/>
          <w:color w:val="000000" w:themeColor="text1"/>
        </w:rPr>
        <w:t xml:space="preserve"> </w:t>
      </w:r>
      <w:proofErr w:type="gramStart"/>
      <w:r w:rsidRPr="00C31003">
        <w:rPr>
          <w:rFonts w:asciiTheme="majorHAnsi" w:hAnsiTheme="majorHAnsi" w:cstheme="majorHAnsi"/>
          <w:color w:val="000000" w:themeColor="text1"/>
        </w:rPr>
        <w:t>Persons</w:t>
      </w:r>
      <w:proofErr w:type="gramEnd"/>
      <w:r w:rsidRPr="00C31003">
        <w:rPr>
          <w:rFonts w:asciiTheme="majorHAnsi" w:hAnsiTheme="majorHAnsi" w:cstheme="majorHAnsi"/>
          <w:color w:val="000000" w:themeColor="text1"/>
        </w:rPr>
        <w:t xml:space="preserve"> should lock themselves in classrooms, dorm rooms, and offices as a means of protection.</w:t>
      </w:r>
    </w:p>
    <w:p w14:paraId="3A326B72"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Persons should stay low, away from windows and barricade their door(s)</w:t>
      </w:r>
      <w:r w:rsidRPr="00C31003">
        <w:rPr>
          <w:rFonts w:asciiTheme="majorHAnsi" w:hAnsiTheme="majorHAnsi" w:cstheme="majorHAnsi"/>
          <w:color w:val="000000" w:themeColor="text1"/>
        </w:rPr>
        <w:t xml:space="preserve"> if possible and use furniture or desks as cover.</w:t>
      </w:r>
    </w:p>
    <w:p w14:paraId="3B50B8AD"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Cover any windows or openings</w:t>
      </w:r>
      <w:r w:rsidRPr="00C31003">
        <w:rPr>
          <w:rFonts w:asciiTheme="majorHAnsi" w:hAnsiTheme="majorHAnsi" w:cstheme="majorHAnsi"/>
          <w:color w:val="000000" w:themeColor="text1"/>
        </w:rPr>
        <w:t xml:space="preserve"> that have a direct line of sight into the hallway.</w:t>
      </w:r>
    </w:p>
    <w:p w14:paraId="22C98A88"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Shut the blinds or pull the shades down.</w:t>
      </w:r>
      <w:r w:rsidRPr="00C31003">
        <w:rPr>
          <w:rFonts w:asciiTheme="majorHAnsi" w:hAnsiTheme="majorHAnsi" w:cstheme="majorHAnsi"/>
          <w:color w:val="000000" w:themeColor="text1"/>
        </w:rPr>
        <w:t xml:space="preserve"> Turn off the lights and try to give the impression that the room is empty.</w:t>
      </w:r>
    </w:p>
    <w:p w14:paraId="28D45A66"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Put your cell phones on vibrate.</w:t>
      </w:r>
      <w:r w:rsidR="007B4BE5" w:rsidRPr="00C31003">
        <w:rPr>
          <w:rFonts w:asciiTheme="majorHAnsi" w:hAnsiTheme="majorHAnsi" w:cstheme="majorHAnsi"/>
          <w:b/>
          <w:color w:val="000000" w:themeColor="text1"/>
        </w:rPr>
        <w:t xml:space="preserve"> Await further instructions over </w:t>
      </w:r>
      <w:r w:rsidR="00A578BC">
        <w:rPr>
          <w:rFonts w:asciiTheme="majorHAnsi" w:hAnsiTheme="majorHAnsi" w:cstheme="majorHAnsi"/>
          <w:b/>
          <w:color w:val="000000" w:themeColor="text1"/>
        </w:rPr>
        <w:t>RAVE</w:t>
      </w:r>
      <w:r w:rsidR="00824612">
        <w:rPr>
          <w:rFonts w:asciiTheme="majorHAnsi" w:hAnsiTheme="majorHAnsi" w:cstheme="majorHAnsi"/>
          <w:b/>
          <w:color w:val="000000" w:themeColor="text1"/>
        </w:rPr>
        <w:t>/Alertus</w:t>
      </w:r>
      <w:r w:rsidR="00A578BC">
        <w:rPr>
          <w:rFonts w:asciiTheme="majorHAnsi" w:hAnsiTheme="majorHAnsi" w:cstheme="majorHAnsi"/>
          <w:b/>
          <w:color w:val="000000" w:themeColor="text1"/>
        </w:rPr>
        <w:t xml:space="preserve"> ALERT</w:t>
      </w:r>
      <w:r w:rsidR="007B4BE5" w:rsidRPr="00C31003">
        <w:rPr>
          <w:rFonts w:asciiTheme="majorHAnsi" w:hAnsiTheme="majorHAnsi" w:cstheme="majorHAnsi"/>
          <w:b/>
          <w:color w:val="000000" w:themeColor="text1"/>
        </w:rPr>
        <w:t xml:space="preserve"> System.</w:t>
      </w:r>
    </w:p>
    <w:p w14:paraId="759CD078"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Do not make any noise.</w:t>
      </w:r>
    </w:p>
    <w:p w14:paraId="1BF68E7F"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Students and staff should not attempt to leave the building until told to do so by</w:t>
      </w:r>
      <w:r w:rsidR="00995FF6">
        <w:rPr>
          <w:rFonts w:asciiTheme="majorHAnsi" w:hAnsiTheme="majorHAnsi" w:cstheme="majorHAnsi"/>
          <w:b/>
          <w:color w:val="000000" w:themeColor="text1"/>
        </w:rPr>
        <w:t xml:space="preserve"> identified</w:t>
      </w:r>
      <w:r w:rsidRPr="00C31003">
        <w:rPr>
          <w:rFonts w:asciiTheme="majorHAnsi" w:hAnsiTheme="majorHAnsi" w:cstheme="majorHAnsi"/>
          <w:b/>
          <w:color w:val="000000" w:themeColor="text1"/>
        </w:rPr>
        <w:t xml:space="preserve"> security or police personnel.</w:t>
      </w:r>
      <w:r w:rsidRPr="00C31003">
        <w:rPr>
          <w:rFonts w:asciiTheme="majorHAnsi" w:hAnsiTheme="majorHAnsi" w:cstheme="majorHAnsi"/>
          <w:color w:val="000000" w:themeColor="text1"/>
        </w:rPr>
        <w:t xml:space="preserve"> The exception to this is when a person believes that they are in more danger </w:t>
      </w:r>
      <w:proofErr w:type="gramStart"/>
      <w:r w:rsidRPr="00C31003">
        <w:rPr>
          <w:rFonts w:asciiTheme="majorHAnsi" w:hAnsiTheme="majorHAnsi" w:cstheme="majorHAnsi"/>
          <w:color w:val="000000" w:themeColor="text1"/>
        </w:rPr>
        <w:t>in</w:t>
      </w:r>
      <w:proofErr w:type="gramEnd"/>
      <w:r w:rsidRPr="00C31003">
        <w:rPr>
          <w:rFonts w:asciiTheme="majorHAnsi" w:hAnsiTheme="majorHAnsi" w:cstheme="majorHAnsi"/>
          <w:color w:val="000000" w:themeColor="text1"/>
        </w:rPr>
        <w:t xml:space="preserve"> staying in the building than in attempting to escape.</w:t>
      </w:r>
    </w:p>
    <w:p w14:paraId="5CC55E33" w14:textId="075992B0"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If you are outside of a building when a lockdown is announced,</w:t>
      </w:r>
      <w:r w:rsidRPr="00C31003">
        <w:rPr>
          <w:rFonts w:asciiTheme="majorHAnsi" w:hAnsiTheme="majorHAnsi" w:cstheme="majorHAnsi"/>
          <w:color w:val="000000" w:themeColor="text1"/>
        </w:rPr>
        <w:t xml:space="preserve"> </w:t>
      </w:r>
      <w:r w:rsidR="007A5143">
        <w:rPr>
          <w:rFonts w:asciiTheme="majorHAnsi" w:hAnsiTheme="majorHAnsi" w:cstheme="majorHAnsi"/>
          <w:color w:val="000000" w:themeColor="text1"/>
        </w:rPr>
        <w:t xml:space="preserve">and </w:t>
      </w:r>
      <w:r w:rsidRPr="00C31003">
        <w:rPr>
          <w:rFonts w:asciiTheme="majorHAnsi" w:hAnsiTheme="majorHAnsi" w:cstheme="majorHAnsi"/>
          <w:color w:val="000000" w:themeColor="text1"/>
        </w:rPr>
        <w:t>if it is safe to do so, run into the nearest building and follow the above lockdown instructions. If it is not safe to run into a building, hide behind a large heavy object (</w:t>
      </w:r>
      <w:r w:rsidR="004238B7" w:rsidRPr="00C31003">
        <w:rPr>
          <w:rFonts w:asciiTheme="majorHAnsi" w:hAnsiTheme="majorHAnsi" w:cstheme="majorHAnsi"/>
          <w:color w:val="000000" w:themeColor="text1"/>
        </w:rPr>
        <w:t>i.e.,</w:t>
      </w:r>
      <w:r w:rsidRPr="00C31003">
        <w:rPr>
          <w:rFonts w:asciiTheme="majorHAnsi" w:hAnsiTheme="majorHAnsi" w:cstheme="majorHAnsi"/>
          <w:color w:val="000000" w:themeColor="text1"/>
        </w:rPr>
        <w:t xml:space="preserve"> vehicle, tree).</w:t>
      </w:r>
    </w:p>
    <w:p w14:paraId="1ABBAFFC" w14:textId="77777777" w:rsidR="000B1D4C" w:rsidRPr="00C31003" w:rsidRDefault="007B4BE5"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Procedures for </w:t>
      </w:r>
      <w:r w:rsidR="000B1D4C" w:rsidRPr="00C31003">
        <w:rPr>
          <w:rFonts w:asciiTheme="majorHAnsi" w:hAnsiTheme="majorHAnsi" w:cstheme="majorHAnsi"/>
          <w:b/>
          <w:color w:val="000000" w:themeColor="text1"/>
        </w:rPr>
        <w:t>Cancelling Lockdown</w:t>
      </w:r>
    </w:p>
    <w:p w14:paraId="2D5B07C7" w14:textId="77777777" w:rsidR="000B1D4C" w:rsidRPr="00C31003" w:rsidRDefault="007B4BE5"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After consulting with law enforcement, o</w:t>
      </w:r>
      <w:r w:rsidR="000B1D4C" w:rsidRPr="00C31003">
        <w:rPr>
          <w:rFonts w:asciiTheme="majorHAnsi" w:hAnsiTheme="majorHAnsi" w:cstheme="majorHAnsi"/>
          <w:color w:val="000000" w:themeColor="text1"/>
        </w:rPr>
        <w:t xml:space="preserve">nce the emergency or threat has passed, Security and </w:t>
      </w:r>
      <w:r w:rsidR="00902803">
        <w:rPr>
          <w:rFonts w:asciiTheme="majorHAnsi" w:hAnsiTheme="majorHAnsi" w:cstheme="majorHAnsi"/>
          <w:color w:val="000000" w:themeColor="text1"/>
        </w:rPr>
        <w:t>Facilities</w:t>
      </w:r>
      <w:r w:rsidR="000B1D4C" w:rsidRPr="00C31003">
        <w:rPr>
          <w:rFonts w:asciiTheme="majorHAnsi" w:hAnsiTheme="majorHAnsi" w:cstheme="majorHAnsi"/>
          <w:color w:val="000000" w:themeColor="text1"/>
        </w:rPr>
        <w:t xml:space="preserve"> will notify staff and students of such fact.</w:t>
      </w:r>
    </w:p>
    <w:p w14:paraId="18461DBC" w14:textId="77777777" w:rsidR="000B1D4C" w:rsidRPr="00C31003" w:rsidRDefault="00902803" w:rsidP="00763265">
      <w:pPr>
        <w:pStyle w:val="ListParagraph"/>
        <w:numPr>
          <w:ilvl w:val="0"/>
          <w:numId w:val="6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Facilities</w:t>
      </w:r>
      <w:r w:rsidR="000B1D4C" w:rsidRPr="00C31003">
        <w:rPr>
          <w:rFonts w:asciiTheme="majorHAnsi" w:hAnsiTheme="majorHAnsi" w:cstheme="majorHAnsi"/>
          <w:color w:val="000000" w:themeColor="text1"/>
        </w:rPr>
        <w:t xml:space="preserve"> </w:t>
      </w:r>
      <w:r w:rsidR="004C73FE" w:rsidRPr="00C31003">
        <w:rPr>
          <w:rFonts w:asciiTheme="majorHAnsi" w:hAnsiTheme="majorHAnsi" w:cstheme="majorHAnsi"/>
          <w:color w:val="000000" w:themeColor="text1"/>
        </w:rPr>
        <w:t xml:space="preserve">staff </w:t>
      </w:r>
      <w:r w:rsidR="000B1D4C" w:rsidRPr="00C31003">
        <w:rPr>
          <w:rFonts w:asciiTheme="majorHAnsi" w:hAnsiTheme="majorHAnsi" w:cstheme="majorHAnsi"/>
          <w:color w:val="000000" w:themeColor="text1"/>
        </w:rPr>
        <w:t>will notify building occupants directly</w:t>
      </w:r>
      <w:r w:rsidR="007B4BE5" w:rsidRPr="00C31003">
        <w:rPr>
          <w:rFonts w:asciiTheme="majorHAnsi" w:hAnsiTheme="majorHAnsi" w:cstheme="majorHAnsi"/>
          <w:color w:val="000000" w:themeColor="text1"/>
        </w:rPr>
        <w:t>, and</w:t>
      </w:r>
    </w:p>
    <w:p w14:paraId="54EF70DD" w14:textId="77777777" w:rsidR="0077227C" w:rsidRDefault="000B1D4C" w:rsidP="00763265">
      <w:pPr>
        <w:pStyle w:val="ListParagraph"/>
        <w:numPr>
          <w:ilvl w:val="0"/>
          <w:numId w:val="63"/>
        </w:numPr>
        <w:spacing w:before="120" w:after="120"/>
        <w:contextualSpacing w:val="0"/>
        <w:rPr>
          <w:rFonts w:asciiTheme="majorHAnsi" w:hAnsiTheme="majorHAnsi" w:cstheme="majorHAnsi"/>
          <w:color w:val="000000" w:themeColor="text1"/>
        </w:rPr>
      </w:pPr>
      <w:r w:rsidRPr="00902803">
        <w:rPr>
          <w:rFonts w:asciiTheme="majorHAnsi" w:hAnsiTheme="majorHAnsi" w:cstheme="majorHAnsi"/>
          <w:color w:val="000000" w:themeColor="text1"/>
        </w:rPr>
        <w:t xml:space="preserve">Security (or </w:t>
      </w:r>
      <w:r w:rsidR="00372865" w:rsidRPr="00902803">
        <w:rPr>
          <w:rFonts w:asciiTheme="majorHAnsi" w:hAnsiTheme="majorHAnsi" w:cstheme="majorHAnsi"/>
          <w:color w:val="000000" w:themeColor="text1"/>
        </w:rPr>
        <w:t>IT</w:t>
      </w:r>
      <w:r w:rsidRPr="00902803">
        <w:rPr>
          <w:rFonts w:asciiTheme="majorHAnsi" w:hAnsiTheme="majorHAnsi" w:cstheme="majorHAnsi"/>
          <w:color w:val="000000" w:themeColor="text1"/>
        </w:rPr>
        <w:t xml:space="preserve">) will send a Lockdown Cancellation message over the </w:t>
      </w:r>
      <w:r w:rsidR="00A578BC" w:rsidRPr="00902803">
        <w:rPr>
          <w:rFonts w:asciiTheme="majorHAnsi" w:hAnsiTheme="majorHAnsi" w:cstheme="majorHAnsi"/>
          <w:color w:val="000000" w:themeColor="text1"/>
        </w:rPr>
        <w:t>RAVE</w:t>
      </w:r>
      <w:r w:rsidR="00824612">
        <w:rPr>
          <w:rFonts w:asciiTheme="majorHAnsi" w:hAnsiTheme="majorHAnsi" w:cstheme="majorHAnsi"/>
          <w:color w:val="000000" w:themeColor="text1"/>
        </w:rPr>
        <w:t>/Alertus</w:t>
      </w:r>
      <w:r w:rsidR="00A578BC" w:rsidRPr="00902803">
        <w:rPr>
          <w:rFonts w:asciiTheme="majorHAnsi" w:hAnsiTheme="majorHAnsi" w:cstheme="majorHAnsi"/>
          <w:color w:val="000000" w:themeColor="text1"/>
        </w:rPr>
        <w:t xml:space="preserve"> ALERT</w:t>
      </w:r>
      <w:r w:rsidRPr="00902803">
        <w:rPr>
          <w:rFonts w:asciiTheme="majorHAnsi" w:hAnsiTheme="majorHAnsi" w:cstheme="majorHAnsi"/>
          <w:color w:val="000000" w:themeColor="text1"/>
        </w:rPr>
        <w:t xml:space="preserve"> System</w:t>
      </w:r>
      <w:r w:rsidR="00902803">
        <w:rPr>
          <w:rFonts w:asciiTheme="majorHAnsi" w:hAnsiTheme="majorHAnsi" w:cstheme="majorHAnsi"/>
          <w:color w:val="000000" w:themeColor="text1"/>
        </w:rPr>
        <w:t>.</w:t>
      </w:r>
    </w:p>
    <w:p w14:paraId="00C9B7A3" w14:textId="76DD7D2A" w:rsidR="00883CC9" w:rsidRPr="0077227C" w:rsidRDefault="00995FF6" w:rsidP="0077227C">
      <w:pPr>
        <w:spacing w:before="120" w:after="120"/>
        <w:rPr>
          <w:rFonts w:asciiTheme="majorHAnsi" w:hAnsiTheme="majorHAnsi" w:cstheme="majorHAnsi"/>
          <w:color w:val="000000" w:themeColor="text1"/>
        </w:rPr>
      </w:pPr>
      <w:r w:rsidRPr="0077227C">
        <w:rPr>
          <w:rFonts w:asciiTheme="majorHAnsi" w:hAnsiTheme="majorHAnsi" w:cstheme="majorHAnsi"/>
          <w:b/>
          <w:color w:val="000000" w:themeColor="text1"/>
        </w:rPr>
        <w:t>**Never open a locked door when asked by someone outside your room</w:t>
      </w:r>
      <w:r w:rsidR="004238B7" w:rsidRPr="0077227C">
        <w:rPr>
          <w:rFonts w:asciiTheme="majorHAnsi" w:hAnsiTheme="majorHAnsi" w:cstheme="majorHAnsi"/>
          <w:b/>
          <w:color w:val="000000" w:themeColor="text1"/>
        </w:rPr>
        <w:t xml:space="preserve">. </w:t>
      </w:r>
      <w:r w:rsidRPr="0077227C">
        <w:rPr>
          <w:rFonts w:asciiTheme="majorHAnsi" w:hAnsiTheme="majorHAnsi" w:cstheme="majorHAnsi"/>
          <w:b/>
          <w:color w:val="000000" w:themeColor="text1"/>
        </w:rPr>
        <w:t>Police will clear each room using proper identification.</w:t>
      </w:r>
    </w:p>
    <w:p w14:paraId="5596AA87" w14:textId="77777777" w:rsidR="00995FF6" w:rsidRPr="00902803" w:rsidRDefault="00995FF6" w:rsidP="002E71F5">
      <w:pPr>
        <w:pStyle w:val="ListParagraph"/>
        <w:spacing w:before="120" w:after="120"/>
        <w:ind w:left="360"/>
        <w:contextualSpacing w:val="0"/>
        <w:rPr>
          <w:rFonts w:asciiTheme="majorHAnsi" w:hAnsiTheme="majorHAnsi" w:cstheme="majorHAnsi"/>
          <w:color w:val="000000" w:themeColor="text1"/>
        </w:rPr>
      </w:pPr>
    </w:p>
    <w:p w14:paraId="1018CD5F" w14:textId="77777777" w:rsidR="0077227C" w:rsidRDefault="0077227C">
      <w:pPr>
        <w:spacing w:line="300" w:lineRule="auto"/>
        <w:rPr>
          <w:rFonts w:asciiTheme="majorHAnsi" w:eastAsiaTheme="majorEastAsia" w:hAnsiTheme="majorHAnsi" w:cstheme="majorHAnsi"/>
          <w:b/>
          <w:smallCaps/>
          <w:color w:val="000000" w:themeColor="text1"/>
          <w:sz w:val="36"/>
          <w:szCs w:val="40"/>
        </w:rPr>
      </w:pPr>
      <w:bookmarkStart w:id="191" w:name="_Toc391996262"/>
      <w:bookmarkStart w:id="192" w:name="_Toc393273259"/>
      <w:bookmarkStart w:id="193" w:name="_Toc393274201"/>
      <w:bookmarkStart w:id="194" w:name="_Toc393285390"/>
      <w:r>
        <w:rPr>
          <w:rFonts w:asciiTheme="majorHAnsi" w:hAnsiTheme="majorHAnsi" w:cstheme="majorHAnsi"/>
          <w:color w:val="000000" w:themeColor="text1"/>
        </w:rPr>
        <w:br w:type="page"/>
      </w:r>
    </w:p>
    <w:p w14:paraId="228B69AA" w14:textId="77777777" w:rsidR="000B1D4C" w:rsidRPr="00C31003" w:rsidRDefault="00883CC9" w:rsidP="00526B35">
      <w:pPr>
        <w:pStyle w:val="Heading1"/>
        <w:spacing w:before="120" w:after="120"/>
        <w:rPr>
          <w:rFonts w:asciiTheme="majorHAnsi" w:hAnsiTheme="majorHAnsi" w:cstheme="majorHAnsi"/>
          <w:color w:val="000000" w:themeColor="text1"/>
        </w:rPr>
      </w:pPr>
      <w:bookmarkStart w:id="195" w:name="_Toc514685157"/>
      <w:r w:rsidRPr="00C31003">
        <w:rPr>
          <w:rFonts w:asciiTheme="majorHAnsi" w:hAnsiTheme="majorHAnsi" w:cstheme="majorHAnsi"/>
          <w:color w:val="000000" w:themeColor="text1"/>
        </w:rPr>
        <w:lastRenderedPageBreak/>
        <w:t xml:space="preserve">APPENDIX </w:t>
      </w:r>
      <w:r w:rsidR="0058665D">
        <w:rPr>
          <w:rFonts w:asciiTheme="majorHAnsi" w:hAnsiTheme="majorHAnsi" w:cstheme="majorHAnsi"/>
          <w:color w:val="000000" w:themeColor="text1"/>
        </w:rPr>
        <w:t>V</w:t>
      </w:r>
      <w:r w:rsidRPr="00C31003">
        <w:rPr>
          <w:rFonts w:asciiTheme="majorHAnsi" w:hAnsiTheme="majorHAnsi" w:cstheme="majorHAnsi"/>
          <w:color w:val="000000" w:themeColor="text1"/>
        </w:rPr>
        <w:t>: CRISIS RECOVERY</w:t>
      </w:r>
      <w:r w:rsidR="00995FF6">
        <w:rPr>
          <w:rFonts w:asciiTheme="majorHAnsi" w:hAnsiTheme="majorHAnsi" w:cstheme="majorHAnsi"/>
          <w:color w:val="000000" w:themeColor="text1"/>
        </w:rPr>
        <w:t xml:space="preserve"> TEAM (CRT)</w:t>
      </w:r>
      <w:r w:rsidR="000200EE" w:rsidRPr="00C31003">
        <w:rPr>
          <w:rFonts w:asciiTheme="majorHAnsi" w:hAnsiTheme="majorHAnsi" w:cstheme="majorHAnsi"/>
          <w:color w:val="000000" w:themeColor="text1"/>
        </w:rPr>
        <w:t xml:space="preserve"> FOR STAFF/STUDENTS</w:t>
      </w:r>
      <w:bookmarkEnd w:id="191"/>
      <w:bookmarkEnd w:id="192"/>
      <w:bookmarkEnd w:id="193"/>
      <w:bookmarkEnd w:id="194"/>
      <w:bookmarkEnd w:id="195"/>
      <w:r w:rsidR="00D11EF3">
        <w:rPr>
          <w:rFonts w:asciiTheme="majorHAnsi" w:hAnsiTheme="majorHAnsi" w:cstheme="majorHAnsi"/>
          <w:color w:val="000000" w:themeColor="text1"/>
        </w:rPr>
        <w:t xml:space="preserve"> </w:t>
      </w:r>
    </w:p>
    <w:p w14:paraId="5961626B" w14:textId="77777777" w:rsidR="00883CC9" w:rsidRPr="00C31003" w:rsidRDefault="00883CC9" w:rsidP="00526B35">
      <w:pPr>
        <w:spacing w:before="120" w:after="120"/>
        <w:rPr>
          <w:rFonts w:asciiTheme="majorHAnsi" w:hAnsiTheme="majorHAnsi" w:cstheme="majorHAnsi"/>
          <w:color w:val="000000" w:themeColor="text1"/>
        </w:rPr>
      </w:pPr>
    </w:p>
    <w:p w14:paraId="08097D8A" w14:textId="77777777" w:rsidR="00883CC9" w:rsidRPr="00C31003" w:rsidRDefault="00883CC9" w:rsidP="00763265">
      <w:pPr>
        <w:pStyle w:val="ListParagraph"/>
        <w:numPr>
          <w:ilvl w:val="0"/>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Using the Incident Command System </w:t>
      </w:r>
      <w:r w:rsidR="00702372">
        <w:rPr>
          <w:rFonts w:asciiTheme="majorHAnsi" w:hAnsiTheme="majorHAnsi" w:cstheme="majorHAnsi"/>
          <w:color w:val="000000" w:themeColor="text1"/>
        </w:rPr>
        <w:t>to activate the WVC Emergency Management Team.</w:t>
      </w:r>
    </w:p>
    <w:p w14:paraId="6F21C25D" w14:textId="530CB536" w:rsidR="00883CC9" w:rsidRPr="00C31003" w:rsidRDefault="00883CC9" w:rsidP="00763265">
      <w:pPr>
        <w:pStyle w:val="ListParagraph"/>
        <w:numPr>
          <w:ilvl w:val="0"/>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Plan for recovery early in any incident that might traumatize a student or employee by assembling, brief</w:t>
      </w:r>
      <w:r w:rsidR="00886747">
        <w:rPr>
          <w:rFonts w:asciiTheme="majorHAnsi" w:hAnsiTheme="majorHAnsi" w:cstheme="majorHAnsi"/>
          <w:color w:val="000000" w:themeColor="text1"/>
        </w:rPr>
        <w:t>ing,</w:t>
      </w:r>
      <w:r w:rsidRPr="00C31003">
        <w:rPr>
          <w:rFonts w:asciiTheme="majorHAnsi" w:hAnsiTheme="majorHAnsi" w:cstheme="majorHAnsi"/>
          <w:color w:val="000000" w:themeColor="text1"/>
        </w:rPr>
        <w:t xml:space="preserve"> and assign</w:t>
      </w:r>
      <w:r w:rsidR="00886747">
        <w:rPr>
          <w:rFonts w:asciiTheme="majorHAnsi" w:hAnsiTheme="majorHAnsi" w:cstheme="majorHAnsi"/>
          <w:color w:val="000000" w:themeColor="text1"/>
        </w:rPr>
        <w:t>ing</w:t>
      </w:r>
      <w:r w:rsidRPr="00C31003">
        <w:rPr>
          <w:rFonts w:asciiTheme="majorHAnsi" w:hAnsiTheme="majorHAnsi" w:cstheme="majorHAnsi"/>
          <w:color w:val="000000" w:themeColor="text1"/>
        </w:rPr>
        <w:t xml:space="preserve"> a Recovery Team. </w:t>
      </w:r>
    </w:p>
    <w:p w14:paraId="7D2A6291"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Return to the business of learning as quickly as appropriate. </w:t>
      </w:r>
    </w:p>
    <w:p w14:paraId="5E144D62"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Schools and districts need to keep students, families, and the media informed. </w:t>
      </w:r>
    </w:p>
    <w:p w14:paraId="4BE99A6B" w14:textId="52941D1D"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assessment of emotional needs of staff, students, </w:t>
      </w:r>
      <w:r w:rsidR="004238B7" w:rsidRPr="00C31003">
        <w:rPr>
          <w:rFonts w:asciiTheme="majorHAnsi" w:hAnsiTheme="majorHAnsi" w:cstheme="majorHAnsi"/>
          <w:color w:val="000000" w:themeColor="text1"/>
        </w:rPr>
        <w:t>families,</w:t>
      </w:r>
      <w:r w:rsidRPr="00C31003">
        <w:rPr>
          <w:rFonts w:asciiTheme="majorHAnsi" w:hAnsiTheme="majorHAnsi" w:cstheme="majorHAnsi"/>
          <w:color w:val="000000" w:themeColor="text1"/>
        </w:rPr>
        <w:t xml:space="preserve"> and responders. </w:t>
      </w:r>
    </w:p>
    <w:p w14:paraId="5BD5D156"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stress management during class time. </w:t>
      </w:r>
    </w:p>
    <w:p w14:paraId="34CCC19C" w14:textId="1FBA7909"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Conduct daily debriefings for staff, responders, and others assisting in </w:t>
      </w:r>
      <w:r w:rsidR="00A34B47" w:rsidRPr="00C31003">
        <w:rPr>
          <w:rFonts w:asciiTheme="majorHAnsi" w:hAnsiTheme="majorHAnsi" w:cstheme="majorHAnsi"/>
          <w:color w:val="000000" w:themeColor="text1"/>
        </w:rPr>
        <w:t>recovery.</w:t>
      </w:r>
      <w:r w:rsidRPr="00C31003">
        <w:rPr>
          <w:rFonts w:asciiTheme="majorHAnsi" w:hAnsiTheme="majorHAnsi" w:cstheme="majorHAnsi"/>
          <w:color w:val="000000" w:themeColor="text1"/>
        </w:rPr>
        <w:t xml:space="preserve"> </w:t>
      </w:r>
    </w:p>
    <w:p w14:paraId="2E2C50B2" w14:textId="4FC20E42"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Take as much time as needed for recovery</w:t>
      </w:r>
      <w:r w:rsidR="00A34B47">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p>
    <w:p w14:paraId="75207A07" w14:textId="62A9D876"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Remember anniversaries of crisis</w:t>
      </w:r>
      <w:r w:rsidR="00A34B47">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p>
    <w:p w14:paraId="79F655AD" w14:textId="708E463B" w:rsidR="00883CC9" w:rsidRPr="00C31003" w:rsidRDefault="00883CC9" w:rsidP="00763265">
      <w:pPr>
        <w:pStyle w:val="ListParagraph"/>
        <w:numPr>
          <w:ilvl w:val="0"/>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Plan for recovery early into any incident that caused damage to a structural or infrastructure by assembling, brief</w:t>
      </w:r>
      <w:r w:rsidR="00B83229">
        <w:rPr>
          <w:rFonts w:asciiTheme="majorHAnsi" w:hAnsiTheme="majorHAnsi" w:cstheme="majorHAnsi"/>
          <w:color w:val="000000" w:themeColor="text1"/>
        </w:rPr>
        <w:t>ing,</w:t>
      </w:r>
      <w:r w:rsidRPr="00C31003">
        <w:rPr>
          <w:rFonts w:asciiTheme="majorHAnsi" w:hAnsiTheme="majorHAnsi" w:cstheme="majorHAnsi"/>
          <w:color w:val="000000" w:themeColor="text1"/>
        </w:rPr>
        <w:t xml:space="preserve"> and assign</w:t>
      </w:r>
      <w:r w:rsidR="00B83229">
        <w:rPr>
          <w:rFonts w:asciiTheme="majorHAnsi" w:hAnsiTheme="majorHAnsi" w:cstheme="majorHAnsi"/>
          <w:color w:val="000000" w:themeColor="text1"/>
        </w:rPr>
        <w:t>ing</w:t>
      </w:r>
      <w:r w:rsidRPr="00C31003">
        <w:rPr>
          <w:rFonts w:asciiTheme="majorHAnsi" w:hAnsiTheme="majorHAnsi" w:cstheme="majorHAnsi"/>
          <w:color w:val="000000" w:themeColor="text1"/>
        </w:rPr>
        <w:t xml:space="preserve"> the Building and Infrastructure Team.</w:t>
      </w:r>
    </w:p>
    <w:p w14:paraId="7A41C6DB" w14:textId="77777777" w:rsidR="000200EE" w:rsidRPr="00C31003" w:rsidRDefault="000200EE"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PURPOSE</w:t>
      </w:r>
    </w:p>
    <w:p w14:paraId="4876A6E2" w14:textId="77777777" w:rsidR="000200EE" w:rsidRPr="00C31003" w:rsidRDefault="000200E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of a crisis, our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members must be prepared to provide for the emotional and psychological needs of victims</w:t>
      </w:r>
      <w:r w:rsidR="00457632" w:rsidRPr="00C31003">
        <w:rPr>
          <w:rFonts w:asciiTheme="majorHAnsi" w:hAnsiTheme="majorHAnsi" w:cstheme="majorHAnsi"/>
          <w:color w:val="000000" w:themeColor="text1"/>
        </w:rPr>
        <w:t>.</w:t>
      </w:r>
    </w:p>
    <w:p w14:paraId="0AED1887" w14:textId="5C750772" w:rsidR="000200EE" w:rsidRPr="00C31003" w:rsidRDefault="000200E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Until a team can be </w:t>
      </w:r>
      <w:r w:rsidR="00D230B9" w:rsidRPr="00C31003">
        <w:rPr>
          <w:rFonts w:asciiTheme="majorHAnsi" w:hAnsiTheme="majorHAnsi" w:cstheme="majorHAnsi"/>
          <w:color w:val="000000" w:themeColor="text1"/>
        </w:rPr>
        <w:t>summoned,</w:t>
      </w:r>
      <w:r w:rsidRPr="00C31003">
        <w:rPr>
          <w:rFonts w:asciiTheme="majorHAnsi" w:hAnsiTheme="majorHAnsi" w:cstheme="majorHAnsi"/>
          <w:color w:val="000000" w:themeColor="text1"/>
        </w:rPr>
        <w:t xml:space="preserve"> we may find it appropriate to provide basic recovery functions </w:t>
      </w:r>
      <w:proofErr w:type="gramStart"/>
      <w:r w:rsidRPr="00C31003">
        <w:rPr>
          <w:rFonts w:asciiTheme="majorHAnsi" w:hAnsiTheme="majorHAnsi" w:cstheme="majorHAnsi"/>
          <w:color w:val="000000" w:themeColor="text1"/>
        </w:rPr>
        <w:t>in order to</w:t>
      </w:r>
      <w:proofErr w:type="gramEnd"/>
      <w:r w:rsidRPr="00C31003">
        <w:rPr>
          <w:rFonts w:asciiTheme="majorHAnsi" w:hAnsiTheme="majorHAnsi" w:cstheme="majorHAnsi"/>
          <w:color w:val="000000" w:themeColor="text1"/>
        </w:rPr>
        <w:t xml:space="preserve"> prepare for the arrival of the out</w:t>
      </w:r>
      <w:r w:rsidR="00457632" w:rsidRPr="00C31003">
        <w:rPr>
          <w:rFonts w:asciiTheme="majorHAnsi" w:hAnsiTheme="majorHAnsi" w:cstheme="majorHAnsi"/>
          <w:color w:val="000000" w:themeColor="text1"/>
        </w:rPr>
        <w:t xml:space="preserve">side counseling resources.  </w:t>
      </w:r>
    </w:p>
    <w:p w14:paraId="44D2A026" w14:textId="77777777" w:rsidR="000200EE" w:rsidRPr="00C31003" w:rsidRDefault="000200EE"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SCOPE AND FUNCTION</w:t>
      </w:r>
    </w:p>
    <w:p w14:paraId="5F56B8FB" w14:textId="77777777" w:rsidR="00BF6AE4" w:rsidRPr="00C31003" w:rsidRDefault="00BF6AE4" w:rsidP="00526B35">
      <w:pPr>
        <w:spacing w:before="120" w:after="120"/>
        <w:rPr>
          <w:rFonts w:asciiTheme="majorHAnsi" w:hAnsiTheme="majorHAnsi" w:cstheme="majorHAnsi"/>
          <w:i/>
          <w:color w:val="000000" w:themeColor="text1"/>
        </w:rPr>
      </w:pPr>
      <w:r w:rsidRPr="00C31003">
        <w:rPr>
          <w:rFonts w:asciiTheme="majorHAnsi" w:hAnsiTheme="majorHAnsi" w:cstheme="majorHAnsi"/>
          <w:i/>
          <w:color w:val="000000" w:themeColor="text1"/>
        </w:rPr>
        <w:t xml:space="preserve">The </w:t>
      </w:r>
      <w:r w:rsidR="00312CF0" w:rsidRPr="00C31003">
        <w:rPr>
          <w:rFonts w:asciiTheme="majorHAnsi" w:hAnsiTheme="majorHAnsi" w:cstheme="majorHAnsi"/>
          <w:i/>
          <w:color w:val="000000" w:themeColor="text1"/>
        </w:rPr>
        <w:t>actions outlined in this</w:t>
      </w:r>
      <w:r w:rsidRPr="00C31003">
        <w:rPr>
          <w:rFonts w:asciiTheme="majorHAnsi" w:hAnsiTheme="majorHAnsi" w:cstheme="majorHAnsi"/>
          <w:i/>
          <w:color w:val="000000" w:themeColor="text1"/>
        </w:rPr>
        <w:t xml:space="preserve"> procedure wi</w:t>
      </w:r>
      <w:r w:rsidR="004D09CE" w:rsidRPr="00C31003">
        <w:rPr>
          <w:rFonts w:asciiTheme="majorHAnsi" w:hAnsiTheme="majorHAnsi" w:cstheme="majorHAnsi"/>
          <w:i/>
          <w:color w:val="000000" w:themeColor="text1"/>
        </w:rPr>
        <w:t>ll have to be coordinated with</w:t>
      </w:r>
      <w:r w:rsidRPr="00C31003">
        <w:rPr>
          <w:rFonts w:asciiTheme="majorHAnsi" w:hAnsiTheme="majorHAnsi" w:cstheme="majorHAnsi"/>
          <w:i/>
          <w:color w:val="000000" w:themeColor="text1"/>
        </w:rPr>
        <w:t xml:space="preserve"> the negotiated </w:t>
      </w:r>
      <w:r w:rsidR="007962BB" w:rsidRPr="00C31003">
        <w:rPr>
          <w:rFonts w:asciiTheme="majorHAnsi" w:hAnsiTheme="majorHAnsi" w:cstheme="majorHAnsi"/>
          <w:i/>
          <w:color w:val="000000" w:themeColor="text1"/>
        </w:rPr>
        <w:t xml:space="preserve">labor </w:t>
      </w:r>
      <w:r w:rsidRPr="00C31003">
        <w:rPr>
          <w:rFonts w:asciiTheme="majorHAnsi" w:hAnsiTheme="majorHAnsi" w:cstheme="majorHAnsi"/>
          <w:i/>
          <w:color w:val="000000" w:themeColor="text1"/>
        </w:rPr>
        <w:t xml:space="preserve">agreement for faculty and counselors. Additional outside resources will </w:t>
      </w:r>
      <w:r w:rsidR="00312CF0" w:rsidRPr="00C31003">
        <w:rPr>
          <w:rFonts w:asciiTheme="majorHAnsi" w:hAnsiTheme="majorHAnsi" w:cstheme="majorHAnsi"/>
          <w:i/>
          <w:color w:val="000000" w:themeColor="text1"/>
        </w:rPr>
        <w:t xml:space="preserve">likely </w:t>
      </w:r>
      <w:r w:rsidRPr="00C31003">
        <w:rPr>
          <w:rFonts w:asciiTheme="majorHAnsi" w:hAnsiTheme="majorHAnsi" w:cstheme="majorHAnsi"/>
          <w:i/>
          <w:color w:val="000000" w:themeColor="text1"/>
        </w:rPr>
        <w:t>need to be summoned.</w:t>
      </w:r>
    </w:p>
    <w:p w14:paraId="1D035398" w14:textId="2B68E08E" w:rsidR="000200EE" w:rsidRPr="00C31003" w:rsidRDefault="000200E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Employees and students alike may be traumatized by an event on or off </w:t>
      </w:r>
      <w:r w:rsidR="00457632"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property</w:t>
      </w:r>
      <w:r w:rsidR="004238B7"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A traumatic event may also occur during breaks or between </w:t>
      </w:r>
      <w:r w:rsidR="00457632"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terms</w:t>
      </w:r>
      <w:r w:rsidR="004238B7"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 variety of appropriate management functions will apply to any variety of situations</w:t>
      </w:r>
      <w:r w:rsidR="004238B7"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Personnel usually leading this team are counselors and/or staff with an awareness level of training regarding post incident stress and mental trauma. </w:t>
      </w:r>
    </w:p>
    <w:p w14:paraId="23AAC2F7" w14:textId="77777777" w:rsidR="000200EE" w:rsidRPr="00C31003" w:rsidRDefault="000200E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The on-site Recovery Team will provide the following functions:</w:t>
      </w:r>
    </w:p>
    <w:p w14:paraId="690641EA" w14:textId="77777777" w:rsidR="000200EE" w:rsidRPr="0046098A" w:rsidRDefault="0046098A" w:rsidP="00526B35">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BEFORE AN INCIDENT</w:t>
      </w:r>
    </w:p>
    <w:p w14:paraId="301B9316" w14:textId="77777777" w:rsidR="000200EE" w:rsidRPr="00C31003" w:rsidRDefault="000200EE" w:rsidP="00763265">
      <w:pPr>
        <w:pStyle w:val="ListParagraph"/>
        <w:numPr>
          <w:ilvl w:val="0"/>
          <w:numId w:val="6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Identify key staff personnel who will assist the team.</w:t>
      </w:r>
    </w:p>
    <w:p w14:paraId="2CE68E1B" w14:textId="77777777" w:rsidR="000200EE" w:rsidRPr="00C31003" w:rsidRDefault="000200EE" w:rsidP="00763265">
      <w:pPr>
        <w:pStyle w:val="ListParagraph"/>
        <w:numPr>
          <w:ilvl w:val="0"/>
          <w:numId w:val="6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Assemble a " Response Kit" that would have reference documents, state team contact information, signage, drawing and writing supplies </w:t>
      </w:r>
    </w:p>
    <w:p w14:paraId="23E676DB" w14:textId="54C7EC74" w:rsidR="000200EE" w:rsidRPr="00C31003" w:rsidRDefault="000200EE" w:rsidP="00763265">
      <w:pPr>
        <w:pStyle w:val="ListParagraph"/>
        <w:numPr>
          <w:ilvl w:val="0"/>
          <w:numId w:val="6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Discuss the recovery process with administration to ensure the proper response for </w:t>
      </w:r>
      <w:r w:rsidR="00D230B9" w:rsidRPr="00C31003">
        <w:rPr>
          <w:rFonts w:asciiTheme="majorHAnsi" w:hAnsiTheme="majorHAnsi" w:cstheme="majorHAnsi"/>
          <w:color w:val="000000" w:themeColor="text1"/>
        </w:rPr>
        <w:t>specific</w:t>
      </w:r>
      <w:r w:rsidRPr="00C31003">
        <w:rPr>
          <w:rFonts w:asciiTheme="majorHAnsi" w:hAnsiTheme="majorHAnsi" w:cstheme="majorHAnsi"/>
          <w:color w:val="000000" w:themeColor="text1"/>
        </w:rPr>
        <w:t xml:space="preserve"> situations. (Example: Is an accidental student death off campus managed in the same manner as a suicide of a student off campus</w:t>
      </w:r>
      <w:r w:rsidR="00F533F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w:t>
      </w:r>
    </w:p>
    <w:p w14:paraId="5B6A6941" w14:textId="30B9A322" w:rsidR="000200EE" w:rsidRPr="00C31003" w:rsidRDefault="000200EE" w:rsidP="00763265">
      <w:pPr>
        <w:pStyle w:val="ListParagraph"/>
        <w:numPr>
          <w:ilvl w:val="0"/>
          <w:numId w:val="6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Insure that critical architectural and building function </w:t>
      </w:r>
      <w:r w:rsidR="00D230B9" w:rsidRPr="00C31003">
        <w:rPr>
          <w:rFonts w:asciiTheme="majorHAnsi" w:hAnsiTheme="majorHAnsi" w:cstheme="majorHAnsi"/>
          <w:color w:val="000000" w:themeColor="text1"/>
        </w:rPr>
        <w:t>blueprints</w:t>
      </w:r>
      <w:r w:rsidRPr="00C31003">
        <w:rPr>
          <w:rFonts w:asciiTheme="majorHAnsi" w:hAnsiTheme="majorHAnsi" w:cstheme="majorHAnsi"/>
          <w:color w:val="000000" w:themeColor="text1"/>
        </w:rPr>
        <w:t xml:space="preserve"> and maps are secured in multiple locations</w:t>
      </w:r>
      <w:r w:rsidR="00477C4C" w:rsidRPr="00C31003">
        <w:rPr>
          <w:rFonts w:asciiTheme="majorHAnsi" w:hAnsiTheme="majorHAnsi" w:cstheme="majorHAnsi"/>
          <w:color w:val="000000" w:themeColor="text1"/>
        </w:rPr>
        <w:t xml:space="preserve">. </w:t>
      </w:r>
    </w:p>
    <w:p w14:paraId="1C54B736" w14:textId="77777777" w:rsidR="000200EE" w:rsidRPr="0046098A" w:rsidRDefault="0046098A" w:rsidP="00526B35">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lastRenderedPageBreak/>
        <w:t>DURING THE CRISIS</w:t>
      </w:r>
    </w:p>
    <w:p w14:paraId="790548DD" w14:textId="296ECC4A" w:rsidR="000200EE" w:rsidRPr="00C31003" w:rsidRDefault="00BF6AE4" w:rsidP="00763265">
      <w:pPr>
        <w:pStyle w:val="ListParagraph"/>
        <w:numPr>
          <w:ilvl w:val="0"/>
          <w:numId w:val="7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To the best of abilities,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will a</w:t>
      </w:r>
      <w:r w:rsidR="000200EE" w:rsidRPr="00C31003">
        <w:rPr>
          <w:rFonts w:asciiTheme="majorHAnsi" w:hAnsiTheme="majorHAnsi" w:cstheme="majorHAnsi"/>
          <w:color w:val="000000" w:themeColor="text1"/>
        </w:rPr>
        <w:t>ssist those victims that have been traumatized</w:t>
      </w:r>
      <w:r w:rsidR="004238B7" w:rsidRPr="00C31003">
        <w:rPr>
          <w:rFonts w:asciiTheme="majorHAnsi" w:hAnsiTheme="majorHAnsi" w:cstheme="majorHAnsi"/>
          <w:color w:val="000000" w:themeColor="text1"/>
        </w:rPr>
        <w:t xml:space="preserve">. </w:t>
      </w:r>
      <w:r w:rsidR="000200EE" w:rsidRPr="00C31003">
        <w:rPr>
          <w:rFonts w:asciiTheme="majorHAnsi" w:hAnsiTheme="majorHAnsi" w:cstheme="majorHAnsi"/>
          <w:color w:val="000000" w:themeColor="text1"/>
        </w:rPr>
        <w:t>The victims need to see and know that someone is there to help them with their emotional problems.</w:t>
      </w:r>
    </w:p>
    <w:p w14:paraId="5AC9339B" w14:textId="77777777" w:rsidR="000200EE" w:rsidRPr="0046098A" w:rsidRDefault="0046098A" w:rsidP="00526B35">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AFTER THE CRISIS</w:t>
      </w:r>
    </w:p>
    <w:p w14:paraId="73CD9BBF" w14:textId="77777777" w:rsidR="000200EE" w:rsidRPr="00C31003" w:rsidRDefault="000200EE" w:rsidP="00763265">
      <w:pPr>
        <w:pStyle w:val="ListParagraph"/>
        <w:numPr>
          <w:ilvl w:val="0"/>
          <w:numId w:val="7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Brief the </w:t>
      </w:r>
      <w:r w:rsidR="005A1080">
        <w:rPr>
          <w:rFonts w:asciiTheme="majorHAnsi" w:hAnsiTheme="majorHAnsi" w:cstheme="majorHAnsi"/>
          <w:color w:val="000000" w:themeColor="text1"/>
        </w:rPr>
        <w:t>BIT</w:t>
      </w:r>
      <w:r w:rsidRPr="00C31003">
        <w:rPr>
          <w:rFonts w:asciiTheme="majorHAnsi" w:hAnsiTheme="majorHAnsi" w:cstheme="majorHAnsi"/>
          <w:color w:val="000000" w:themeColor="text1"/>
        </w:rPr>
        <w:t xml:space="preserve"> on what is needed, the timing and assistance necessary for the traumatized population. </w:t>
      </w:r>
    </w:p>
    <w:p w14:paraId="31DCD171" w14:textId="77777777" w:rsidR="000200EE" w:rsidRPr="00C31003" w:rsidRDefault="000200EE" w:rsidP="00763265">
      <w:pPr>
        <w:pStyle w:val="ListParagraph"/>
        <w:numPr>
          <w:ilvl w:val="0"/>
          <w:numId w:val="7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 a major contributor about the following:</w:t>
      </w:r>
    </w:p>
    <w:p w14:paraId="7F5BBAFB" w14:textId="77777777" w:rsidR="000200EE" w:rsidRPr="00C31003" w:rsidRDefault="000200EE" w:rsidP="00763265">
      <w:pPr>
        <w:pStyle w:val="ListParagraph"/>
        <w:numPr>
          <w:ilvl w:val="0"/>
          <w:numId w:val="7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Procedure for school closure.</w:t>
      </w:r>
    </w:p>
    <w:p w14:paraId="7D2134B4" w14:textId="77777777" w:rsidR="000200EE" w:rsidRPr="00C31003" w:rsidRDefault="000200EE" w:rsidP="00763265">
      <w:pPr>
        <w:pStyle w:val="ListParagraph"/>
        <w:numPr>
          <w:ilvl w:val="0"/>
          <w:numId w:val="7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Provide criteria for re-opening the building and/or district.</w:t>
      </w:r>
    </w:p>
    <w:p w14:paraId="7DEFD19A" w14:textId="77777777" w:rsidR="000200EE" w:rsidRPr="00C31003" w:rsidRDefault="000200EE" w:rsidP="00763265">
      <w:pPr>
        <w:pStyle w:val="ListParagraph"/>
        <w:numPr>
          <w:ilvl w:val="0"/>
          <w:numId w:val="7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Needs of </w:t>
      </w:r>
      <w:proofErr w:type="gramStart"/>
      <w:r w:rsidRPr="00C31003">
        <w:rPr>
          <w:rFonts w:asciiTheme="majorHAnsi" w:hAnsiTheme="majorHAnsi" w:cstheme="majorHAnsi"/>
          <w:color w:val="000000" w:themeColor="text1"/>
        </w:rPr>
        <w:t>the staff</w:t>
      </w:r>
      <w:proofErr w:type="gramEnd"/>
      <w:r w:rsidRPr="00C31003">
        <w:rPr>
          <w:rFonts w:asciiTheme="majorHAnsi" w:hAnsiTheme="majorHAnsi" w:cstheme="majorHAnsi"/>
          <w:color w:val="000000" w:themeColor="text1"/>
        </w:rPr>
        <w:t xml:space="preserve"> and students following a traumatic event.</w:t>
      </w:r>
    </w:p>
    <w:p w14:paraId="7448F6A8" w14:textId="77777777" w:rsidR="000200EE" w:rsidRPr="00C31003" w:rsidRDefault="000200EE" w:rsidP="00763265">
      <w:pPr>
        <w:pStyle w:val="ListParagraph"/>
        <w:numPr>
          <w:ilvl w:val="0"/>
          <w:numId w:val="7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Provide your professional opinion regarding guidelines for standing and temporary memorials and observance of anniversaries.</w:t>
      </w:r>
    </w:p>
    <w:p w14:paraId="2E2B72A9" w14:textId="77777777" w:rsidR="000200EE" w:rsidRPr="00C31003" w:rsidRDefault="000200EE" w:rsidP="00763265">
      <w:pPr>
        <w:pStyle w:val="ListParagraph"/>
        <w:numPr>
          <w:ilvl w:val="0"/>
          <w:numId w:val="7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Prepare to work closely with the </w:t>
      </w:r>
      <w:r w:rsidR="00942165">
        <w:rPr>
          <w:rFonts w:asciiTheme="majorHAnsi" w:hAnsiTheme="majorHAnsi" w:cstheme="majorHAnsi"/>
          <w:color w:val="000000" w:themeColor="text1"/>
        </w:rPr>
        <w:t>EMT</w:t>
      </w:r>
      <w:r w:rsidR="005A1080">
        <w:rPr>
          <w:rFonts w:asciiTheme="majorHAnsi" w:hAnsiTheme="majorHAnsi" w:cstheme="majorHAnsi"/>
          <w:color w:val="000000" w:themeColor="text1"/>
        </w:rPr>
        <w:t xml:space="preserve"> and additional resources</w:t>
      </w:r>
      <w:r w:rsidRPr="00C31003">
        <w:rPr>
          <w:rFonts w:asciiTheme="majorHAnsi" w:hAnsiTheme="majorHAnsi" w:cstheme="majorHAnsi"/>
          <w:color w:val="000000" w:themeColor="text1"/>
        </w:rPr>
        <w:t xml:space="preserve"> Team in re-establishing normal school functions.</w:t>
      </w:r>
    </w:p>
    <w:p w14:paraId="53DA78F6" w14:textId="77777777" w:rsidR="000200EE" w:rsidRPr="00C31003" w:rsidRDefault="000200EE" w:rsidP="00763265">
      <w:pPr>
        <w:pStyle w:val="ListParagraph"/>
        <w:numPr>
          <w:ilvl w:val="0"/>
          <w:numId w:val="7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Document and review after the event.</w:t>
      </w:r>
    </w:p>
    <w:p w14:paraId="7F5F5EB6" w14:textId="77777777" w:rsidR="00CC1CA9" w:rsidRDefault="001A7D46" w:rsidP="00763265">
      <w:pPr>
        <w:pStyle w:val="ListParagraph"/>
        <w:numPr>
          <w:ilvl w:val="0"/>
          <w:numId w:val="7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Don’t forget to e</w:t>
      </w:r>
      <w:r w:rsidR="000200EE" w:rsidRPr="00C31003">
        <w:rPr>
          <w:rFonts w:asciiTheme="majorHAnsi" w:hAnsiTheme="majorHAnsi" w:cstheme="majorHAnsi"/>
          <w:color w:val="000000" w:themeColor="text1"/>
        </w:rPr>
        <w:t xml:space="preserve">nsure that you and your team members are also OK.  If you need help, ask for </w:t>
      </w:r>
      <w:r w:rsidR="000200EE" w:rsidRPr="0077227C">
        <w:rPr>
          <w:rFonts w:asciiTheme="majorHAnsi" w:hAnsiTheme="majorHAnsi" w:cstheme="majorHAnsi"/>
          <w:color w:val="000000" w:themeColor="text1"/>
        </w:rPr>
        <w:t>it!</w:t>
      </w:r>
    </w:p>
    <w:p w14:paraId="08C17B29" w14:textId="77777777" w:rsidR="006C4E4A" w:rsidRPr="006C4E4A" w:rsidRDefault="006C4E4A" w:rsidP="006C4E4A">
      <w:pPr>
        <w:spacing w:before="120" w:after="120"/>
        <w:rPr>
          <w:rFonts w:asciiTheme="majorHAnsi" w:hAnsiTheme="majorHAnsi" w:cstheme="majorHAnsi"/>
          <w:color w:val="000000" w:themeColor="text1"/>
        </w:rPr>
      </w:pPr>
    </w:p>
    <w:p w14:paraId="019E7DEF" w14:textId="77777777" w:rsidR="009C58CF" w:rsidRPr="006C4E4A" w:rsidRDefault="006C4E4A" w:rsidP="002E71F5">
      <w:pPr>
        <w:spacing w:before="120" w:after="120"/>
        <w:rPr>
          <w:rFonts w:asciiTheme="majorHAnsi" w:hAnsiTheme="majorHAnsi" w:cstheme="majorHAnsi"/>
          <w:b/>
          <w:color w:val="000000" w:themeColor="text1"/>
        </w:rPr>
      </w:pPr>
      <w:r w:rsidRPr="006C4E4A">
        <w:rPr>
          <w:rFonts w:asciiTheme="majorHAnsi" w:hAnsiTheme="majorHAnsi" w:cstheme="majorHAnsi"/>
          <w:b/>
          <w:color w:val="000000" w:themeColor="text1"/>
        </w:rPr>
        <w:t>WENATCHEE VALLEY COLLEGE CRT SPECIFIC MISSION</w:t>
      </w:r>
    </w:p>
    <w:p w14:paraId="3851E97B" w14:textId="77777777" w:rsidR="009C58CF" w:rsidRPr="006C4E4A" w:rsidRDefault="009C58CF" w:rsidP="006C4E4A">
      <w:pPr>
        <w:spacing w:before="120" w:after="120"/>
        <w:rPr>
          <w:rFonts w:asciiTheme="majorHAnsi" w:hAnsiTheme="majorHAnsi" w:cstheme="majorHAnsi"/>
          <w:b/>
          <w:color w:val="000000" w:themeColor="text1"/>
        </w:rPr>
      </w:pPr>
      <w:r w:rsidRPr="006C4E4A">
        <w:rPr>
          <w:rFonts w:asciiTheme="majorHAnsi" w:hAnsiTheme="majorHAnsi" w:cstheme="majorHAnsi"/>
          <w:b/>
          <w:color w:val="000000" w:themeColor="text1"/>
        </w:rPr>
        <w:t>Wenatchee Valley College Crisis Recovery Team</w:t>
      </w:r>
    </w:p>
    <w:p w14:paraId="3976DB3E" w14:textId="77777777" w:rsidR="0046098A" w:rsidRDefault="009C58CF" w:rsidP="0046098A">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CRT</w:t>
      </w:r>
    </w:p>
    <w:p w14:paraId="1FC5AA60" w14:textId="070F7E29" w:rsidR="009C58CF" w:rsidRPr="0077227C" w:rsidRDefault="009C58CF" w:rsidP="0046098A">
      <w:pPr>
        <w:spacing w:before="120" w:after="120"/>
        <w:rPr>
          <w:rFonts w:asciiTheme="majorHAnsi" w:eastAsia="Times New Roman" w:hAnsiTheme="majorHAnsi" w:cstheme="majorHAnsi"/>
          <w:sz w:val="24"/>
          <w:szCs w:val="24"/>
        </w:rPr>
      </w:pPr>
      <w:r w:rsidRPr="0077227C">
        <w:rPr>
          <w:rFonts w:asciiTheme="majorHAnsi" w:eastAsia="Times New Roman" w:hAnsiTheme="majorHAnsi" w:cstheme="majorHAnsi"/>
          <w:sz w:val="24"/>
          <w:szCs w:val="24"/>
        </w:rPr>
        <w:t>The Crisis Recovery Team (CRT) is part of the College’s comprehensive response to the community in the event of a campus-wide, large-scale disaster. The Counseling Department coordinates training and provides direction to the team and its members</w:t>
      </w:r>
      <w:r w:rsidR="004238B7" w:rsidRPr="0077227C">
        <w:rPr>
          <w:rFonts w:asciiTheme="majorHAnsi" w:eastAsia="Times New Roman" w:hAnsiTheme="majorHAnsi" w:cstheme="majorHAnsi"/>
          <w:sz w:val="24"/>
          <w:szCs w:val="24"/>
        </w:rPr>
        <w:t xml:space="preserve">. </w:t>
      </w:r>
      <w:r w:rsidRPr="0077227C">
        <w:rPr>
          <w:rFonts w:asciiTheme="majorHAnsi" w:eastAsia="Times New Roman" w:hAnsiTheme="majorHAnsi" w:cstheme="majorHAnsi"/>
          <w:sz w:val="24"/>
          <w:szCs w:val="24"/>
        </w:rPr>
        <w:t>Volunteer members are selected from faculty and staff and work closely with the counseling staff to meet the psychological needs of the community in the hours and days following a traumatic event. The CRT is directed by the Vice President of Student Services.</w:t>
      </w:r>
    </w:p>
    <w:p w14:paraId="7D25D7F9" w14:textId="21911027" w:rsidR="009C58CF" w:rsidRPr="0077227C" w:rsidRDefault="009C58CF" w:rsidP="009C58CF">
      <w:pPr>
        <w:spacing w:before="100" w:beforeAutospacing="1" w:after="100" w:afterAutospacing="1"/>
        <w:rPr>
          <w:rFonts w:asciiTheme="majorHAnsi" w:eastAsia="Times New Roman" w:hAnsiTheme="majorHAnsi" w:cstheme="majorHAnsi"/>
          <w:sz w:val="24"/>
          <w:szCs w:val="24"/>
        </w:rPr>
      </w:pPr>
      <w:r w:rsidRPr="0077227C">
        <w:rPr>
          <w:rFonts w:asciiTheme="majorHAnsi" w:eastAsia="Times New Roman" w:hAnsiTheme="majorHAnsi" w:cstheme="majorHAnsi"/>
          <w:sz w:val="24"/>
          <w:szCs w:val="24"/>
        </w:rPr>
        <w:t>The Crisis Recovery Team is a team comprised of staff and faculty who can be called upon in the case of a campus-wide emergency</w:t>
      </w:r>
      <w:r w:rsidR="004238B7" w:rsidRPr="0077227C">
        <w:rPr>
          <w:rFonts w:asciiTheme="majorHAnsi" w:eastAsia="Times New Roman" w:hAnsiTheme="majorHAnsi" w:cstheme="majorHAnsi"/>
          <w:sz w:val="24"/>
          <w:szCs w:val="24"/>
        </w:rPr>
        <w:t xml:space="preserve">. </w:t>
      </w:r>
      <w:r w:rsidRPr="0077227C">
        <w:rPr>
          <w:rFonts w:asciiTheme="majorHAnsi" w:eastAsia="Times New Roman" w:hAnsiTheme="majorHAnsi" w:cstheme="majorHAnsi"/>
          <w:sz w:val="24"/>
          <w:szCs w:val="24"/>
        </w:rPr>
        <w:t xml:space="preserve">This is a program of the Vice President of Student </w:t>
      </w:r>
      <w:r w:rsidR="003A3C7B" w:rsidRPr="0077227C">
        <w:rPr>
          <w:rFonts w:asciiTheme="majorHAnsi" w:eastAsia="Times New Roman" w:hAnsiTheme="majorHAnsi" w:cstheme="majorHAnsi"/>
          <w:sz w:val="24"/>
          <w:szCs w:val="24"/>
        </w:rPr>
        <w:t>Services and</w:t>
      </w:r>
      <w:r w:rsidRPr="0077227C">
        <w:rPr>
          <w:rFonts w:asciiTheme="majorHAnsi" w:eastAsia="Times New Roman" w:hAnsiTheme="majorHAnsi" w:cstheme="majorHAnsi"/>
          <w:sz w:val="24"/>
          <w:szCs w:val="24"/>
        </w:rPr>
        <w:t xml:space="preserve"> has as its mission to aid Counseling Services in providing a comprehensive crisis response to the Wenatchee Valley College campus in </w:t>
      </w:r>
      <w:proofErr w:type="gramStart"/>
      <w:r w:rsidRPr="0077227C">
        <w:rPr>
          <w:rFonts w:asciiTheme="majorHAnsi" w:eastAsia="Times New Roman" w:hAnsiTheme="majorHAnsi" w:cstheme="majorHAnsi"/>
          <w:sz w:val="24"/>
          <w:szCs w:val="24"/>
        </w:rPr>
        <w:t>an emergency situation</w:t>
      </w:r>
      <w:proofErr w:type="gramEnd"/>
      <w:r w:rsidRPr="0077227C">
        <w:rPr>
          <w:rFonts w:asciiTheme="majorHAnsi" w:eastAsia="Times New Roman" w:hAnsiTheme="majorHAnsi" w:cstheme="majorHAnsi"/>
          <w:sz w:val="24"/>
          <w:szCs w:val="24"/>
        </w:rPr>
        <w:t xml:space="preserve">. The CRT with the direction of the counseling staff provides basic mental health support to those members of the campus involved in a </w:t>
      </w:r>
      <w:r w:rsidR="008F1856" w:rsidRPr="0077227C">
        <w:rPr>
          <w:rFonts w:asciiTheme="majorHAnsi" w:eastAsia="Times New Roman" w:hAnsiTheme="majorHAnsi" w:cstheme="majorHAnsi"/>
          <w:sz w:val="24"/>
          <w:szCs w:val="24"/>
        </w:rPr>
        <w:t>crisis and</w:t>
      </w:r>
      <w:r w:rsidRPr="0077227C">
        <w:rPr>
          <w:rFonts w:asciiTheme="majorHAnsi" w:eastAsia="Times New Roman" w:hAnsiTheme="majorHAnsi" w:cstheme="majorHAnsi"/>
          <w:sz w:val="24"/>
          <w:szCs w:val="24"/>
        </w:rPr>
        <w:t xml:space="preserve"> provides basic information about human response to crisis and referral information for further support and services.</w:t>
      </w:r>
    </w:p>
    <w:p w14:paraId="2FDB6704" w14:textId="77777777" w:rsidR="0046098A" w:rsidRDefault="0046098A">
      <w:pPr>
        <w:spacing w:line="300" w:lineRule="auto"/>
        <w:rPr>
          <w:rFonts w:asciiTheme="majorHAnsi" w:hAnsiTheme="majorHAnsi" w:cstheme="majorHAnsi"/>
          <w:b/>
          <w:color w:val="000000" w:themeColor="text1"/>
        </w:rPr>
      </w:pPr>
      <w:r>
        <w:rPr>
          <w:rFonts w:asciiTheme="majorHAnsi" w:hAnsiTheme="majorHAnsi" w:cstheme="majorHAnsi"/>
          <w:b/>
          <w:color w:val="000000" w:themeColor="text1"/>
        </w:rPr>
        <w:br w:type="page"/>
      </w:r>
    </w:p>
    <w:p w14:paraId="0F0BCC2A" w14:textId="77777777" w:rsidR="0046098A" w:rsidRDefault="0046098A" w:rsidP="0046098A">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lastRenderedPageBreak/>
        <w:t>OVERVIEW</w:t>
      </w:r>
    </w:p>
    <w:p w14:paraId="52A41437" w14:textId="77777777" w:rsidR="009C58CF" w:rsidRPr="0077227C" w:rsidRDefault="009C58CF" w:rsidP="0046098A">
      <w:pPr>
        <w:spacing w:before="120" w:after="120"/>
        <w:rPr>
          <w:rFonts w:asciiTheme="majorHAnsi" w:hAnsiTheme="majorHAnsi" w:cstheme="majorHAnsi"/>
        </w:rPr>
      </w:pPr>
      <w:r w:rsidRPr="0077227C">
        <w:rPr>
          <w:rFonts w:asciiTheme="majorHAnsi" w:hAnsiTheme="majorHAnsi" w:cstheme="majorHAnsi"/>
        </w:rPr>
        <w:t xml:space="preserve">The CRT was developed to mitigate the psychological impact of a traumatic campus event; prevent the subsequent development of a post-traumatic syndrome; and serve as an early identification mechanism for individuals who will require professional mental health follow-up </w:t>
      </w:r>
      <w:proofErr w:type="gramStart"/>
      <w:r w:rsidRPr="0077227C">
        <w:rPr>
          <w:rFonts w:asciiTheme="majorHAnsi" w:hAnsiTheme="majorHAnsi" w:cstheme="majorHAnsi"/>
        </w:rPr>
        <w:t>subsequent to</w:t>
      </w:r>
      <w:proofErr w:type="gramEnd"/>
      <w:r w:rsidRPr="0077227C">
        <w:rPr>
          <w:rFonts w:asciiTheme="majorHAnsi" w:hAnsiTheme="majorHAnsi" w:cstheme="majorHAnsi"/>
        </w:rPr>
        <w:t xml:space="preserve"> a traumatic event. The services of this team are offered to all students, faculty, staff, and their family members. The CRT was formed to facilitate interventions following a "critical incident" or campus crisis.</w:t>
      </w:r>
    </w:p>
    <w:p w14:paraId="7BA85B37" w14:textId="77777777" w:rsidR="009C58CF" w:rsidRPr="0077227C" w:rsidRDefault="009C58CF" w:rsidP="009C58CF">
      <w:pPr>
        <w:pStyle w:val="NormalWeb"/>
        <w:rPr>
          <w:rFonts w:asciiTheme="majorHAnsi" w:hAnsiTheme="majorHAnsi" w:cstheme="majorHAnsi"/>
        </w:rPr>
      </w:pPr>
      <w:r w:rsidRPr="0077227C">
        <w:rPr>
          <w:rFonts w:asciiTheme="majorHAnsi" w:hAnsiTheme="majorHAnsi" w:cstheme="majorHAnsi"/>
        </w:rPr>
        <w:t>A crisis, for our purposes, is defined quite broadly. It is an event that may cause a temporary state of psychological unrest with a reaction causing a state of emotional turmoil. A critical incident is a sudden, powerful event outside of the range of ordinary human experience. A critical incident has the potential to overwhelm the usual effective coping mechanisms of either an individual or a group. While there are many types of critical incidents that can strike a college campus, the following are examples of the kinds of incidents to which we are prepared to respond.</w:t>
      </w:r>
    </w:p>
    <w:p w14:paraId="04C05A00"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Death of a student or other community member (e.g., by accident, suicide, etc.)</w:t>
      </w:r>
    </w:p>
    <w:p w14:paraId="62495FC8"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Serious injury of a community member</w:t>
      </w:r>
    </w:p>
    <w:p w14:paraId="33EC54D2" w14:textId="5AECF0E4"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Multiple student deaths or trauma (</w:t>
      </w:r>
      <w:r w:rsidR="007B04BD" w:rsidRPr="0077227C">
        <w:rPr>
          <w:rFonts w:asciiTheme="majorHAnsi" w:hAnsiTheme="majorHAnsi" w:cstheme="majorHAnsi"/>
        </w:rPr>
        <w:t>e.g.,</w:t>
      </w:r>
      <w:r w:rsidRPr="0077227C">
        <w:rPr>
          <w:rFonts w:asciiTheme="majorHAnsi" w:hAnsiTheme="majorHAnsi" w:cstheme="majorHAnsi"/>
        </w:rPr>
        <w:t xml:space="preserve"> van accident)</w:t>
      </w:r>
    </w:p>
    <w:p w14:paraId="0C7EDBFA"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Physical and sexual assaults</w:t>
      </w:r>
    </w:p>
    <w:p w14:paraId="79C9B792" w14:textId="6906433E"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Environmental disasters (</w:t>
      </w:r>
      <w:r w:rsidR="007B04BD" w:rsidRPr="0077227C">
        <w:rPr>
          <w:rFonts w:asciiTheme="majorHAnsi" w:hAnsiTheme="majorHAnsi" w:cstheme="majorHAnsi"/>
        </w:rPr>
        <w:t>e.g.,</w:t>
      </w:r>
      <w:r w:rsidRPr="0077227C">
        <w:rPr>
          <w:rFonts w:asciiTheme="majorHAnsi" w:hAnsiTheme="majorHAnsi" w:cstheme="majorHAnsi"/>
        </w:rPr>
        <w:t xml:space="preserve"> fires, hurricanes)</w:t>
      </w:r>
    </w:p>
    <w:p w14:paraId="4A944D41"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Large-scale acts of violence</w:t>
      </w:r>
    </w:p>
    <w:p w14:paraId="3664A223" w14:textId="77777777" w:rsidR="0046098A" w:rsidRDefault="009C58CF" w:rsidP="0046098A">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CRT Purpose/Mission</w:t>
      </w:r>
    </w:p>
    <w:p w14:paraId="4DACE54B" w14:textId="77777777" w:rsidR="009C58CF" w:rsidRPr="0077227C" w:rsidRDefault="009C58CF" w:rsidP="0046098A">
      <w:pPr>
        <w:spacing w:before="120" w:after="120"/>
        <w:rPr>
          <w:rFonts w:asciiTheme="majorHAnsi" w:hAnsiTheme="majorHAnsi" w:cstheme="majorHAnsi"/>
        </w:rPr>
      </w:pPr>
      <w:r w:rsidRPr="0077227C">
        <w:rPr>
          <w:rFonts w:asciiTheme="majorHAnsi" w:hAnsiTheme="majorHAnsi" w:cstheme="majorHAnsi"/>
        </w:rPr>
        <w:t>The Crisis Recovery Team at Wenatchee Valley College consists of various members of different disciplines throughout the campus community who have all been trained in Critical Incident Stress Management (CISM). CISM represents a comprehensive crisis intervention response to a critical campus incident. The vision of this team is:</w:t>
      </w:r>
    </w:p>
    <w:p w14:paraId="7CE53A25" w14:textId="77777777" w:rsidR="009C58CF" w:rsidRPr="0077227C" w:rsidRDefault="009C58CF" w:rsidP="009C58CF">
      <w:pPr>
        <w:pStyle w:val="NormalWeb"/>
        <w:rPr>
          <w:rFonts w:asciiTheme="majorHAnsi" w:hAnsiTheme="majorHAnsi" w:cstheme="majorHAnsi"/>
        </w:rPr>
      </w:pPr>
      <w:r w:rsidRPr="0077227C">
        <w:rPr>
          <w:rFonts w:asciiTheme="majorHAnsi" w:hAnsiTheme="majorHAnsi" w:cstheme="majorHAnsi"/>
        </w:rPr>
        <w:t> During and in the aftermath of an emergency, crisis, or disaster, the crisis recovery team will address and respond to the emotional health and wellbeing of the WVC community.</w:t>
      </w:r>
    </w:p>
    <w:p w14:paraId="00F49DB9" w14:textId="77777777" w:rsidR="009C58CF" w:rsidRPr="0077227C" w:rsidRDefault="009C58CF" w:rsidP="00763265">
      <w:pPr>
        <w:pStyle w:val="NormalWeb"/>
        <w:numPr>
          <w:ilvl w:val="0"/>
          <w:numId w:val="108"/>
        </w:numPr>
        <w:spacing w:before="100"/>
        <w:rPr>
          <w:rFonts w:asciiTheme="majorHAnsi" w:hAnsiTheme="majorHAnsi" w:cstheme="majorHAnsi"/>
        </w:rPr>
      </w:pPr>
      <w:r w:rsidRPr="0077227C">
        <w:rPr>
          <w:rFonts w:asciiTheme="majorHAnsi" w:hAnsiTheme="majorHAnsi" w:cstheme="majorHAnsi"/>
        </w:rPr>
        <w:t xml:space="preserve">Recognizing the emotional impact of crisis on individuals and </w:t>
      </w:r>
      <w:proofErr w:type="gramStart"/>
      <w:r w:rsidRPr="0077227C">
        <w:rPr>
          <w:rFonts w:asciiTheme="majorHAnsi" w:hAnsiTheme="majorHAnsi" w:cstheme="majorHAnsi"/>
        </w:rPr>
        <w:t>groups;</w:t>
      </w:r>
      <w:proofErr w:type="gramEnd"/>
    </w:p>
    <w:p w14:paraId="4353747C" w14:textId="77777777" w:rsidR="009C58CF" w:rsidRPr="0077227C" w:rsidRDefault="009C58CF" w:rsidP="00763265">
      <w:pPr>
        <w:pStyle w:val="NormalWeb"/>
        <w:numPr>
          <w:ilvl w:val="0"/>
          <w:numId w:val="108"/>
        </w:numPr>
        <w:spacing w:before="100"/>
        <w:rPr>
          <w:rFonts w:asciiTheme="majorHAnsi" w:hAnsiTheme="majorHAnsi" w:cstheme="majorHAnsi"/>
        </w:rPr>
      </w:pPr>
      <w:r w:rsidRPr="0077227C">
        <w:rPr>
          <w:rFonts w:asciiTheme="majorHAnsi" w:hAnsiTheme="majorHAnsi" w:cstheme="majorHAnsi"/>
        </w:rPr>
        <w:t>Responding with appropriate care in emergency situations; and</w:t>
      </w:r>
    </w:p>
    <w:p w14:paraId="73A88E50" w14:textId="77777777" w:rsidR="009C58CF" w:rsidRPr="0077227C" w:rsidRDefault="009C58CF" w:rsidP="00763265">
      <w:pPr>
        <w:pStyle w:val="NormalWeb"/>
        <w:numPr>
          <w:ilvl w:val="0"/>
          <w:numId w:val="108"/>
        </w:numPr>
        <w:spacing w:before="100"/>
        <w:rPr>
          <w:rFonts w:asciiTheme="majorHAnsi" w:hAnsiTheme="majorHAnsi" w:cstheme="majorHAnsi"/>
        </w:rPr>
      </w:pPr>
      <w:r w:rsidRPr="0077227C">
        <w:rPr>
          <w:rFonts w:asciiTheme="majorHAnsi" w:hAnsiTheme="majorHAnsi" w:cstheme="majorHAnsi"/>
        </w:rPr>
        <w:t>Offering information and guiding individuals to support services as needed.</w:t>
      </w:r>
    </w:p>
    <w:p w14:paraId="2468937E" w14:textId="77777777" w:rsidR="009C58CF" w:rsidRPr="0077227C" w:rsidRDefault="009C58CF" w:rsidP="009C58CF">
      <w:pPr>
        <w:pStyle w:val="NormalWeb"/>
        <w:ind w:left="720"/>
        <w:rPr>
          <w:rFonts w:asciiTheme="majorHAnsi" w:hAnsiTheme="majorHAnsi" w:cstheme="majorHAnsi"/>
        </w:rPr>
      </w:pPr>
    </w:p>
    <w:p w14:paraId="5AEF0923" w14:textId="77777777" w:rsidR="009C58CF" w:rsidRPr="0077227C" w:rsidRDefault="009C58CF" w:rsidP="009C58CF">
      <w:pPr>
        <w:rPr>
          <w:rFonts w:asciiTheme="majorHAnsi" w:hAnsiTheme="majorHAnsi" w:cstheme="majorHAnsi"/>
          <w:b/>
          <w:i/>
        </w:rPr>
      </w:pPr>
      <w:r w:rsidRPr="0077227C">
        <w:rPr>
          <w:rFonts w:asciiTheme="majorHAnsi" w:hAnsiTheme="majorHAnsi" w:cstheme="majorHAnsi"/>
          <w:b/>
          <w:i/>
        </w:rPr>
        <w:t xml:space="preserve">For any questions, please call/email Bertha Sanchez, </w:t>
      </w:r>
      <w:proofErr w:type="gramStart"/>
      <w:r w:rsidRPr="0077227C">
        <w:rPr>
          <w:rFonts w:asciiTheme="majorHAnsi" w:hAnsiTheme="majorHAnsi" w:cstheme="majorHAnsi"/>
          <w:b/>
          <w:i/>
        </w:rPr>
        <w:t>M.ED</w:t>
      </w:r>
      <w:proofErr w:type="gramEnd"/>
      <w:r w:rsidRPr="0077227C">
        <w:rPr>
          <w:rFonts w:asciiTheme="majorHAnsi" w:hAnsiTheme="majorHAnsi" w:cstheme="majorHAnsi"/>
          <w:b/>
          <w:i/>
        </w:rPr>
        <w:t xml:space="preserve">, WVC Counselor at (509)682-6856 or </w:t>
      </w:r>
      <w:hyperlink r:id="rId38" w:history="1">
        <w:r w:rsidRPr="0077227C">
          <w:rPr>
            <w:rStyle w:val="Hyperlink"/>
            <w:rFonts w:asciiTheme="majorHAnsi" w:hAnsiTheme="majorHAnsi" w:cstheme="majorHAnsi"/>
            <w:b/>
            <w:i/>
          </w:rPr>
          <w:t>bsanchez@wvc.edu</w:t>
        </w:r>
      </w:hyperlink>
      <w:r w:rsidRPr="0077227C">
        <w:rPr>
          <w:rFonts w:asciiTheme="majorHAnsi" w:hAnsiTheme="majorHAnsi" w:cstheme="majorHAnsi"/>
          <w:b/>
          <w:i/>
        </w:rPr>
        <w:t xml:space="preserve">. Omak, Ryan Poortinga, </w:t>
      </w:r>
      <w:proofErr w:type="gramStart"/>
      <w:r w:rsidRPr="0077227C">
        <w:rPr>
          <w:rFonts w:asciiTheme="majorHAnsi" w:hAnsiTheme="majorHAnsi" w:cstheme="majorHAnsi"/>
          <w:b/>
          <w:i/>
        </w:rPr>
        <w:t>M.ED</w:t>
      </w:r>
      <w:proofErr w:type="gramEnd"/>
      <w:r w:rsidRPr="0077227C">
        <w:rPr>
          <w:rFonts w:asciiTheme="majorHAnsi" w:hAnsiTheme="majorHAnsi" w:cstheme="majorHAnsi"/>
          <w:b/>
          <w:i/>
        </w:rPr>
        <w:t xml:space="preserve">, WVC Counselor at (509)682-6857 or </w:t>
      </w:r>
      <w:hyperlink r:id="rId39" w:history="1">
        <w:r w:rsidRPr="0077227C">
          <w:rPr>
            <w:rStyle w:val="Hyperlink"/>
            <w:rFonts w:asciiTheme="majorHAnsi" w:hAnsiTheme="majorHAnsi" w:cstheme="majorHAnsi"/>
            <w:b/>
            <w:i/>
          </w:rPr>
          <w:t>rpoortinga@wvc.edu</w:t>
        </w:r>
      </w:hyperlink>
      <w:r w:rsidRPr="0077227C">
        <w:rPr>
          <w:rFonts w:asciiTheme="majorHAnsi" w:hAnsiTheme="majorHAnsi" w:cstheme="majorHAnsi"/>
          <w:b/>
          <w:i/>
        </w:rPr>
        <w:t xml:space="preserve"> .</w:t>
      </w:r>
    </w:p>
    <w:p w14:paraId="1F3E5EAE" w14:textId="77777777" w:rsidR="009C58CF" w:rsidRPr="0077227C" w:rsidRDefault="009C58CF" w:rsidP="002E71F5">
      <w:pPr>
        <w:spacing w:before="120" w:after="120"/>
        <w:rPr>
          <w:rFonts w:asciiTheme="majorHAnsi" w:hAnsiTheme="majorHAnsi" w:cstheme="majorHAnsi"/>
          <w:color w:val="000000" w:themeColor="text1"/>
        </w:rPr>
      </w:pPr>
    </w:p>
    <w:p w14:paraId="36C30052" w14:textId="77777777" w:rsidR="00CA0C46" w:rsidRDefault="00CA0C46">
      <w:pPr>
        <w:spacing w:line="300" w:lineRule="auto"/>
        <w:rPr>
          <w:rFonts w:asciiTheme="majorHAnsi" w:eastAsiaTheme="majorEastAsia" w:hAnsiTheme="majorHAnsi" w:cstheme="majorHAnsi"/>
          <w:b/>
          <w:smallCaps/>
          <w:color w:val="000000" w:themeColor="accent1" w:themeShade="BF"/>
          <w:sz w:val="36"/>
          <w:szCs w:val="40"/>
        </w:rPr>
      </w:pPr>
      <w:r>
        <w:rPr>
          <w:rFonts w:asciiTheme="majorHAnsi" w:hAnsiTheme="majorHAnsi" w:cstheme="majorHAnsi"/>
        </w:rPr>
        <w:br w:type="page"/>
      </w:r>
    </w:p>
    <w:p w14:paraId="71F00BB9" w14:textId="77777777" w:rsidR="004255A2" w:rsidRPr="00C31003" w:rsidRDefault="004255A2" w:rsidP="00DD3E3B">
      <w:pPr>
        <w:pStyle w:val="Heading1"/>
      </w:pPr>
      <w:bookmarkStart w:id="196" w:name="_Toc514685158"/>
      <w:r w:rsidRPr="00C31003">
        <w:lastRenderedPageBreak/>
        <w:t xml:space="preserve">APPENDIX </w:t>
      </w:r>
      <w:r w:rsidR="0058665D">
        <w:t>W</w:t>
      </w:r>
      <w:r w:rsidRPr="00C31003">
        <w:t>: M</w:t>
      </w:r>
      <w:r w:rsidR="0023319D" w:rsidRPr="00C31003">
        <w:t>EGA-</w:t>
      </w:r>
      <w:r w:rsidRPr="00C31003">
        <w:t>SHELTERING</w:t>
      </w:r>
      <w:bookmarkEnd w:id="196"/>
    </w:p>
    <w:p w14:paraId="20FEB26B" w14:textId="77777777" w:rsidR="00BC0F19" w:rsidRPr="00C31003" w:rsidRDefault="00BC0F19" w:rsidP="00BC0F19">
      <w:pPr>
        <w:rPr>
          <w:rFonts w:asciiTheme="majorHAnsi" w:hAnsiTheme="majorHAnsi" w:cstheme="majorHAnsi"/>
        </w:rPr>
      </w:pPr>
    </w:p>
    <w:p w14:paraId="660F703C" w14:textId="77777777" w:rsidR="00C34175" w:rsidRPr="00247B34" w:rsidRDefault="00F901EC" w:rsidP="0023319D">
      <w:pPr>
        <w:rPr>
          <w:rFonts w:asciiTheme="majorHAnsi" w:hAnsiTheme="majorHAnsi" w:cstheme="majorHAnsi"/>
        </w:rPr>
      </w:pPr>
      <w:r w:rsidRPr="00247B34">
        <w:rPr>
          <w:rFonts w:asciiTheme="majorHAnsi" w:hAnsiTheme="majorHAnsi" w:cstheme="majorHAnsi"/>
        </w:rPr>
        <w:t>Wenatchee Valley College</w:t>
      </w:r>
      <w:r w:rsidR="00886FAC" w:rsidRPr="00247B34">
        <w:rPr>
          <w:rFonts w:asciiTheme="majorHAnsi" w:hAnsiTheme="majorHAnsi" w:cstheme="majorHAnsi"/>
        </w:rPr>
        <w:t xml:space="preserve"> operates some large f</w:t>
      </w:r>
      <w:r w:rsidR="00CA45E5" w:rsidRPr="00247B34">
        <w:rPr>
          <w:rFonts w:asciiTheme="majorHAnsi" w:hAnsiTheme="majorHAnsi" w:cstheme="majorHAnsi"/>
        </w:rPr>
        <w:t>acilities</w:t>
      </w:r>
      <w:r w:rsidR="00C34175" w:rsidRPr="00247B34">
        <w:rPr>
          <w:rFonts w:asciiTheme="majorHAnsi" w:hAnsiTheme="majorHAnsi" w:cstheme="majorHAnsi"/>
        </w:rPr>
        <w:t xml:space="preserve"> in </w:t>
      </w:r>
      <w:r w:rsidR="0080182C" w:rsidRPr="00247B34">
        <w:rPr>
          <w:rFonts w:asciiTheme="majorHAnsi" w:hAnsiTheme="majorHAnsi" w:cstheme="majorHAnsi"/>
        </w:rPr>
        <w:t>Chelan</w:t>
      </w:r>
      <w:r w:rsidR="006C4E4A" w:rsidRPr="00247B34">
        <w:rPr>
          <w:rFonts w:asciiTheme="majorHAnsi" w:hAnsiTheme="majorHAnsi" w:cstheme="majorHAnsi"/>
        </w:rPr>
        <w:t xml:space="preserve"> County.</w:t>
      </w:r>
    </w:p>
    <w:p w14:paraId="7951A4EE" w14:textId="77777777" w:rsidR="00886FAC" w:rsidRPr="00247B34" w:rsidRDefault="00886FAC" w:rsidP="0023319D">
      <w:pPr>
        <w:rPr>
          <w:rFonts w:asciiTheme="majorHAnsi" w:hAnsiTheme="majorHAnsi" w:cstheme="majorHAnsi"/>
        </w:rPr>
      </w:pPr>
    </w:p>
    <w:p w14:paraId="4C313752" w14:textId="77777777" w:rsidR="00886FAC" w:rsidRPr="00247B34" w:rsidRDefault="00886FAC" w:rsidP="0023319D">
      <w:pPr>
        <w:rPr>
          <w:rFonts w:asciiTheme="majorHAnsi" w:hAnsiTheme="majorHAnsi" w:cstheme="majorHAnsi"/>
        </w:rPr>
      </w:pPr>
      <w:r w:rsidRPr="00247B34">
        <w:rPr>
          <w:rFonts w:asciiTheme="majorHAnsi" w:hAnsiTheme="majorHAnsi" w:cstheme="majorHAnsi"/>
        </w:rPr>
        <w:t>See existing MOU with Chelan-Douglas Health District.</w:t>
      </w:r>
      <w:r w:rsidR="000D78EC" w:rsidRPr="00247B34">
        <w:rPr>
          <w:rFonts w:asciiTheme="majorHAnsi" w:hAnsiTheme="majorHAnsi" w:cstheme="majorHAnsi"/>
        </w:rPr>
        <w:t xml:space="preserve"> (appendix</w:t>
      </w:r>
      <w:r w:rsidR="006C4E4A" w:rsidRPr="00247B34">
        <w:rPr>
          <w:rFonts w:asciiTheme="majorHAnsi" w:hAnsiTheme="majorHAnsi" w:cstheme="majorHAnsi"/>
        </w:rPr>
        <w:t xml:space="preserve"> TBD</w:t>
      </w:r>
      <w:r w:rsidR="000D78EC" w:rsidRPr="00247B34">
        <w:rPr>
          <w:rFonts w:asciiTheme="majorHAnsi" w:hAnsiTheme="majorHAnsi" w:cstheme="majorHAnsi"/>
        </w:rPr>
        <w:t>)</w:t>
      </w:r>
    </w:p>
    <w:p w14:paraId="17241E2E" w14:textId="77777777" w:rsidR="00886FAC" w:rsidRPr="005A1080" w:rsidRDefault="00886FAC" w:rsidP="0023319D">
      <w:pPr>
        <w:rPr>
          <w:rFonts w:asciiTheme="majorHAnsi" w:hAnsiTheme="majorHAnsi" w:cstheme="majorHAnsi"/>
          <w:highlight w:val="yellow"/>
        </w:rPr>
      </w:pPr>
    </w:p>
    <w:p w14:paraId="5FA698EF" w14:textId="77777777" w:rsidR="0023319D" w:rsidRPr="00C31003" w:rsidRDefault="0023319D" w:rsidP="0023319D">
      <w:pPr>
        <w:rPr>
          <w:rFonts w:asciiTheme="majorHAnsi" w:hAnsiTheme="majorHAnsi" w:cstheme="majorHAnsi"/>
        </w:rPr>
      </w:pPr>
      <w:r w:rsidRPr="00C31003">
        <w:rPr>
          <w:rFonts w:asciiTheme="majorHAnsi" w:hAnsiTheme="majorHAnsi" w:cstheme="majorHAnsi"/>
        </w:rPr>
        <w:t xml:space="preserve">There are </w:t>
      </w:r>
      <w:proofErr w:type="gramStart"/>
      <w:r w:rsidRPr="00C31003">
        <w:rPr>
          <w:rFonts w:asciiTheme="majorHAnsi" w:hAnsiTheme="majorHAnsi" w:cstheme="majorHAnsi"/>
        </w:rPr>
        <w:t>many different ways</w:t>
      </w:r>
      <w:proofErr w:type="gramEnd"/>
      <w:r w:rsidRPr="00C31003">
        <w:rPr>
          <w:rFonts w:asciiTheme="majorHAnsi" w:hAnsiTheme="majorHAnsi" w:cstheme="majorHAnsi"/>
        </w:rPr>
        <w:t xml:space="preserve"> to provide </w:t>
      </w:r>
      <w:proofErr w:type="gramStart"/>
      <w:r w:rsidRPr="00C31003">
        <w:rPr>
          <w:rFonts w:asciiTheme="majorHAnsi" w:hAnsiTheme="majorHAnsi" w:cstheme="majorHAnsi"/>
        </w:rPr>
        <w:t>service</w:t>
      </w:r>
      <w:proofErr w:type="gramEnd"/>
      <w:r w:rsidRPr="00C31003">
        <w:rPr>
          <w:rFonts w:asciiTheme="majorHAnsi" w:hAnsiTheme="majorHAnsi" w:cstheme="majorHAnsi"/>
        </w:rPr>
        <w:t xml:space="preserve"> to those needing shelter prior to, during, and after a disaster. When thousands of individuals in a community are impacted by a disaster, a large, congregate shelter may be the best way to serve them.</w:t>
      </w:r>
      <w:r w:rsidR="00C34175" w:rsidRPr="00C31003">
        <w:rPr>
          <w:rFonts w:asciiTheme="majorHAnsi" w:hAnsiTheme="majorHAnsi" w:cstheme="majorHAnsi"/>
        </w:rPr>
        <w:t xml:space="preserve"> Mega-shelter operations may be activated by local government and are typically managed through a Unified Command System.</w:t>
      </w:r>
    </w:p>
    <w:p w14:paraId="1545FAF1" w14:textId="77777777" w:rsidR="00C34175" w:rsidRPr="00C31003" w:rsidRDefault="00F901EC" w:rsidP="0023319D">
      <w:pPr>
        <w:rPr>
          <w:rFonts w:asciiTheme="majorHAnsi" w:hAnsiTheme="majorHAnsi" w:cstheme="majorHAnsi"/>
        </w:rPr>
      </w:pPr>
      <w:r>
        <w:rPr>
          <w:rFonts w:asciiTheme="majorHAnsi" w:hAnsiTheme="majorHAnsi" w:cstheme="majorHAnsi"/>
        </w:rPr>
        <w:t>WVC</w:t>
      </w:r>
      <w:r w:rsidR="00C34175" w:rsidRPr="00C31003">
        <w:rPr>
          <w:rFonts w:asciiTheme="majorHAnsi" w:hAnsiTheme="majorHAnsi" w:cstheme="majorHAnsi"/>
        </w:rPr>
        <w:t xml:space="preserve"> has </w:t>
      </w:r>
      <w:proofErr w:type="gramStart"/>
      <w:r w:rsidR="00C34175" w:rsidRPr="00C31003">
        <w:rPr>
          <w:rFonts w:asciiTheme="majorHAnsi" w:hAnsiTheme="majorHAnsi" w:cstheme="majorHAnsi"/>
        </w:rPr>
        <w:t>entered into</w:t>
      </w:r>
      <w:proofErr w:type="gramEnd"/>
      <w:r w:rsidR="00C34175" w:rsidRPr="00C31003">
        <w:rPr>
          <w:rFonts w:asciiTheme="majorHAnsi" w:hAnsiTheme="majorHAnsi" w:cstheme="majorHAnsi"/>
        </w:rPr>
        <w:t xml:space="preserve"> several memorandums of understanding (MOUs) with local entities to provide mega-sheltering during major emergencies and disasters. Those MOUs are maintained by the </w:t>
      </w:r>
      <w:r w:rsidR="005A1080">
        <w:rPr>
          <w:rFonts w:asciiTheme="majorHAnsi" w:hAnsiTheme="majorHAnsi" w:cstheme="majorHAnsi"/>
        </w:rPr>
        <w:t>Vice President of Administrative Services</w:t>
      </w:r>
      <w:r w:rsidR="00C34175" w:rsidRPr="00C31003">
        <w:rPr>
          <w:rFonts w:asciiTheme="majorHAnsi" w:hAnsiTheme="majorHAnsi" w:cstheme="majorHAnsi"/>
        </w:rPr>
        <w:t>.</w:t>
      </w:r>
    </w:p>
    <w:p w14:paraId="38B8BB87" w14:textId="77777777" w:rsidR="001B366B" w:rsidRPr="00C31003" w:rsidRDefault="001B366B" w:rsidP="0023319D">
      <w:pPr>
        <w:rPr>
          <w:rFonts w:asciiTheme="majorHAnsi" w:hAnsiTheme="majorHAnsi" w:cstheme="majorHAnsi"/>
          <w:b/>
        </w:rPr>
      </w:pPr>
      <w:r w:rsidRPr="00C31003">
        <w:rPr>
          <w:rFonts w:asciiTheme="majorHAnsi" w:hAnsiTheme="majorHAnsi" w:cstheme="majorHAnsi"/>
          <w:b/>
        </w:rPr>
        <w:t>Concept of operations</w:t>
      </w:r>
    </w:p>
    <w:p w14:paraId="21FF0AED" w14:textId="58B74E65" w:rsidR="001B366B" w:rsidRPr="00C31003" w:rsidRDefault="001B366B" w:rsidP="0023319D">
      <w:pPr>
        <w:rPr>
          <w:rFonts w:asciiTheme="majorHAnsi" w:hAnsiTheme="majorHAnsi" w:cstheme="majorHAnsi"/>
        </w:rPr>
      </w:pPr>
      <w:r w:rsidRPr="00C31003">
        <w:rPr>
          <w:rFonts w:asciiTheme="majorHAnsi" w:hAnsiTheme="majorHAnsi" w:cstheme="majorHAnsi"/>
        </w:rPr>
        <w:t xml:space="preserve">Local schools and assisted living </w:t>
      </w:r>
      <w:r w:rsidR="00CA45E5">
        <w:rPr>
          <w:rFonts w:asciiTheme="majorHAnsi" w:hAnsiTheme="majorHAnsi" w:cstheme="majorHAnsi"/>
        </w:rPr>
        <w:t>Facilities</w:t>
      </w:r>
      <w:r w:rsidRPr="00C31003">
        <w:rPr>
          <w:rFonts w:asciiTheme="majorHAnsi" w:hAnsiTheme="majorHAnsi" w:cstheme="majorHAnsi"/>
        </w:rPr>
        <w:t xml:space="preserve"> are the two types of agencies with which we have MOUs for mega-shelters. A mega-shelter at </w:t>
      </w:r>
      <w:r w:rsidR="00F901EC">
        <w:rPr>
          <w:rFonts w:asciiTheme="majorHAnsi" w:hAnsiTheme="majorHAnsi" w:cstheme="majorHAnsi"/>
        </w:rPr>
        <w:t>WVC</w:t>
      </w:r>
      <w:r w:rsidRPr="00C31003">
        <w:rPr>
          <w:rFonts w:asciiTheme="majorHAnsi" w:hAnsiTheme="majorHAnsi" w:cstheme="majorHAnsi"/>
        </w:rPr>
        <w:t xml:space="preserve"> would be activated for such emergencies as active shooter, </w:t>
      </w:r>
      <w:r w:rsidR="007B04BD" w:rsidRPr="00C31003">
        <w:rPr>
          <w:rFonts w:asciiTheme="majorHAnsi" w:hAnsiTheme="majorHAnsi" w:cstheme="majorHAnsi"/>
        </w:rPr>
        <w:t>fire,</w:t>
      </w:r>
      <w:r w:rsidRPr="00C31003">
        <w:rPr>
          <w:rFonts w:asciiTheme="majorHAnsi" w:hAnsiTheme="majorHAnsi" w:cstheme="majorHAnsi"/>
        </w:rPr>
        <w:t xml:space="preserve"> or other need for emergency evacuation. The mega-shelter at </w:t>
      </w:r>
      <w:r w:rsidR="00F901EC">
        <w:rPr>
          <w:rFonts w:asciiTheme="majorHAnsi" w:hAnsiTheme="majorHAnsi" w:cstheme="majorHAnsi"/>
        </w:rPr>
        <w:t>WVC</w:t>
      </w:r>
      <w:r w:rsidRPr="00C31003">
        <w:rPr>
          <w:rFonts w:asciiTheme="majorHAnsi" w:hAnsiTheme="majorHAnsi" w:cstheme="majorHAnsi"/>
        </w:rPr>
        <w:t xml:space="preserve"> would be utilized by the requesting party for 12 to 24 hours until long-term accommodations could be secured.</w:t>
      </w:r>
    </w:p>
    <w:p w14:paraId="5052FA9E" w14:textId="77777777" w:rsidR="001B366B" w:rsidRPr="00247B34" w:rsidRDefault="001B366B" w:rsidP="0023319D">
      <w:pPr>
        <w:rPr>
          <w:rFonts w:asciiTheme="majorHAnsi" w:hAnsiTheme="majorHAnsi" w:cstheme="majorHAnsi"/>
        </w:rPr>
      </w:pPr>
      <w:r w:rsidRPr="00C31003">
        <w:rPr>
          <w:rFonts w:asciiTheme="majorHAnsi" w:hAnsiTheme="majorHAnsi" w:cstheme="majorHAnsi"/>
        </w:rPr>
        <w:t>Meg</w:t>
      </w:r>
      <w:r w:rsidRPr="00247B34">
        <w:rPr>
          <w:rFonts w:asciiTheme="majorHAnsi" w:hAnsiTheme="majorHAnsi" w:cstheme="majorHAnsi"/>
        </w:rPr>
        <w:t xml:space="preserve">a-sheltering at </w:t>
      </w:r>
      <w:r w:rsidR="00F901EC" w:rsidRPr="00247B34">
        <w:rPr>
          <w:rFonts w:asciiTheme="majorHAnsi" w:hAnsiTheme="majorHAnsi" w:cstheme="majorHAnsi"/>
        </w:rPr>
        <w:t>WVC</w:t>
      </w:r>
      <w:r w:rsidRPr="00247B34">
        <w:rPr>
          <w:rFonts w:asciiTheme="majorHAnsi" w:hAnsiTheme="majorHAnsi" w:cstheme="majorHAnsi"/>
        </w:rPr>
        <w:t xml:space="preserve"> assisting K-12 schools would involve:</w:t>
      </w:r>
    </w:p>
    <w:p w14:paraId="1A65550B" w14:textId="77777777" w:rsidR="001B366B" w:rsidRPr="00247B34" w:rsidRDefault="001B366B" w:rsidP="00763265">
      <w:pPr>
        <w:pStyle w:val="ListParagraph"/>
        <w:numPr>
          <w:ilvl w:val="0"/>
          <w:numId w:val="94"/>
        </w:numPr>
        <w:rPr>
          <w:rFonts w:asciiTheme="majorHAnsi" w:hAnsiTheme="majorHAnsi" w:cstheme="majorHAnsi"/>
        </w:rPr>
      </w:pPr>
      <w:r w:rsidRPr="00247B34">
        <w:rPr>
          <w:rFonts w:asciiTheme="majorHAnsi" w:hAnsiTheme="majorHAnsi" w:cstheme="majorHAnsi"/>
        </w:rPr>
        <w:t xml:space="preserve">The school district </w:t>
      </w:r>
      <w:proofErr w:type="gramStart"/>
      <w:r w:rsidRPr="00247B34">
        <w:rPr>
          <w:rFonts w:asciiTheme="majorHAnsi" w:hAnsiTheme="majorHAnsi" w:cstheme="majorHAnsi"/>
        </w:rPr>
        <w:t>transporting</w:t>
      </w:r>
      <w:proofErr w:type="gramEnd"/>
      <w:r w:rsidRPr="00247B34">
        <w:rPr>
          <w:rFonts w:asciiTheme="majorHAnsi" w:hAnsiTheme="majorHAnsi" w:cstheme="majorHAnsi"/>
        </w:rPr>
        <w:t xml:space="preserve"> the students to </w:t>
      </w:r>
      <w:r w:rsidR="00F901EC" w:rsidRPr="00247B34">
        <w:rPr>
          <w:rFonts w:asciiTheme="majorHAnsi" w:hAnsiTheme="majorHAnsi" w:cstheme="majorHAnsi"/>
        </w:rPr>
        <w:t>WVC</w:t>
      </w:r>
      <w:r w:rsidRPr="00247B34">
        <w:rPr>
          <w:rFonts w:asciiTheme="majorHAnsi" w:hAnsiTheme="majorHAnsi" w:cstheme="majorHAnsi"/>
        </w:rPr>
        <w:t>’s Building 2000.</w:t>
      </w:r>
    </w:p>
    <w:p w14:paraId="3C7C5213" w14:textId="77777777" w:rsidR="001B366B" w:rsidRPr="00247B34" w:rsidRDefault="001B366B" w:rsidP="00763265">
      <w:pPr>
        <w:pStyle w:val="ListParagraph"/>
        <w:numPr>
          <w:ilvl w:val="0"/>
          <w:numId w:val="94"/>
        </w:numPr>
        <w:rPr>
          <w:rFonts w:asciiTheme="majorHAnsi" w:hAnsiTheme="majorHAnsi" w:cstheme="majorHAnsi"/>
        </w:rPr>
      </w:pPr>
      <w:r w:rsidRPr="00247B34">
        <w:rPr>
          <w:rFonts w:asciiTheme="majorHAnsi" w:hAnsiTheme="majorHAnsi" w:cstheme="majorHAnsi"/>
        </w:rPr>
        <w:t xml:space="preserve">Access for students </w:t>
      </w:r>
      <w:r w:rsidR="009B04A6" w:rsidRPr="00247B34">
        <w:rPr>
          <w:rFonts w:asciiTheme="majorHAnsi" w:hAnsiTheme="majorHAnsi" w:cstheme="majorHAnsi"/>
        </w:rPr>
        <w:t>and employees would</w:t>
      </w:r>
      <w:r w:rsidRPr="00247B34">
        <w:rPr>
          <w:rFonts w:asciiTheme="majorHAnsi" w:hAnsiTheme="majorHAnsi" w:cstheme="majorHAnsi"/>
        </w:rPr>
        <w:t xml:space="preserve"> be through the large roll-up door on the west side o</w:t>
      </w:r>
      <w:r w:rsidR="009B04A6" w:rsidRPr="00247B34">
        <w:rPr>
          <w:rFonts w:asciiTheme="majorHAnsi" w:hAnsiTheme="majorHAnsi" w:cstheme="majorHAnsi"/>
        </w:rPr>
        <w:t>f 2000.</w:t>
      </w:r>
    </w:p>
    <w:p w14:paraId="08657CE5" w14:textId="77777777" w:rsidR="009B04A6" w:rsidRPr="00247B34" w:rsidRDefault="009B04A6" w:rsidP="00763265">
      <w:pPr>
        <w:pStyle w:val="ListParagraph"/>
        <w:numPr>
          <w:ilvl w:val="0"/>
          <w:numId w:val="94"/>
        </w:numPr>
        <w:rPr>
          <w:rFonts w:asciiTheme="majorHAnsi" w:hAnsiTheme="majorHAnsi" w:cstheme="majorHAnsi"/>
        </w:rPr>
      </w:pPr>
      <w:r w:rsidRPr="00247B34">
        <w:rPr>
          <w:rFonts w:asciiTheme="majorHAnsi" w:hAnsiTheme="majorHAnsi" w:cstheme="majorHAnsi"/>
        </w:rPr>
        <w:t>K-12 school staff would establish an area in the east end of 2000 for reunification of students and parents/guardians.</w:t>
      </w:r>
    </w:p>
    <w:p w14:paraId="38751670" w14:textId="77777777" w:rsidR="009B04A6" w:rsidRPr="00247B34" w:rsidRDefault="00F901EC" w:rsidP="00763265">
      <w:pPr>
        <w:pStyle w:val="ListParagraph"/>
        <w:numPr>
          <w:ilvl w:val="0"/>
          <w:numId w:val="94"/>
        </w:numPr>
        <w:rPr>
          <w:rFonts w:asciiTheme="majorHAnsi" w:hAnsiTheme="majorHAnsi" w:cstheme="majorHAnsi"/>
        </w:rPr>
      </w:pPr>
      <w:r w:rsidRPr="00247B34">
        <w:rPr>
          <w:rFonts w:asciiTheme="majorHAnsi" w:hAnsiTheme="majorHAnsi" w:cstheme="majorHAnsi"/>
        </w:rPr>
        <w:t>WVC</w:t>
      </w:r>
      <w:r w:rsidR="009B04A6" w:rsidRPr="00247B34">
        <w:rPr>
          <w:rFonts w:asciiTheme="majorHAnsi" w:hAnsiTheme="majorHAnsi" w:cstheme="majorHAnsi"/>
        </w:rPr>
        <w:t>’s role would be to support the K-12 school with basic security measures.</w:t>
      </w:r>
    </w:p>
    <w:p w14:paraId="7EEA97D5" w14:textId="77777777" w:rsidR="009B04A6" w:rsidRPr="00247B34" w:rsidRDefault="009B04A6" w:rsidP="00763265">
      <w:pPr>
        <w:pStyle w:val="ListParagraph"/>
        <w:numPr>
          <w:ilvl w:val="0"/>
          <w:numId w:val="94"/>
        </w:numPr>
        <w:rPr>
          <w:rFonts w:asciiTheme="majorHAnsi" w:hAnsiTheme="majorHAnsi" w:cstheme="majorHAnsi"/>
          <w:i/>
        </w:rPr>
      </w:pPr>
      <w:r w:rsidRPr="00247B34">
        <w:rPr>
          <w:rFonts w:asciiTheme="majorHAnsi" w:hAnsiTheme="majorHAnsi" w:cstheme="majorHAnsi"/>
          <w:i/>
        </w:rPr>
        <w:t xml:space="preserve">Note that any no-warning incident would not allow enough time for </w:t>
      </w:r>
      <w:r w:rsidR="00F901EC" w:rsidRPr="00247B34">
        <w:rPr>
          <w:rFonts w:asciiTheme="majorHAnsi" w:hAnsiTheme="majorHAnsi" w:cstheme="majorHAnsi"/>
          <w:i/>
        </w:rPr>
        <w:t>WVC</w:t>
      </w:r>
      <w:r w:rsidRPr="00247B34">
        <w:rPr>
          <w:rFonts w:asciiTheme="majorHAnsi" w:hAnsiTheme="majorHAnsi" w:cstheme="majorHAnsi"/>
          <w:i/>
        </w:rPr>
        <w:t xml:space="preserve"> crews to roll out floor covering in the gym, so damage to the gym floor may occur. MOUs should address that floor repair costs will be at the K-12 school’s expense.</w:t>
      </w:r>
    </w:p>
    <w:p w14:paraId="08CFBBB8" w14:textId="77777777" w:rsidR="00C34175" w:rsidRPr="00C31003" w:rsidRDefault="00C34175" w:rsidP="0023319D">
      <w:pPr>
        <w:rPr>
          <w:rFonts w:asciiTheme="majorHAnsi" w:hAnsiTheme="majorHAnsi" w:cstheme="majorHAnsi"/>
        </w:rPr>
      </w:pPr>
    </w:p>
    <w:p w14:paraId="246146B4" w14:textId="77777777" w:rsidR="000D78EC" w:rsidRDefault="000D78EC" w:rsidP="0023319D">
      <w:pPr>
        <w:rPr>
          <w:rFonts w:asciiTheme="majorHAnsi" w:hAnsiTheme="majorHAnsi" w:cstheme="majorHAnsi"/>
        </w:rPr>
      </w:pPr>
      <w:r>
        <w:rPr>
          <w:rFonts w:asciiTheme="majorHAnsi" w:hAnsiTheme="majorHAnsi" w:cstheme="majorHAnsi"/>
        </w:rPr>
        <w:t xml:space="preserve"> </w:t>
      </w:r>
    </w:p>
    <w:p w14:paraId="42E23E75" w14:textId="77777777" w:rsidR="000D78EC" w:rsidRDefault="000D78EC">
      <w:pPr>
        <w:spacing w:line="300" w:lineRule="auto"/>
        <w:rPr>
          <w:rFonts w:asciiTheme="majorHAnsi" w:hAnsiTheme="majorHAnsi" w:cstheme="majorHAnsi"/>
        </w:rPr>
      </w:pPr>
      <w:r>
        <w:rPr>
          <w:rFonts w:asciiTheme="majorHAnsi" w:hAnsiTheme="majorHAnsi" w:cstheme="majorHAnsi"/>
        </w:rPr>
        <w:br w:type="page"/>
      </w:r>
    </w:p>
    <w:p w14:paraId="7C82EAE3" w14:textId="77777777" w:rsidR="0058665D" w:rsidRPr="00CA0C46" w:rsidRDefault="0058665D" w:rsidP="00DD3E3B">
      <w:pPr>
        <w:pStyle w:val="Heading1"/>
      </w:pPr>
      <w:bookmarkStart w:id="197" w:name="_Toc514685159"/>
      <w:r w:rsidRPr="00CA0C46">
        <w:lastRenderedPageBreak/>
        <w:t>A</w:t>
      </w:r>
      <w:r w:rsidR="006C4E4A">
        <w:t>PPENDIX X</w:t>
      </w:r>
      <w:bookmarkEnd w:id="197"/>
    </w:p>
    <w:p w14:paraId="457A053E" w14:textId="77777777" w:rsidR="00CA0C46" w:rsidRPr="00CA0C46" w:rsidRDefault="00CA0C46" w:rsidP="00CA0C46"/>
    <w:p w14:paraId="7528023F" w14:textId="77777777" w:rsidR="0023319D" w:rsidRPr="002E71F5" w:rsidRDefault="00D11EF3" w:rsidP="002E71F5">
      <w:pPr>
        <w:jc w:val="center"/>
        <w:rPr>
          <w:rFonts w:asciiTheme="majorHAnsi" w:hAnsiTheme="majorHAnsi" w:cstheme="majorHAnsi"/>
          <w:sz w:val="32"/>
          <w:szCs w:val="32"/>
        </w:rPr>
      </w:pPr>
      <w:r w:rsidRPr="002E71F5">
        <w:rPr>
          <w:rFonts w:asciiTheme="majorHAnsi" w:hAnsiTheme="majorHAnsi" w:cstheme="majorHAnsi"/>
          <w:sz w:val="32"/>
          <w:szCs w:val="32"/>
        </w:rPr>
        <w:t>WENATCHEE VALLEY COLLEGE WEAPONS POLICY:</w:t>
      </w:r>
    </w:p>
    <w:p w14:paraId="1AEB2C37" w14:textId="30E7D3C8" w:rsidR="00824612" w:rsidRDefault="0058665D" w:rsidP="0023319D">
      <w:pPr>
        <w:rPr>
          <w:rFonts w:asciiTheme="majorHAnsi" w:hAnsiTheme="majorHAnsi" w:cstheme="majorHAnsi"/>
        </w:rPr>
      </w:pPr>
      <w:r>
        <w:rPr>
          <w:rFonts w:asciiTheme="majorHAnsi" w:hAnsiTheme="majorHAnsi" w:cstheme="majorHAnsi"/>
        </w:rPr>
        <w:t xml:space="preserve">Wenatchee Valley College </w:t>
      </w:r>
      <w:proofErr w:type="gramStart"/>
      <w:r w:rsidR="00994464">
        <w:rPr>
          <w:rFonts w:asciiTheme="majorHAnsi" w:hAnsiTheme="majorHAnsi" w:cstheme="majorHAnsi"/>
        </w:rPr>
        <w:t>expects</w:t>
      </w:r>
      <w:r>
        <w:rPr>
          <w:rFonts w:asciiTheme="majorHAnsi" w:hAnsiTheme="majorHAnsi" w:cstheme="majorHAnsi"/>
        </w:rPr>
        <w:t xml:space="preserve"> that</w:t>
      </w:r>
      <w:proofErr w:type="gramEnd"/>
      <w:r>
        <w:rPr>
          <w:rFonts w:asciiTheme="majorHAnsi" w:hAnsiTheme="majorHAnsi" w:cstheme="majorHAnsi"/>
        </w:rPr>
        <w:t xml:space="preserve"> its students, both on and off campus, conduct themselves in a manner that maintains high standards of integrity, honesty and morality </w:t>
      </w:r>
      <w:proofErr w:type="gramStart"/>
      <w:r>
        <w:rPr>
          <w:rFonts w:asciiTheme="majorHAnsi" w:hAnsiTheme="majorHAnsi" w:cstheme="majorHAnsi"/>
        </w:rPr>
        <w:t>at all times</w:t>
      </w:r>
      <w:proofErr w:type="gramEnd"/>
      <w:r>
        <w:rPr>
          <w:rFonts w:asciiTheme="majorHAnsi" w:hAnsiTheme="majorHAnsi" w:cstheme="majorHAnsi"/>
        </w:rPr>
        <w:t>. A student who does not follow college rules will be subject to such action as may be deemed appropriate by designated college authorities</w:t>
      </w:r>
      <w:r w:rsidR="007B04BD">
        <w:rPr>
          <w:rFonts w:asciiTheme="majorHAnsi" w:hAnsiTheme="majorHAnsi" w:cstheme="majorHAnsi"/>
        </w:rPr>
        <w:t xml:space="preserve">. </w:t>
      </w:r>
      <w:r w:rsidR="00824612">
        <w:rPr>
          <w:rFonts w:asciiTheme="majorHAnsi" w:hAnsiTheme="majorHAnsi" w:cstheme="majorHAnsi"/>
        </w:rPr>
        <w:t>Conduct, either on or off campus, should be of such nature as not to reflect adversely on the reputation of the individual or the college</w:t>
      </w:r>
      <w:r w:rsidR="007B04BD">
        <w:rPr>
          <w:rFonts w:asciiTheme="majorHAnsi" w:hAnsiTheme="majorHAnsi" w:cstheme="majorHAnsi"/>
        </w:rPr>
        <w:t xml:space="preserve">. </w:t>
      </w:r>
      <w:r w:rsidR="00824612">
        <w:rPr>
          <w:rFonts w:asciiTheme="majorHAnsi" w:hAnsiTheme="majorHAnsi" w:cstheme="majorHAnsi"/>
        </w:rPr>
        <w:t>Students arrested for violation of criminal law on or off campus may also be subject to disciplinary action by the college</w:t>
      </w:r>
      <w:r w:rsidR="007B04BD">
        <w:rPr>
          <w:rFonts w:asciiTheme="majorHAnsi" w:hAnsiTheme="majorHAnsi" w:cstheme="majorHAnsi"/>
        </w:rPr>
        <w:t xml:space="preserve">. </w:t>
      </w:r>
      <w:r w:rsidR="00824612">
        <w:rPr>
          <w:rFonts w:asciiTheme="majorHAnsi" w:hAnsiTheme="majorHAnsi" w:cstheme="majorHAnsi"/>
        </w:rPr>
        <w:t xml:space="preserve">The following misconduct on college facilities is subject to disciplinary action:  </w:t>
      </w:r>
    </w:p>
    <w:p w14:paraId="4B0C013D" w14:textId="7961AFA9" w:rsidR="0058665D" w:rsidRDefault="00824612" w:rsidP="0023319D">
      <w:pPr>
        <w:rPr>
          <w:rFonts w:asciiTheme="majorHAnsi" w:hAnsiTheme="majorHAnsi" w:cstheme="majorHAnsi"/>
        </w:rPr>
      </w:pPr>
      <w:r>
        <w:rPr>
          <w:rFonts w:asciiTheme="majorHAnsi" w:hAnsiTheme="majorHAnsi" w:cstheme="majorHAnsi"/>
        </w:rPr>
        <w:t xml:space="preserve">Chapter 132W-115 WAC (13) Possession or use of firearms (licensed or unlicensed), explosives, dangerous chemicals, or other dangerous weapons or </w:t>
      </w:r>
      <w:r w:rsidR="009C58CF">
        <w:rPr>
          <w:rFonts w:asciiTheme="majorHAnsi" w:hAnsiTheme="majorHAnsi" w:cstheme="majorHAnsi"/>
        </w:rPr>
        <w:t>instruments</w:t>
      </w:r>
      <w:r w:rsidR="007B04BD">
        <w:rPr>
          <w:rFonts w:asciiTheme="majorHAnsi" w:hAnsiTheme="majorHAnsi" w:cstheme="majorHAnsi"/>
        </w:rPr>
        <w:t xml:space="preserve">. </w:t>
      </w:r>
      <w:r>
        <w:rPr>
          <w:rFonts w:asciiTheme="majorHAnsi" w:hAnsiTheme="majorHAnsi" w:cstheme="majorHAnsi"/>
        </w:rPr>
        <w:t>Legal defense sprays are not covered by this rule</w:t>
      </w:r>
      <w:r w:rsidR="007B04BD">
        <w:rPr>
          <w:rFonts w:asciiTheme="majorHAnsi" w:hAnsiTheme="majorHAnsi" w:cstheme="majorHAnsi"/>
        </w:rPr>
        <w:t xml:space="preserve">. </w:t>
      </w:r>
      <w:r>
        <w:rPr>
          <w:rFonts w:asciiTheme="majorHAnsi" w:hAnsiTheme="majorHAnsi" w:cstheme="majorHAnsi"/>
        </w:rPr>
        <w:t>Exceptions to this rule are permitted when the weapon is used in conjunction with an approved college instructional program or is carried by a duly commissioned law enforcement officer.</w:t>
      </w:r>
    </w:p>
    <w:p w14:paraId="26985109" w14:textId="77777777" w:rsidR="00E601FD" w:rsidRDefault="00E601FD">
      <w:pPr>
        <w:spacing w:line="300" w:lineRule="auto"/>
        <w:rPr>
          <w:rFonts w:asciiTheme="majorHAnsi" w:hAnsiTheme="majorHAnsi" w:cstheme="majorHAnsi"/>
        </w:rPr>
      </w:pPr>
      <w:r>
        <w:rPr>
          <w:rFonts w:asciiTheme="majorHAnsi" w:hAnsiTheme="majorHAnsi" w:cstheme="majorHAnsi"/>
        </w:rPr>
        <w:br w:type="page"/>
      </w:r>
    </w:p>
    <w:p w14:paraId="3C6991DF" w14:textId="77777777" w:rsidR="00CA0C46" w:rsidRDefault="00CA0C46" w:rsidP="00CA0C46">
      <w:pPr>
        <w:pStyle w:val="Heading1"/>
        <w:rPr>
          <w:rFonts w:asciiTheme="majorHAnsi" w:hAnsiTheme="majorHAnsi" w:cstheme="majorHAnsi"/>
        </w:rPr>
      </w:pPr>
      <w:bookmarkStart w:id="198" w:name="_Toc514685160"/>
      <w:r w:rsidRPr="00CA0C46">
        <w:rPr>
          <w:rFonts w:asciiTheme="majorHAnsi" w:hAnsiTheme="majorHAnsi" w:cstheme="majorHAnsi"/>
        </w:rPr>
        <w:lastRenderedPageBreak/>
        <w:t xml:space="preserve">APPENDIX </w:t>
      </w:r>
      <w:r w:rsidR="006C4E4A">
        <w:rPr>
          <w:rFonts w:asciiTheme="majorHAnsi" w:hAnsiTheme="majorHAnsi" w:cstheme="majorHAnsi"/>
        </w:rPr>
        <w:t>Y</w:t>
      </w:r>
      <w:bookmarkEnd w:id="198"/>
    </w:p>
    <w:p w14:paraId="390DFC6B" w14:textId="77777777" w:rsidR="00CA0C46" w:rsidRPr="00CA0C46" w:rsidRDefault="00CA0C46" w:rsidP="00CA0C46"/>
    <w:p w14:paraId="689957A1" w14:textId="77777777" w:rsidR="003D0164" w:rsidRPr="007E4AAE" w:rsidRDefault="003D0164" w:rsidP="003D0164">
      <w:pPr>
        <w:jc w:val="center"/>
        <w:rPr>
          <w:rFonts w:cs="Times New Roman"/>
          <w:b/>
          <w:sz w:val="96"/>
          <w:szCs w:val="96"/>
        </w:rPr>
      </w:pPr>
      <w:r w:rsidRPr="007E4AAE">
        <w:rPr>
          <w:rFonts w:cs="Times New Roman"/>
          <w:b/>
          <w:sz w:val="96"/>
          <w:szCs w:val="96"/>
        </w:rPr>
        <w:t>Wenatchee Valley College Athletics</w:t>
      </w:r>
    </w:p>
    <w:p w14:paraId="5DC3B59F" w14:textId="2DA3C9E6" w:rsidR="003D0164" w:rsidRPr="007E4AAE" w:rsidRDefault="00D21F97" w:rsidP="003D0164">
      <w:pPr>
        <w:jc w:val="center"/>
        <w:rPr>
          <w:rFonts w:cs="Times New Roman"/>
          <w:b/>
          <w:sz w:val="96"/>
          <w:szCs w:val="96"/>
        </w:rPr>
      </w:pPr>
      <w:r>
        <w:rPr>
          <w:rFonts w:cs="Times New Roman"/>
          <w:b/>
          <w:sz w:val="96"/>
          <w:szCs w:val="96"/>
        </w:rPr>
        <w:t>2023-24</w:t>
      </w:r>
    </w:p>
    <w:p w14:paraId="381B7173" w14:textId="77777777" w:rsidR="003D0164" w:rsidRPr="007E4AAE" w:rsidRDefault="003D0164" w:rsidP="003D0164">
      <w:pPr>
        <w:jc w:val="center"/>
        <w:rPr>
          <w:rFonts w:cs="Times New Roman"/>
          <w:b/>
          <w:sz w:val="96"/>
          <w:szCs w:val="96"/>
        </w:rPr>
      </w:pPr>
      <w:r w:rsidRPr="007E4AAE">
        <w:rPr>
          <w:rFonts w:cs="Times New Roman"/>
          <w:b/>
          <w:sz w:val="96"/>
          <w:szCs w:val="96"/>
        </w:rPr>
        <w:t xml:space="preserve"> </w:t>
      </w:r>
      <w:r>
        <w:rPr>
          <w:rFonts w:cs="Times New Roman"/>
          <w:b/>
          <w:sz w:val="96"/>
          <w:szCs w:val="96"/>
        </w:rPr>
        <w:t>Emergency Action Plan</w:t>
      </w:r>
    </w:p>
    <w:p w14:paraId="0FDC16B5" w14:textId="77777777" w:rsidR="003D0164" w:rsidRPr="007E4AAE" w:rsidRDefault="003D0164" w:rsidP="003D0164">
      <w:pPr>
        <w:jc w:val="center"/>
        <w:rPr>
          <w:rFonts w:cs="Times New Roman"/>
          <w:b/>
          <w:sz w:val="96"/>
          <w:szCs w:val="96"/>
        </w:rPr>
      </w:pPr>
      <w:r w:rsidRPr="007E4AAE">
        <w:rPr>
          <w:rFonts w:cs="Times New Roman"/>
          <w:b/>
          <w:noProof/>
          <w:sz w:val="96"/>
          <w:szCs w:val="96"/>
        </w:rPr>
        <w:drawing>
          <wp:inline distT="0" distB="0" distL="0" distR="0" wp14:anchorId="05A27769" wp14:editId="44CBA719">
            <wp:extent cx="4714875" cy="3028950"/>
            <wp:effectExtent l="0" t="0" r="9525"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ew athletic logo 2012.jpg.png"/>
                    <pic:cNvPicPr/>
                  </pic:nvPicPr>
                  <pic:blipFill>
                    <a:blip r:embed="rId40">
                      <a:extLst>
                        <a:ext uri="{28A0092B-C50C-407E-A947-70E740481C1C}">
                          <a14:useLocalDpi xmlns:a14="http://schemas.microsoft.com/office/drawing/2010/main" val="0"/>
                        </a:ext>
                      </a:extLst>
                    </a:blip>
                    <a:stretch>
                      <a:fillRect/>
                    </a:stretch>
                  </pic:blipFill>
                  <pic:spPr>
                    <a:xfrm>
                      <a:off x="0" y="0"/>
                      <a:ext cx="4714875" cy="3028950"/>
                    </a:xfrm>
                    <a:prstGeom prst="rect">
                      <a:avLst/>
                    </a:prstGeom>
                  </pic:spPr>
                </pic:pic>
              </a:graphicData>
            </a:graphic>
          </wp:inline>
        </w:drawing>
      </w:r>
    </w:p>
    <w:p w14:paraId="095FCDA3" w14:textId="77777777" w:rsidR="00E601FD" w:rsidRDefault="00E601FD">
      <w:pPr>
        <w:spacing w:line="300" w:lineRule="auto"/>
        <w:rPr>
          <w:rFonts w:cs="Times New Roman"/>
          <w:b/>
          <w:sz w:val="28"/>
          <w:szCs w:val="28"/>
        </w:rPr>
      </w:pPr>
      <w:r>
        <w:rPr>
          <w:rFonts w:cs="Times New Roman"/>
          <w:b/>
          <w:sz w:val="28"/>
          <w:szCs w:val="28"/>
        </w:rPr>
        <w:br w:type="page"/>
      </w:r>
    </w:p>
    <w:p w14:paraId="3B609C50" w14:textId="77777777" w:rsidR="003D0164" w:rsidRDefault="003D0164" w:rsidP="003D0164">
      <w:pPr>
        <w:spacing w:line="360" w:lineRule="auto"/>
        <w:jc w:val="center"/>
        <w:rPr>
          <w:b/>
          <w:bCs/>
          <w:sz w:val="48"/>
          <w:szCs w:val="48"/>
        </w:rPr>
      </w:pPr>
      <w:r>
        <w:rPr>
          <w:b/>
          <w:bCs/>
          <w:sz w:val="48"/>
          <w:szCs w:val="48"/>
        </w:rPr>
        <w:lastRenderedPageBreak/>
        <w:t>Table of Contents</w:t>
      </w:r>
    </w:p>
    <w:p w14:paraId="04598873"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Cover page </w:t>
      </w:r>
      <w:r w:rsidRPr="00EE4ED1">
        <w:rPr>
          <w:bCs/>
          <w:i/>
          <w:sz w:val="24"/>
          <w:szCs w:val="24"/>
        </w:rPr>
        <w:t>(page 1)</w:t>
      </w:r>
    </w:p>
    <w:p w14:paraId="79D46004"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Table of Contents </w:t>
      </w:r>
      <w:r w:rsidRPr="00EE4ED1">
        <w:rPr>
          <w:bCs/>
          <w:i/>
          <w:sz w:val="24"/>
          <w:szCs w:val="24"/>
        </w:rPr>
        <w:t>(page 2)</w:t>
      </w:r>
    </w:p>
    <w:p w14:paraId="63747B27"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Introduction </w:t>
      </w:r>
      <w:r w:rsidRPr="00EE4ED1">
        <w:rPr>
          <w:bCs/>
          <w:i/>
          <w:sz w:val="24"/>
          <w:szCs w:val="24"/>
        </w:rPr>
        <w:t>(page 3)</w:t>
      </w:r>
    </w:p>
    <w:p w14:paraId="06A57132" w14:textId="77777777" w:rsidR="003D0164" w:rsidRDefault="003D0164" w:rsidP="00763265">
      <w:pPr>
        <w:pStyle w:val="ListParagraph"/>
        <w:numPr>
          <w:ilvl w:val="0"/>
          <w:numId w:val="118"/>
        </w:numPr>
        <w:spacing w:after="200" w:line="360" w:lineRule="auto"/>
        <w:rPr>
          <w:bCs/>
          <w:sz w:val="24"/>
          <w:szCs w:val="24"/>
        </w:rPr>
      </w:pPr>
      <w:r>
        <w:rPr>
          <w:bCs/>
          <w:sz w:val="24"/>
          <w:szCs w:val="24"/>
        </w:rPr>
        <w:t>Emergency Credentialing Requirements</w:t>
      </w:r>
      <w:r w:rsidRPr="00EE4ED1">
        <w:rPr>
          <w:bCs/>
          <w:i/>
          <w:sz w:val="24"/>
          <w:szCs w:val="24"/>
        </w:rPr>
        <w:t xml:space="preserve"> (page 3)</w:t>
      </w:r>
    </w:p>
    <w:p w14:paraId="13F43F78"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Contacts </w:t>
      </w:r>
      <w:r w:rsidRPr="00EE4ED1">
        <w:rPr>
          <w:bCs/>
          <w:i/>
          <w:sz w:val="24"/>
          <w:szCs w:val="24"/>
        </w:rPr>
        <w:t>(pages 3-4)</w:t>
      </w:r>
      <w:r>
        <w:rPr>
          <w:bCs/>
          <w:sz w:val="24"/>
          <w:szCs w:val="24"/>
        </w:rPr>
        <w:t xml:space="preserve"> </w:t>
      </w:r>
    </w:p>
    <w:p w14:paraId="1C3389D4"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Situations </w:t>
      </w:r>
      <w:r w:rsidRPr="00EE4ED1">
        <w:rPr>
          <w:bCs/>
          <w:i/>
          <w:sz w:val="24"/>
          <w:szCs w:val="24"/>
        </w:rPr>
        <w:t>(page 4)</w:t>
      </w:r>
    </w:p>
    <w:p w14:paraId="003B5C71"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Components of Emergency Action Plan </w:t>
      </w:r>
      <w:r w:rsidRPr="00EE4ED1">
        <w:rPr>
          <w:bCs/>
          <w:i/>
          <w:sz w:val="24"/>
          <w:szCs w:val="24"/>
        </w:rPr>
        <w:t>(page 4)</w:t>
      </w:r>
    </w:p>
    <w:p w14:paraId="0056070A"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Chain of Command </w:t>
      </w:r>
      <w:r w:rsidRPr="00EE4ED1">
        <w:rPr>
          <w:bCs/>
          <w:i/>
          <w:sz w:val="24"/>
          <w:szCs w:val="24"/>
        </w:rPr>
        <w:t>(page 4)</w:t>
      </w:r>
    </w:p>
    <w:p w14:paraId="7F58AFA5"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Communication </w:t>
      </w:r>
      <w:r w:rsidRPr="00EE4ED1">
        <w:rPr>
          <w:bCs/>
          <w:i/>
          <w:sz w:val="24"/>
          <w:szCs w:val="24"/>
        </w:rPr>
        <w:t>(page 5)</w:t>
      </w:r>
    </w:p>
    <w:p w14:paraId="0857512E"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Equipment </w:t>
      </w:r>
      <w:r w:rsidRPr="00EE4ED1">
        <w:rPr>
          <w:bCs/>
          <w:i/>
          <w:sz w:val="24"/>
          <w:szCs w:val="24"/>
        </w:rPr>
        <w:t>(page 5)</w:t>
      </w:r>
    </w:p>
    <w:p w14:paraId="18D2166C"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Equipment present during games </w:t>
      </w:r>
      <w:r w:rsidRPr="00EE4ED1">
        <w:rPr>
          <w:bCs/>
          <w:i/>
          <w:sz w:val="24"/>
          <w:szCs w:val="24"/>
        </w:rPr>
        <w:t>(page 5)</w:t>
      </w:r>
    </w:p>
    <w:p w14:paraId="4EB2F65D"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AED locations </w:t>
      </w:r>
      <w:r w:rsidRPr="00EE4ED1">
        <w:rPr>
          <w:bCs/>
          <w:i/>
          <w:sz w:val="24"/>
          <w:szCs w:val="24"/>
        </w:rPr>
        <w:t>(page 5)</w:t>
      </w:r>
    </w:p>
    <w:p w14:paraId="42A2326A"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Follow up Procedures </w:t>
      </w:r>
      <w:r w:rsidRPr="00EE4ED1">
        <w:rPr>
          <w:bCs/>
          <w:i/>
          <w:sz w:val="24"/>
          <w:szCs w:val="24"/>
        </w:rPr>
        <w:t>(page 6)</w:t>
      </w:r>
    </w:p>
    <w:p w14:paraId="6374E42C" w14:textId="77777777" w:rsidR="003D0164" w:rsidRDefault="003D0164" w:rsidP="00763265">
      <w:pPr>
        <w:pStyle w:val="ListParagraph"/>
        <w:numPr>
          <w:ilvl w:val="0"/>
          <w:numId w:val="118"/>
        </w:numPr>
        <w:spacing w:after="200" w:line="360" w:lineRule="auto"/>
        <w:rPr>
          <w:bCs/>
          <w:sz w:val="24"/>
          <w:szCs w:val="24"/>
        </w:rPr>
      </w:pPr>
      <w:r w:rsidRPr="006F7475">
        <w:rPr>
          <w:bCs/>
          <w:sz w:val="24"/>
          <w:szCs w:val="24"/>
        </w:rPr>
        <w:t>Wenatchee Valley College Specific Emergency Action Plans</w:t>
      </w:r>
      <w:r>
        <w:rPr>
          <w:bCs/>
          <w:sz w:val="24"/>
          <w:szCs w:val="24"/>
        </w:rPr>
        <w:t xml:space="preserve"> </w:t>
      </w:r>
    </w:p>
    <w:p w14:paraId="166259C2" w14:textId="77777777" w:rsidR="003D0164" w:rsidRDefault="003D0164" w:rsidP="00763265">
      <w:pPr>
        <w:pStyle w:val="ListParagraph"/>
        <w:numPr>
          <w:ilvl w:val="1"/>
          <w:numId w:val="118"/>
        </w:numPr>
        <w:spacing w:after="200" w:line="360" w:lineRule="auto"/>
        <w:rPr>
          <w:bCs/>
          <w:sz w:val="24"/>
          <w:szCs w:val="24"/>
        </w:rPr>
      </w:pPr>
      <w:r>
        <w:rPr>
          <w:bCs/>
          <w:sz w:val="24"/>
          <w:szCs w:val="24"/>
        </w:rPr>
        <w:t xml:space="preserve">Smith Gymnasium </w:t>
      </w:r>
      <w:r w:rsidRPr="00EE4ED1">
        <w:rPr>
          <w:bCs/>
          <w:i/>
          <w:sz w:val="24"/>
          <w:szCs w:val="24"/>
        </w:rPr>
        <w:t>(page 7)</w:t>
      </w:r>
    </w:p>
    <w:p w14:paraId="561A1EEC" w14:textId="77777777" w:rsidR="003D0164" w:rsidRDefault="003D0164" w:rsidP="00763265">
      <w:pPr>
        <w:pStyle w:val="ListParagraph"/>
        <w:numPr>
          <w:ilvl w:val="1"/>
          <w:numId w:val="118"/>
        </w:numPr>
        <w:spacing w:after="200" w:line="360" w:lineRule="auto"/>
        <w:rPr>
          <w:bCs/>
          <w:sz w:val="24"/>
          <w:szCs w:val="24"/>
        </w:rPr>
      </w:pPr>
      <w:r w:rsidRPr="006F7475">
        <w:rPr>
          <w:bCs/>
          <w:sz w:val="24"/>
          <w:szCs w:val="24"/>
        </w:rPr>
        <w:t>Soccer field (Hollis Field)</w:t>
      </w:r>
      <w:r>
        <w:rPr>
          <w:bCs/>
          <w:sz w:val="24"/>
          <w:szCs w:val="24"/>
        </w:rPr>
        <w:t xml:space="preserve"> </w:t>
      </w:r>
      <w:r w:rsidRPr="00EE4ED1">
        <w:rPr>
          <w:bCs/>
          <w:i/>
          <w:sz w:val="24"/>
          <w:szCs w:val="24"/>
        </w:rPr>
        <w:t>(page7)</w:t>
      </w:r>
    </w:p>
    <w:p w14:paraId="43212D75" w14:textId="77777777" w:rsidR="003D0164" w:rsidRDefault="003D0164" w:rsidP="00763265">
      <w:pPr>
        <w:pStyle w:val="ListParagraph"/>
        <w:numPr>
          <w:ilvl w:val="1"/>
          <w:numId w:val="118"/>
        </w:numPr>
        <w:spacing w:after="200" w:line="360" w:lineRule="auto"/>
        <w:rPr>
          <w:bCs/>
          <w:sz w:val="24"/>
          <w:szCs w:val="24"/>
        </w:rPr>
      </w:pPr>
      <w:r>
        <w:rPr>
          <w:bCs/>
          <w:sz w:val="24"/>
          <w:szCs w:val="24"/>
        </w:rPr>
        <w:t xml:space="preserve">Baseball Field </w:t>
      </w:r>
      <w:r w:rsidRPr="00EE4ED1">
        <w:rPr>
          <w:bCs/>
          <w:i/>
          <w:sz w:val="24"/>
          <w:szCs w:val="24"/>
        </w:rPr>
        <w:t>(page 7)</w:t>
      </w:r>
    </w:p>
    <w:p w14:paraId="6AD9C6A8" w14:textId="77777777" w:rsidR="003D0164" w:rsidRDefault="003D0164" w:rsidP="00763265">
      <w:pPr>
        <w:pStyle w:val="ListParagraph"/>
        <w:numPr>
          <w:ilvl w:val="1"/>
          <w:numId w:val="118"/>
        </w:numPr>
        <w:spacing w:after="200" w:line="360" w:lineRule="auto"/>
        <w:rPr>
          <w:bCs/>
          <w:sz w:val="24"/>
          <w:szCs w:val="24"/>
        </w:rPr>
      </w:pPr>
      <w:r>
        <w:rPr>
          <w:bCs/>
          <w:sz w:val="24"/>
          <w:szCs w:val="24"/>
        </w:rPr>
        <w:t>Fast pitch Field (</w:t>
      </w:r>
      <w:r>
        <w:rPr>
          <w:bCs/>
          <w:i/>
          <w:sz w:val="24"/>
          <w:szCs w:val="24"/>
        </w:rPr>
        <w:t xml:space="preserve">pages </w:t>
      </w:r>
      <w:r w:rsidRPr="00EE4ED1">
        <w:rPr>
          <w:bCs/>
          <w:i/>
          <w:sz w:val="24"/>
          <w:szCs w:val="24"/>
        </w:rPr>
        <w:t>8)</w:t>
      </w:r>
    </w:p>
    <w:p w14:paraId="3FA6FD1D"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Lightning Safety </w:t>
      </w:r>
      <w:r w:rsidRPr="00EE4ED1">
        <w:rPr>
          <w:bCs/>
          <w:i/>
          <w:sz w:val="24"/>
          <w:szCs w:val="24"/>
        </w:rPr>
        <w:t>(pages 9-10)</w:t>
      </w:r>
    </w:p>
    <w:p w14:paraId="04491289" w14:textId="77777777" w:rsidR="003D0164" w:rsidRDefault="003D0164" w:rsidP="00763265">
      <w:pPr>
        <w:pStyle w:val="ListParagraph"/>
        <w:numPr>
          <w:ilvl w:val="0"/>
          <w:numId w:val="118"/>
        </w:numPr>
        <w:spacing w:after="200" w:line="360" w:lineRule="auto"/>
        <w:rPr>
          <w:bCs/>
          <w:sz w:val="24"/>
          <w:szCs w:val="24"/>
        </w:rPr>
      </w:pPr>
      <w:r w:rsidRPr="006F7475">
        <w:rPr>
          <w:bCs/>
          <w:sz w:val="24"/>
          <w:szCs w:val="24"/>
        </w:rPr>
        <w:t>Air Quality Index (AQI) Basics</w:t>
      </w:r>
      <w:r>
        <w:rPr>
          <w:bCs/>
          <w:sz w:val="24"/>
          <w:szCs w:val="24"/>
        </w:rPr>
        <w:t xml:space="preserve"> </w:t>
      </w:r>
      <w:r w:rsidRPr="00EE4ED1">
        <w:rPr>
          <w:bCs/>
          <w:i/>
          <w:sz w:val="24"/>
          <w:szCs w:val="24"/>
        </w:rPr>
        <w:t>(page 1</w:t>
      </w:r>
      <w:r>
        <w:rPr>
          <w:bCs/>
          <w:i/>
          <w:sz w:val="24"/>
          <w:szCs w:val="24"/>
        </w:rPr>
        <w:t>1</w:t>
      </w:r>
      <w:r w:rsidRPr="00EE4ED1">
        <w:rPr>
          <w:bCs/>
          <w:i/>
          <w:sz w:val="24"/>
          <w:szCs w:val="24"/>
        </w:rPr>
        <w:t>)</w:t>
      </w:r>
    </w:p>
    <w:p w14:paraId="0258D2D0" w14:textId="77777777" w:rsidR="003D0164" w:rsidRDefault="003D0164" w:rsidP="00763265">
      <w:pPr>
        <w:pStyle w:val="ListParagraph"/>
        <w:numPr>
          <w:ilvl w:val="0"/>
          <w:numId w:val="118"/>
        </w:numPr>
        <w:spacing w:after="200" w:line="360" w:lineRule="auto"/>
        <w:rPr>
          <w:bCs/>
          <w:sz w:val="24"/>
          <w:szCs w:val="24"/>
        </w:rPr>
      </w:pPr>
      <w:r w:rsidRPr="006F7475">
        <w:rPr>
          <w:bCs/>
          <w:sz w:val="24"/>
          <w:szCs w:val="24"/>
        </w:rPr>
        <w:t>Air Quality Index (AQI) Basics</w:t>
      </w:r>
      <w:r>
        <w:rPr>
          <w:bCs/>
          <w:sz w:val="24"/>
          <w:szCs w:val="24"/>
        </w:rPr>
        <w:t xml:space="preserve"> Table and Levels of Health Concern </w:t>
      </w:r>
      <w:r w:rsidRPr="00EE4ED1">
        <w:rPr>
          <w:bCs/>
          <w:i/>
          <w:sz w:val="24"/>
          <w:szCs w:val="24"/>
        </w:rPr>
        <w:t xml:space="preserve">(page </w:t>
      </w:r>
      <w:r>
        <w:rPr>
          <w:bCs/>
          <w:i/>
          <w:sz w:val="24"/>
          <w:szCs w:val="24"/>
        </w:rPr>
        <w:t>12</w:t>
      </w:r>
      <w:r w:rsidRPr="00EE4ED1">
        <w:rPr>
          <w:bCs/>
          <w:i/>
          <w:sz w:val="24"/>
          <w:szCs w:val="24"/>
        </w:rPr>
        <w:t>)</w:t>
      </w:r>
    </w:p>
    <w:p w14:paraId="249C1C27" w14:textId="77777777" w:rsidR="003D0164" w:rsidRPr="00FE4F63" w:rsidRDefault="003D0164" w:rsidP="00763265">
      <w:pPr>
        <w:pStyle w:val="ListParagraph"/>
        <w:numPr>
          <w:ilvl w:val="0"/>
          <w:numId w:val="118"/>
        </w:numPr>
        <w:spacing w:after="200" w:line="360" w:lineRule="auto"/>
        <w:rPr>
          <w:bCs/>
          <w:sz w:val="24"/>
          <w:szCs w:val="24"/>
        </w:rPr>
      </w:pPr>
      <w:r>
        <w:rPr>
          <w:bCs/>
          <w:sz w:val="24"/>
          <w:szCs w:val="24"/>
        </w:rPr>
        <w:t xml:space="preserve">AQI colors </w:t>
      </w:r>
      <w:r w:rsidRPr="00EE4ED1">
        <w:rPr>
          <w:bCs/>
          <w:i/>
          <w:sz w:val="24"/>
          <w:szCs w:val="24"/>
        </w:rPr>
        <w:t>(page 13</w:t>
      </w:r>
      <w:r>
        <w:rPr>
          <w:bCs/>
          <w:i/>
          <w:sz w:val="24"/>
          <w:szCs w:val="24"/>
        </w:rPr>
        <w:t>-14)</w:t>
      </w:r>
    </w:p>
    <w:p w14:paraId="13F0CC8E"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Dental emergency (15) </w:t>
      </w:r>
    </w:p>
    <w:p w14:paraId="17E41989" w14:textId="77777777" w:rsidR="003D0164" w:rsidRPr="00C618CE" w:rsidRDefault="003D0164" w:rsidP="00763265">
      <w:pPr>
        <w:pStyle w:val="ListParagraph"/>
        <w:numPr>
          <w:ilvl w:val="0"/>
          <w:numId w:val="118"/>
        </w:numPr>
        <w:spacing w:after="200" w:line="360" w:lineRule="auto"/>
        <w:rPr>
          <w:bCs/>
          <w:sz w:val="24"/>
          <w:szCs w:val="24"/>
        </w:rPr>
      </w:pPr>
      <w:r>
        <w:rPr>
          <w:bCs/>
          <w:sz w:val="24"/>
          <w:szCs w:val="24"/>
        </w:rPr>
        <w:t>Campus map (16)</w:t>
      </w:r>
    </w:p>
    <w:p w14:paraId="24B46E38" w14:textId="77777777" w:rsidR="00E601FD" w:rsidRDefault="00E601FD">
      <w:pPr>
        <w:spacing w:line="300" w:lineRule="auto"/>
        <w:rPr>
          <w:b/>
          <w:bCs/>
          <w:sz w:val="48"/>
          <w:szCs w:val="48"/>
        </w:rPr>
      </w:pPr>
      <w:r>
        <w:rPr>
          <w:b/>
          <w:bCs/>
          <w:sz w:val="48"/>
          <w:szCs w:val="48"/>
        </w:rPr>
        <w:br w:type="page"/>
      </w:r>
    </w:p>
    <w:p w14:paraId="38F51ED4" w14:textId="77777777" w:rsidR="003D0164" w:rsidRPr="00D56FAF" w:rsidRDefault="003D0164" w:rsidP="003D0164">
      <w:pPr>
        <w:jc w:val="center"/>
        <w:rPr>
          <w:b/>
          <w:bCs/>
          <w:sz w:val="48"/>
          <w:szCs w:val="48"/>
        </w:rPr>
      </w:pPr>
      <w:r w:rsidRPr="00D56FAF">
        <w:rPr>
          <w:b/>
          <w:bCs/>
          <w:sz w:val="48"/>
          <w:szCs w:val="48"/>
        </w:rPr>
        <w:lastRenderedPageBreak/>
        <w:t>Wenatchee Valley College</w:t>
      </w:r>
    </w:p>
    <w:p w14:paraId="2EAC859B" w14:textId="77777777" w:rsidR="003D0164" w:rsidRPr="00D56FAF" w:rsidRDefault="003D0164" w:rsidP="003D0164">
      <w:pPr>
        <w:jc w:val="center"/>
        <w:rPr>
          <w:b/>
          <w:bCs/>
          <w:sz w:val="48"/>
          <w:szCs w:val="48"/>
        </w:rPr>
      </w:pPr>
      <w:r w:rsidRPr="00D56FAF">
        <w:rPr>
          <w:b/>
          <w:bCs/>
          <w:sz w:val="48"/>
          <w:szCs w:val="48"/>
        </w:rPr>
        <w:t>Emergency Action Plan</w:t>
      </w:r>
    </w:p>
    <w:p w14:paraId="2B8E55F0" w14:textId="77777777" w:rsidR="003D0164" w:rsidRPr="00D56FAF" w:rsidRDefault="003D0164" w:rsidP="003D0164">
      <w:pPr>
        <w:jc w:val="center"/>
        <w:rPr>
          <w:b/>
          <w:bCs/>
        </w:rPr>
      </w:pPr>
      <w:r w:rsidRPr="00D56FAF">
        <w:rPr>
          <w:b/>
          <w:bCs/>
          <w:sz w:val="48"/>
          <w:szCs w:val="48"/>
        </w:rPr>
        <w:t>Sports Medicine</w:t>
      </w:r>
    </w:p>
    <w:p w14:paraId="0E83AEBC" w14:textId="77777777" w:rsidR="003D0164" w:rsidRPr="00D56FAF" w:rsidRDefault="00E44ECB" w:rsidP="003D0164">
      <w:r>
        <w:pict w14:anchorId="53D64D83">
          <v:rect id="_x0000_i1025" style="width:0;height:1.5pt" o:hralign="center" o:hrstd="t" o:hr="t" fillcolor="#a0a0a0" stroked="f"/>
        </w:pict>
      </w:r>
    </w:p>
    <w:p w14:paraId="6CD30DE7" w14:textId="77777777" w:rsidR="003D0164" w:rsidRPr="00D56FAF" w:rsidRDefault="003D0164" w:rsidP="003D0164">
      <w:pPr>
        <w:rPr>
          <w:rFonts w:cs="Times New Roman"/>
          <w:sz w:val="24"/>
          <w:szCs w:val="24"/>
        </w:rPr>
      </w:pPr>
      <w:r w:rsidRPr="00D56FAF">
        <w:rPr>
          <w:rFonts w:cs="Times New Roman"/>
          <w:b/>
          <w:bCs/>
          <w:sz w:val="24"/>
          <w:szCs w:val="24"/>
        </w:rPr>
        <w:t>Introduction</w:t>
      </w:r>
      <w:r w:rsidRPr="00D56FAF">
        <w:rPr>
          <w:rFonts w:cs="Times New Roman"/>
          <w:sz w:val="24"/>
          <w:szCs w:val="24"/>
        </w:rPr>
        <w:t xml:space="preserve"> </w:t>
      </w:r>
    </w:p>
    <w:p w14:paraId="77C94C2D" w14:textId="77777777" w:rsidR="003D0164" w:rsidRPr="00D56FAF" w:rsidRDefault="003D0164" w:rsidP="003D0164">
      <w:pPr>
        <w:rPr>
          <w:rFonts w:cs="Times New Roman"/>
          <w:sz w:val="24"/>
          <w:szCs w:val="24"/>
        </w:rPr>
      </w:pPr>
      <w:r w:rsidRPr="00D56FAF">
        <w:rPr>
          <w:rFonts w:cs="Times New Roman"/>
          <w:sz w:val="24"/>
          <w:szCs w:val="24"/>
        </w:rPr>
        <w:t xml:space="preserve">Emergency situations may arise at any time during athletic events. Expedient action must be taken </w:t>
      </w:r>
      <w:proofErr w:type="gramStart"/>
      <w:r w:rsidRPr="00D56FAF">
        <w:rPr>
          <w:rFonts w:cs="Times New Roman"/>
          <w:sz w:val="24"/>
          <w:szCs w:val="24"/>
        </w:rPr>
        <w:t>in order to</w:t>
      </w:r>
      <w:proofErr w:type="gramEnd"/>
      <w:r w:rsidRPr="00D56FAF">
        <w:rPr>
          <w:rFonts w:cs="Times New Roman"/>
          <w:sz w:val="24"/>
          <w:szCs w:val="24"/>
        </w:rPr>
        <w:t xml:space="preserve"> provide the best possible care. The development and implementation of an emergency action plan (EAP) will help ensure that the best care will be provided during an emergency and/or </w:t>
      </w:r>
      <w:proofErr w:type="gramStart"/>
      <w:r w:rsidRPr="00D56FAF">
        <w:rPr>
          <w:rFonts w:cs="Times New Roman"/>
          <w:sz w:val="24"/>
          <w:szCs w:val="24"/>
        </w:rPr>
        <w:t>life threatening</w:t>
      </w:r>
      <w:proofErr w:type="gramEnd"/>
      <w:r w:rsidRPr="00D56FAF">
        <w:rPr>
          <w:rFonts w:cs="Times New Roman"/>
          <w:sz w:val="24"/>
          <w:szCs w:val="24"/>
        </w:rPr>
        <w:t xml:space="preserve"> </w:t>
      </w:r>
      <w:r>
        <w:rPr>
          <w:rFonts w:cs="Times New Roman"/>
          <w:sz w:val="24"/>
          <w:szCs w:val="24"/>
        </w:rPr>
        <w:t>situation</w:t>
      </w:r>
      <w:r w:rsidRPr="00D56FAF">
        <w:rPr>
          <w:rFonts w:cs="Times New Roman"/>
          <w:sz w:val="24"/>
          <w:szCs w:val="24"/>
        </w:rPr>
        <w:t xml:space="preserve">. </w:t>
      </w:r>
    </w:p>
    <w:p w14:paraId="007C64E5" w14:textId="77777777" w:rsidR="003D0164" w:rsidRPr="00C837E7" w:rsidRDefault="003D0164" w:rsidP="003D0164">
      <w:pPr>
        <w:rPr>
          <w:rFonts w:cs="Times New Roman"/>
          <w:color w:val="FF0000"/>
          <w:sz w:val="24"/>
          <w:szCs w:val="24"/>
        </w:rPr>
      </w:pPr>
      <w:r w:rsidRPr="00D56FAF">
        <w:rPr>
          <w:rFonts w:cs="Times New Roman"/>
          <w:sz w:val="24"/>
          <w:szCs w:val="24"/>
        </w:rPr>
        <w:t xml:space="preserve">Athletic organizations have a duty to develop an EAP that may be implemented immediately when necessary and to provide appropriate standards of health care. The EAP serves as a written document that defines the standard of care required during </w:t>
      </w:r>
      <w:proofErr w:type="gramStart"/>
      <w:r w:rsidRPr="00D56FAF">
        <w:rPr>
          <w:rFonts w:cs="Times New Roman"/>
          <w:sz w:val="24"/>
          <w:szCs w:val="24"/>
        </w:rPr>
        <w:t>an emergency situation</w:t>
      </w:r>
      <w:proofErr w:type="gramEnd"/>
      <w:r w:rsidRPr="00D56FAF">
        <w:rPr>
          <w:rFonts w:cs="Times New Roman"/>
          <w:sz w:val="24"/>
          <w:szCs w:val="24"/>
        </w:rPr>
        <w:t xml:space="preserve">. The EAP is well-planned and rehearsed by all individuals who may, at some point, participate in an emergency. An individual EAP exists for each athletic location (Smith Gymnasium, </w:t>
      </w:r>
      <w:proofErr w:type="gramStart"/>
      <w:r w:rsidRPr="00A00F2D">
        <w:rPr>
          <w:rFonts w:cs="Times New Roman"/>
          <w:sz w:val="24"/>
          <w:szCs w:val="24"/>
        </w:rPr>
        <w:t>Hollis</w:t>
      </w:r>
      <w:proofErr w:type="gramEnd"/>
      <w:r w:rsidRPr="00A00F2D">
        <w:rPr>
          <w:rFonts w:cs="Times New Roman"/>
          <w:sz w:val="24"/>
          <w:szCs w:val="24"/>
        </w:rPr>
        <w:t xml:space="preserve"> soccer field, Paul Thomas baseball field, and</w:t>
      </w:r>
      <w:r>
        <w:rPr>
          <w:rFonts w:cs="Times New Roman"/>
          <w:sz w:val="24"/>
          <w:szCs w:val="24"/>
        </w:rPr>
        <w:t xml:space="preserve"> North Rotary field (</w:t>
      </w:r>
      <w:r w:rsidRPr="00A00F2D">
        <w:rPr>
          <w:rFonts w:cs="Times New Roman"/>
          <w:sz w:val="24"/>
          <w:szCs w:val="24"/>
        </w:rPr>
        <w:t>fast pitch field).</w:t>
      </w:r>
    </w:p>
    <w:p w14:paraId="3F37531F" w14:textId="77777777" w:rsidR="003D0164" w:rsidRPr="00D56FAF" w:rsidRDefault="003D0164" w:rsidP="003D0164">
      <w:pPr>
        <w:rPr>
          <w:rFonts w:cs="Times New Roman"/>
          <w:sz w:val="24"/>
          <w:szCs w:val="24"/>
        </w:rPr>
      </w:pPr>
      <w:r w:rsidRPr="00D56FAF">
        <w:rPr>
          <w:rFonts w:cs="Times New Roman"/>
          <w:b/>
          <w:sz w:val="24"/>
          <w:szCs w:val="24"/>
          <w:u w:val="single"/>
        </w:rPr>
        <w:t xml:space="preserve">Emergency </w:t>
      </w:r>
      <w:r>
        <w:rPr>
          <w:rFonts w:cs="Times New Roman"/>
          <w:b/>
          <w:sz w:val="24"/>
          <w:szCs w:val="24"/>
          <w:u w:val="single"/>
        </w:rPr>
        <w:t>Credentialing Requirement</w:t>
      </w:r>
      <w:r w:rsidRPr="00D56FAF">
        <w:rPr>
          <w:rFonts w:cs="Times New Roman"/>
          <w:b/>
          <w:sz w:val="24"/>
          <w:szCs w:val="24"/>
          <w:u w:val="single"/>
        </w:rPr>
        <w:t>:</w:t>
      </w:r>
    </w:p>
    <w:p w14:paraId="487CB35D" w14:textId="60EC7415" w:rsidR="003D0164" w:rsidRPr="00D56FAF" w:rsidRDefault="003D0164" w:rsidP="003D0164">
      <w:pPr>
        <w:rPr>
          <w:rFonts w:cs="Times New Roman"/>
          <w:sz w:val="24"/>
          <w:szCs w:val="24"/>
          <w:u w:val="single"/>
        </w:rPr>
      </w:pPr>
      <w:r w:rsidRPr="00D56FAF">
        <w:rPr>
          <w:rFonts w:cs="Times New Roman"/>
          <w:sz w:val="24"/>
          <w:szCs w:val="24"/>
        </w:rPr>
        <w:t>It is required that ATC, athletic director, and coaches are all trained in CPR and first aid</w:t>
      </w:r>
      <w:r>
        <w:rPr>
          <w:rFonts w:cs="Times New Roman"/>
          <w:sz w:val="24"/>
          <w:szCs w:val="24"/>
        </w:rPr>
        <w:t xml:space="preserve">. </w:t>
      </w:r>
      <w:r w:rsidRPr="00D56FAF">
        <w:rPr>
          <w:rFonts w:cs="Times New Roman"/>
          <w:sz w:val="24"/>
          <w:szCs w:val="24"/>
        </w:rPr>
        <w:t>New staff involved in athletic activities should comply with this rule within three months of employment.  It is recommended that all personnel also be trained in the prevention of disease transmission</w:t>
      </w:r>
      <w:r w:rsidR="007B04BD" w:rsidRPr="00D56FAF">
        <w:rPr>
          <w:rFonts w:cs="Times New Roman"/>
          <w:sz w:val="24"/>
          <w:szCs w:val="24"/>
        </w:rPr>
        <w:t xml:space="preserve">. </w:t>
      </w:r>
      <w:r w:rsidRPr="00D56FAF">
        <w:rPr>
          <w:rFonts w:cs="Times New Roman"/>
          <w:sz w:val="24"/>
          <w:szCs w:val="24"/>
        </w:rPr>
        <w:t>EMS will not be on site for games or practices since they are located close enough to respond quickly to an emergency</w:t>
      </w:r>
      <w:r w:rsidR="007B04BD" w:rsidRPr="00D56FAF">
        <w:rPr>
          <w:rFonts w:cs="Times New Roman"/>
          <w:sz w:val="24"/>
          <w:szCs w:val="24"/>
        </w:rPr>
        <w:t xml:space="preserve">. </w:t>
      </w:r>
    </w:p>
    <w:p w14:paraId="72F9D9B0" w14:textId="77777777" w:rsidR="003D0164" w:rsidRPr="00D56FAF" w:rsidRDefault="003D0164" w:rsidP="003D0164">
      <w:pPr>
        <w:rPr>
          <w:rFonts w:cs="Times New Roman"/>
          <w:b/>
          <w:bCs/>
          <w:sz w:val="24"/>
          <w:szCs w:val="24"/>
        </w:rPr>
      </w:pPr>
      <w:r w:rsidRPr="00D56FAF">
        <w:rPr>
          <w:rFonts w:cs="Times New Roman"/>
          <w:b/>
          <w:bCs/>
          <w:sz w:val="24"/>
          <w:szCs w:val="24"/>
        </w:rPr>
        <w:t>Emergency Contacts:</w:t>
      </w:r>
    </w:p>
    <w:p w14:paraId="76212C25" w14:textId="77777777" w:rsidR="003D0164" w:rsidRPr="00D56FAF" w:rsidRDefault="003D0164" w:rsidP="003D0164">
      <w:pPr>
        <w:rPr>
          <w:rFonts w:cs="Times New Roman"/>
          <w:bCs/>
          <w:sz w:val="24"/>
          <w:szCs w:val="24"/>
        </w:rPr>
      </w:pPr>
      <w:r w:rsidRPr="00D56FAF">
        <w:rPr>
          <w:rFonts w:cs="Times New Roman"/>
          <w:bCs/>
          <w:sz w:val="24"/>
          <w:szCs w:val="24"/>
        </w:rPr>
        <w:t>Fixed phones are not available outside the school building. Cell phones will be required to contact emergency personnel in the even</w:t>
      </w:r>
      <w:r>
        <w:rPr>
          <w:rFonts w:cs="Times New Roman"/>
          <w:bCs/>
          <w:sz w:val="24"/>
          <w:szCs w:val="24"/>
        </w:rPr>
        <w:t>t</w:t>
      </w:r>
      <w:r w:rsidRPr="00D56FAF">
        <w:rPr>
          <w:rFonts w:cs="Times New Roman"/>
          <w:bCs/>
          <w:sz w:val="24"/>
          <w:szCs w:val="24"/>
        </w:rPr>
        <w:t xml:space="preserve"> an emergency occurs at one of the fields (soccer, baseball, or fast pitch). Fix</w:t>
      </w:r>
      <w:r>
        <w:rPr>
          <w:rFonts w:cs="Times New Roman"/>
          <w:bCs/>
          <w:sz w:val="24"/>
          <w:szCs w:val="24"/>
        </w:rPr>
        <w:t>ed</w:t>
      </w:r>
      <w:r w:rsidRPr="00D56FAF">
        <w:rPr>
          <w:rFonts w:cs="Times New Roman"/>
          <w:bCs/>
          <w:sz w:val="24"/>
          <w:szCs w:val="24"/>
        </w:rPr>
        <w:t xml:space="preserve"> phones </w:t>
      </w:r>
      <w:proofErr w:type="gramStart"/>
      <w:r>
        <w:rPr>
          <w:rFonts w:cs="Times New Roman"/>
          <w:bCs/>
          <w:sz w:val="24"/>
          <w:szCs w:val="24"/>
        </w:rPr>
        <w:t xml:space="preserve">are </w:t>
      </w:r>
      <w:r w:rsidRPr="00D56FAF">
        <w:rPr>
          <w:rFonts w:cs="Times New Roman"/>
          <w:bCs/>
          <w:sz w:val="24"/>
          <w:szCs w:val="24"/>
        </w:rPr>
        <w:t>located in</w:t>
      </w:r>
      <w:proofErr w:type="gramEnd"/>
      <w:r w:rsidRPr="00D56FAF">
        <w:rPr>
          <w:rFonts w:cs="Times New Roman"/>
          <w:bCs/>
          <w:sz w:val="24"/>
          <w:szCs w:val="24"/>
        </w:rPr>
        <w:t xml:space="preserve"> the athletic training room (the ATC, athletic director, and coaches have access). A phone is also located in the main office of Smith Gymnasium. </w:t>
      </w:r>
    </w:p>
    <w:p w14:paraId="758716CE" w14:textId="69A8E65A" w:rsidR="003D0164" w:rsidRPr="00D56FAF" w:rsidRDefault="003D0164" w:rsidP="003D0164">
      <w:pPr>
        <w:rPr>
          <w:rFonts w:cs="Times New Roman"/>
          <w:bCs/>
          <w:sz w:val="24"/>
          <w:szCs w:val="24"/>
        </w:rPr>
      </w:pPr>
      <w:r w:rsidRPr="00D56FAF">
        <w:rPr>
          <w:rFonts w:cs="Times New Roman"/>
          <w:bCs/>
          <w:sz w:val="24"/>
          <w:szCs w:val="24"/>
        </w:rPr>
        <w:t xml:space="preserve">The following is a list of important numbers in case of emergency: </w:t>
      </w:r>
    </w:p>
    <w:p w14:paraId="01378344" w14:textId="0589F4BC" w:rsidR="00194AD0" w:rsidRDefault="0075508E" w:rsidP="003D0164">
      <w:pPr>
        <w:rPr>
          <w:rFonts w:cs="Times New Roman"/>
          <w:bCs/>
          <w:sz w:val="24"/>
          <w:szCs w:val="24"/>
        </w:rPr>
      </w:pPr>
      <w:r>
        <w:rPr>
          <w:rFonts w:cs="Times New Roman"/>
          <w:bCs/>
          <w:sz w:val="24"/>
          <w:szCs w:val="24"/>
        </w:rPr>
        <w:t>WVC Athletic Director:</w:t>
      </w:r>
      <w:r w:rsidR="00194AD0">
        <w:rPr>
          <w:rFonts w:cs="Times New Roman"/>
          <w:bCs/>
          <w:sz w:val="24"/>
          <w:szCs w:val="24"/>
        </w:rPr>
        <w:t xml:space="preserve"> </w:t>
      </w:r>
      <w:r w:rsidR="003D0164" w:rsidRPr="00EA2DE9">
        <w:rPr>
          <w:rFonts w:cs="Times New Roman"/>
          <w:bCs/>
          <w:sz w:val="24"/>
          <w:szCs w:val="24"/>
        </w:rPr>
        <w:t>509-6</w:t>
      </w:r>
      <w:r w:rsidR="00194AD0">
        <w:rPr>
          <w:rFonts w:cs="Times New Roman"/>
          <w:bCs/>
          <w:sz w:val="24"/>
          <w:szCs w:val="24"/>
        </w:rPr>
        <w:t xml:space="preserve">82-6726 </w:t>
      </w:r>
      <w:r w:rsidR="003D0164" w:rsidRPr="00EA2DE9">
        <w:rPr>
          <w:rFonts w:cs="Times New Roman"/>
          <w:bCs/>
          <w:sz w:val="24"/>
          <w:szCs w:val="24"/>
        </w:rPr>
        <w:t xml:space="preserve">(Office) </w:t>
      </w:r>
    </w:p>
    <w:p w14:paraId="698525D1" w14:textId="2A4BE92A" w:rsidR="00194AD0" w:rsidRDefault="003D0164" w:rsidP="003D0164">
      <w:pPr>
        <w:rPr>
          <w:rFonts w:cs="Times New Roman"/>
          <w:bCs/>
          <w:sz w:val="24"/>
          <w:szCs w:val="24"/>
        </w:rPr>
      </w:pPr>
      <w:r w:rsidRPr="00D56FAF">
        <w:rPr>
          <w:rFonts w:cs="Times New Roman"/>
          <w:bCs/>
          <w:sz w:val="24"/>
          <w:szCs w:val="24"/>
        </w:rPr>
        <w:t>Ambulance, fire, police</w:t>
      </w:r>
      <w:r w:rsidR="00194AD0">
        <w:rPr>
          <w:rFonts w:cs="Times New Roman"/>
          <w:bCs/>
          <w:sz w:val="24"/>
          <w:szCs w:val="24"/>
        </w:rPr>
        <w:t xml:space="preserve">: </w:t>
      </w:r>
      <w:r w:rsidRPr="00D56FAF">
        <w:rPr>
          <w:rFonts w:cs="Times New Roman"/>
          <w:bCs/>
          <w:sz w:val="24"/>
          <w:szCs w:val="24"/>
        </w:rPr>
        <w:t>9-1-1</w:t>
      </w:r>
    </w:p>
    <w:p w14:paraId="175F44CD" w14:textId="3CD8AB61" w:rsidR="003D0164" w:rsidRPr="00A00F2D" w:rsidRDefault="003D0164" w:rsidP="003D0164">
      <w:pPr>
        <w:rPr>
          <w:rFonts w:cs="Times New Roman"/>
          <w:bCs/>
          <w:sz w:val="24"/>
          <w:szCs w:val="24"/>
        </w:rPr>
      </w:pPr>
      <w:r>
        <w:rPr>
          <w:rFonts w:cs="Times New Roman"/>
          <w:bCs/>
          <w:sz w:val="24"/>
          <w:szCs w:val="24"/>
        </w:rPr>
        <w:t>Campus security</w:t>
      </w:r>
      <w:r w:rsidR="0075508E">
        <w:rPr>
          <w:rFonts w:cs="Times New Roman"/>
          <w:bCs/>
          <w:sz w:val="24"/>
          <w:szCs w:val="24"/>
        </w:rPr>
        <w:t xml:space="preserve">: </w:t>
      </w:r>
      <w:r>
        <w:rPr>
          <w:rFonts w:cs="Times New Roman"/>
          <w:bCs/>
          <w:sz w:val="24"/>
          <w:szCs w:val="24"/>
        </w:rPr>
        <w:t>509-682-6991 o</w:t>
      </w:r>
      <w:r w:rsidRPr="00A00F2D">
        <w:rPr>
          <w:rFonts w:cs="Times New Roman"/>
          <w:bCs/>
          <w:sz w:val="24"/>
          <w:szCs w:val="24"/>
        </w:rPr>
        <w:t>r security cell phone 509-423-3705</w:t>
      </w:r>
    </w:p>
    <w:p w14:paraId="3CDF28B7" w14:textId="77777777" w:rsidR="003D0164" w:rsidRPr="008949E0" w:rsidRDefault="003D0164" w:rsidP="003D0164">
      <w:pPr>
        <w:rPr>
          <w:rFonts w:cs="Times New Roman"/>
          <w:sz w:val="24"/>
          <w:szCs w:val="24"/>
        </w:rPr>
      </w:pPr>
      <w:r w:rsidRPr="008949E0">
        <w:rPr>
          <w:rFonts w:cs="Times New Roman"/>
          <w:b/>
          <w:sz w:val="24"/>
          <w:szCs w:val="24"/>
        </w:rPr>
        <w:t>Emergency situations:</w:t>
      </w:r>
    </w:p>
    <w:p w14:paraId="5829CFD1" w14:textId="77777777" w:rsidR="003D0164" w:rsidRDefault="003D0164" w:rsidP="003D0164">
      <w:pPr>
        <w:rPr>
          <w:rFonts w:cs="Times New Roman"/>
          <w:color w:val="FF0000"/>
          <w:sz w:val="24"/>
          <w:szCs w:val="24"/>
        </w:rPr>
      </w:pPr>
      <w:r>
        <w:rPr>
          <w:rFonts w:cs="Times New Roman"/>
          <w:sz w:val="24"/>
          <w:szCs w:val="24"/>
        </w:rPr>
        <w:t xml:space="preserve">Emergency situations </w:t>
      </w:r>
      <w:r w:rsidRPr="00A00F2D">
        <w:rPr>
          <w:rFonts w:cs="Times New Roman"/>
          <w:sz w:val="24"/>
          <w:szCs w:val="24"/>
        </w:rPr>
        <w:t xml:space="preserve">can occur to not only athletes and staff, but also to officials and spectators. Examples of these emergency situations </w:t>
      </w:r>
      <w:r>
        <w:rPr>
          <w:rFonts w:cs="Times New Roman"/>
          <w:sz w:val="24"/>
          <w:szCs w:val="24"/>
        </w:rPr>
        <w:t xml:space="preserve">include sudden cardiac arrest, arrhythmias, inability to breathe, </w:t>
      </w:r>
      <w:r>
        <w:rPr>
          <w:rFonts w:cs="Times New Roman"/>
          <w:sz w:val="24"/>
          <w:szCs w:val="24"/>
        </w:rPr>
        <w:lastRenderedPageBreak/>
        <w:t>loss of consciousness, stroke, major bleeding, open fractures, excessive pain, fractured lower extremities, or anaphylactic shock.</w:t>
      </w:r>
    </w:p>
    <w:p w14:paraId="57166EE0" w14:textId="07895EF8" w:rsidR="003D0164" w:rsidRPr="00D56FAF" w:rsidRDefault="003D0164" w:rsidP="003D0164">
      <w:pPr>
        <w:rPr>
          <w:rFonts w:cs="Times New Roman"/>
          <w:bCs/>
          <w:sz w:val="24"/>
          <w:szCs w:val="24"/>
        </w:rPr>
      </w:pPr>
      <w:r>
        <w:rPr>
          <w:rFonts w:cs="Times New Roman"/>
          <w:sz w:val="24"/>
          <w:szCs w:val="24"/>
        </w:rPr>
        <w:t>Acts of nature, such as light</w:t>
      </w:r>
      <w:r w:rsidRPr="00A00F2D">
        <w:rPr>
          <w:rFonts w:cs="Times New Roman"/>
          <w:sz w:val="24"/>
          <w:szCs w:val="24"/>
        </w:rPr>
        <w:t>ning</w:t>
      </w:r>
      <w:r>
        <w:rPr>
          <w:rFonts w:cs="Times New Roman"/>
          <w:sz w:val="24"/>
          <w:szCs w:val="24"/>
        </w:rPr>
        <w:t xml:space="preserve"> safety and air quality, can occur at any time. Appropriate response is imperative and discussed in this plan</w:t>
      </w:r>
      <w:r w:rsidR="007B04BD">
        <w:rPr>
          <w:rFonts w:cs="Times New Roman"/>
          <w:sz w:val="24"/>
          <w:szCs w:val="24"/>
        </w:rPr>
        <w:t xml:space="preserve">. </w:t>
      </w:r>
    </w:p>
    <w:p w14:paraId="12A85B13" w14:textId="77777777" w:rsidR="003D0164" w:rsidRPr="008949E0" w:rsidRDefault="003D0164" w:rsidP="003D0164">
      <w:pPr>
        <w:jc w:val="center"/>
        <w:rPr>
          <w:rFonts w:cs="Times New Roman"/>
          <w:sz w:val="28"/>
          <w:szCs w:val="28"/>
        </w:rPr>
      </w:pPr>
      <w:r w:rsidRPr="008949E0">
        <w:rPr>
          <w:rFonts w:cs="Times New Roman"/>
          <w:b/>
          <w:bCs/>
          <w:sz w:val="28"/>
          <w:szCs w:val="28"/>
        </w:rPr>
        <w:t>Components of the Emergency Plan</w:t>
      </w:r>
    </w:p>
    <w:p w14:paraId="5FBA9741" w14:textId="77777777" w:rsidR="003D0164" w:rsidRPr="00D56FAF" w:rsidRDefault="003D0164" w:rsidP="003D0164">
      <w:pPr>
        <w:rPr>
          <w:rFonts w:cs="Times New Roman"/>
          <w:sz w:val="24"/>
          <w:szCs w:val="24"/>
        </w:rPr>
      </w:pPr>
      <w:r w:rsidRPr="00D56FAF">
        <w:rPr>
          <w:rFonts w:cs="Times New Roman"/>
          <w:sz w:val="24"/>
          <w:szCs w:val="24"/>
        </w:rPr>
        <w:t xml:space="preserve">There are </w:t>
      </w:r>
      <w:r>
        <w:rPr>
          <w:rFonts w:cs="Times New Roman"/>
          <w:sz w:val="24"/>
          <w:szCs w:val="24"/>
        </w:rPr>
        <w:t>four</w:t>
      </w:r>
      <w:r w:rsidRPr="00D56FAF">
        <w:rPr>
          <w:rFonts w:cs="Times New Roman"/>
          <w:sz w:val="24"/>
          <w:szCs w:val="24"/>
        </w:rPr>
        <w:t xml:space="preserve"> basic components of each plan: </w:t>
      </w:r>
    </w:p>
    <w:p w14:paraId="14499107" w14:textId="77777777" w:rsidR="003D0164" w:rsidRPr="00D56FAF" w:rsidRDefault="003D0164" w:rsidP="003D0164">
      <w:pPr>
        <w:rPr>
          <w:rFonts w:cs="Times New Roman"/>
          <w:sz w:val="24"/>
          <w:szCs w:val="24"/>
        </w:rPr>
      </w:pPr>
      <w:r w:rsidRPr="00D56FAF">
        <w:rPr>
          <w:rFonts w:cs="Times New Roman"/>
          <w:sz w:val="24"/>
          <w:szCs w:val="24"/>
        </w:rPr>
        <w:t>1. Chain of command</w:t>
      </w:r>
    </w:p>
    <w:p w14:paraId="654D690C" w14:textId="77777777" w:rsidR="003D0164" w:rsidRPr="00D56FAF" w:rsidRDefault="003D0164" w:rsidP="003D0164">
      <w:pPr>
        <w:rPr>
          <w:rFonts w:cs="Times New Roman"/>
          <w:sz w:val="24"/>
          <w:szCs w:val="24"/>
        </w:rPr>
      </w:pPr>
      <w:r>
        <w:rPr>
          <w:rFonts w:cs="Times New Roman"/>
          <w:sz w:val="24"/>
          <w:szCs w:val="24"/>
        </w:rPr>
        <w:t>2. Emergency Communication to EMS</w:t>
      </w:r>
    </w:p>
    <w:p w14:paraId="65C3D157" w14:textId="77777777" w:rsidR="003D0164" w:rsidRPr="00D56FAF" w:rsidRDefault="003D0164" w:rsidP="003D0164">
      <w:pPr>
        <w:rPr>
          <w:rFonts w:cs="Times New Roman"/>
          <w:sz w:val="24"/>
          <w:szCs w:val="24"/>
        </w:rPr>
      </w:pPr>
      <w:r>
        <w:rPr>
          <w:rFonts w:cs="Times New Roman"/>
          <w:sz w:val="24"/>
          <w:szCs w:val="24"/>
        </w:rPr>
        <w:t>3. Emergency Equipment</w:t>
      </w:r>
    </w:p>
    <w:p w14:paraId="2442EA99" w14:textId="77777777" w:rsidR="003D0164" w:rsidRPr="00D56FAF" w:rsidRDefault="003D0164" w:rsidP="003D0164">
      <w:pPr>
        <w:rPr>
          <w:rFonts w:cs="Times New Roman"/>
          <w:b/>
          <w:sz w:val="24"/>
          <w:szCs w:val="24"/>
          <w:u w:val="single"/>
        </w:rPr>
      </w:pPr>
      <w:r w:rsidRPr="00D56FAF">
        <w:rPr>
          <w:rFonts w:cs="Times New Roman"/>
          <w:sz w:val="24"/>
          <w:szCs w:val="24"/>
        </w:rPr>
        <w:t>4. Follow up</w:t>
      </w:r>
    </w:p>
    <w:p w14:paraId="362EA9F4" w14:textId="77777777" w:rsidR="003D0164" w:rsidRPr="008949E0" w:rsidRDefault="003D0164" w:rsidP="003D0164">
      <w:pPr>
        <w:jc w:val="center"/>
        <w:rPr>
          <w:rFonts w:cs="Times New Roman"/>
          <w:b/>
          <w:sz w:val="24"/>
          <w:szCs w:val="24"/>
        </w:rPr>
      </w:pPr>
      <w:r w:rsidRPr="008949E0">
        <w:rPr>
          <w:rFonts w:cs="Times New Roman"/>
          <w:b/>
          <w:sz w:val="24"/>
          <w:szCs w:val="24"/>
        </w:rPr>
        <w:t>Chain of Command</w:t>
      </w:r>
    </w:p>
    <w:p w14:paraId="373ABC39" w14:textId="7C4B5095" w:rsidR="003D0164" w:rsidRDefault="003D0164" w:rsidP="003D0164">
      <w:pPr>
        <w:rPr>
          <w:rFonts w:cs="Times New Roman"/>
          <w:sz w:val="24"/>
          <w:szCs w:val="24"/>
        </w:rPr>
      </w:pPr>
      <w:r>
        <w:rPr>
          <w:rFonts w:cs="Times New Roman"/>
          <w:sz w:val="24"/>
          <w:szCs w:val="24"/>
        </w:rPr>
        <w:t xml:space="preserve">The undeniable purpose of the EAP is to provide proper and immediate care of the athlete </w:t>
      </w:r>
      <w:r w:rsidRPr="00A00F2D">
        <w:rPr>
          <w:rFonts w:cs="Times New Roman"/>
          <w:sz w:val="24"/>
          <w:szCs w:val="24"/>
        </w:rPr>
        <w:t>or person affected. The most qualified person will assume the lead role, with lowering creden</w:t>
      </w:r>
      <w:r>
        <w:rPr>
          <w:rFonts w:cs="Times New Roman"/>
          <w:sz w:val="24"/>
          <w:szCs w:val="24"/>
        </w:rPr>
        <w:t xml:space="preserve">tialed individuals </w:t>
      </w:r>
      <w:proofErr w:type="gramStart"/>
      <w:r>
        <w:rPr>
          <w:rFonts w:cs="Times New Roman"/>
          <w:sz w:val="24"/>
          <w:szCs w:val="24"/>
        </w:rPr>
        <w:t>providing assistance</w:t>
      </w:r>
      <w:proofErr w:type="gramEnd"/>
      <w:r>
        <w:rPr>
          <w:rFonts w:cs="Times New Roman"/>
          <w:sz w:val="24"/>
          <w:szCs w:val="24"/>
        </w:rPr>
        <w:t xml:space="preserve"> as directed. The first responder to </w:t>
      </w:r>
      <w:proofErr w:type="gramStart"/>
      <w:r>
        <w:rPr>
          <w:rFonts w:cs="Times New Roman"/>
          <w:sz w:val="24"/>
          <w:szCs w:val="24"/>
        </w:rPr>
        <w:t>an emergency situation</w:t>
      </w:r>
      <w:proofErr w:type="gramEnd"/>
      <w:r>
        <w:rPr>
          <w:rFonts w:cs="Times New Roman"/>
          <w:sz w:val="24"/>
          <w:szCs w:val="24"/>
        </w:rPr>
        <w:t xml:space="preserve"> is typically the ATC, coach,</w:t>
      </w:r>
      <w:r w:rsidRPr="00542C9D">
        <w:rPr>
          <w:rFonts w:cs="Times New Roman"/>
          <w:sz w:val="24"/>
          <w:szCs w:val="24"/>
        </w:rPr>
        <w:t xml:space="preserve"> </w:t>
      </w:r>
      <w:r w:rsidRPr="00D56FAF">
        <w:rPr>
          <w:rFonts w:cs="Times New Roman"/>
          <w:sz w:val="24"/>
          <w:szCs w:val="24"/>
        </w:rPr>
        <w:t>or other institutional personnel</w:t>
      </w:r>
      <w:r>
        <w:rPr>
          <w:rFonts w:cs="Times New Roman"/>
          <w:sz w:val="24"/>
          <w:szCs w:val="24"/>
        </w:rPr>
        <w:t xml:space="preserve">. If the </w:t>
      </w:r>
      <w:r w:rsidRPr="00D56FAF">
        <w:rPr>
          <w:rFonts w:cs="Times New Roman"/>
          <w:sz w:val="24"/>
          <w:szCs w:val="24"/>
        </w:rPr>
        <w:t>ATC is</w:t>
      </w:r>
      <w:r>
        <w:rPr>
          <w:rFonts w:cs="Times New Roman"/>
          <w:sz w:val="24"/>
          <w:szCs w:val="24"/>
        </w:rPr>
        <w:t xml:space="preserve"> at the scene, the ATC </w:t>
      </w:r>
      <w:proofErr w:type="gramStart"/>
      <w:r>
        <w:rPr>
          <w:rFonts w:cs="Times New Roman"/>
          <w:sz w:val="24"/>
          <w:szCs w:val="24"/>
        </w:rPr>
        <w:t>is</w:t>
      </w:r>
      <w:r w:rsidRPr="00D56FAF">
        <w:rPr>
          <w:rFonts w:cs="Times New Roman"/>
          <w:sz w:val="24"/>
          <w:szCs w:val="24"/>
        </w:rPr>
        <w:t xml:space="preserve"> in charge of</w:t>
      </w:r>
      <w:proofErr w:type="gramEnd"/>
      <w:r w:rsidRPr="00D56FAF">
        <w:rPr>
          <w:rFonts w:cs="Times New Roman"/>
          <w:sz w:val="24"/>
          <w:szCs w:val="24"/>
        </w:rPr>
        <w:t xml:space="preserve"> emergency until EMS arrives. Coaches are also available to assist ATC</w:t>
      </w:r>
      <w:r w:rsidR="007B04BD" w:rsidRPr="00D56FAF">
        <w:rPr>
          <w:rFonts w:cs="Times New Roman"/>
          <w:sz w:val="24"/>
          <w:szCs w:val="24"/>
        </w:rPr>
        <w:t xml:space="preserve">. </w:t>
      </w:r>
      <w:r w:rsidRPr="00D56FAF">
        <w:rPr>
          <w:rFonts w:cs="Times New Roman"/>
          <w:sz w:val="24"/>
          <w:szCs w:val="24"/>
        </w:rPr>
        <w:t>The only exceptions are the visiting A</w:t>
      </w:r>
      <w:r>
        <w:rPr>
          <w:rFonts w:cs="Times New Roman"/>
          <w:sz w:val="24"/>
          <w:szCs w:val="24"/>
        </w:rPr>
        <w:t>TC, who is responsible for his/her</w:t>
      </w:r>
      <w:r w:rsidRPr="00D56FAF">
        <w:rPr>
          <w:rFonts w:cs="Times New Roman"/>
          <w:sz w:val="24"/>
          <w:szCs w:val="24"/>
        </w:rPr>
        <w:t xml:space="preserve"> team, and when ATC is not at games or practices the head coach is in charge until ATC or EMS arrives. </w:t>
      </w:r>
    </w:p>
    <w:p w14:paraId="6353B497" w14:textId="35D9458B" w:rsidR="003D0164" w:rsidRPr="00D56FAF" w:rsidRDefault="003D0164" w:rsidP="00A620BF">
      <w:pPr>
        <w:jc w:val="both"/>
        <w:rPr>
          <w:rFonts w:cs="Times New Roman"/>
          <w:sz w:val="24"/>
          <w:szCs w:val="24"/>
        </w:rPr>
      </w:pPr>
      <w:r w:rsidRPr="00D56FAF">
        <w:rPr>
          <w:rFonts w:cs="Times New Roman"/>
          <w:sz w:val="24"/>
          <w:szCs w:val="24"/>
        </w:rPr>
        <w:t>ATC will make the decision to call EMS and will either personally make the call or assign a responsible person to call</w:t>
      </w:r>
      <w:r w:rsidR="000E5C9D" w:rsidRPr="00D56FAF">
        <w:rPr>
          <w:rFonts w:cs="Times New Roman"/>
          <w:sz w:val="24"/>
          <w:szCs w:val="24"/>
        </w:rPr>
        <w:t xml:space="preserve">. </w:t>
      </w:r>
      <w:r w:rsidRPr="00D56FAF">
        <w:rPr>
          <w:rFonts w:cs="Times New Roman"/>
          <w:sz w:val="24"/>
          <w:szCs w:val="24"/>
        </w:rPr>
        <w:t>Local EMS should also have a map of campus to aid in the response of an emergency</w:t>
      </w:r>
      <w:r w:rsidR="000E5C9D" w:rsidRPr="00D56FAF">
        <w:rPr>
          <w:rFonts w:cs="Times New Roman"/>
          <w:sz w:val="24"/>
          <w:szCs w:val="24"/>
        </w:rPr>
        <w:t xml:space="preserve">. </w:t>
      </w:r>
      <w:r w:rsidRPr="00D56FAF">
        <w:rPr>
          <w:rFonts w:cs="Times New Roman"/>
          <w:sz w:val="24"/>
          <w:szCs w:val="24"/>
        </w:rPr>
        <w:t xml:space="preserve">A map is located at the end of this document. </w:t>
      </w:r>
    </w:p>
    <w:p w14:paraId="1D43F58D" w14:textId="77777777" w:rsidR="003D0164" w:rsidRDefault="003D0164" w:rsidP="003D0164">
      <w:pPr>
        <w:jc w:val="center"/>
        <w:rPr>
          <w:rFonts w:cs="Times New Roman"/>
          <w:b/>
          <w:sz w:val="24"/>
          <w:szCs w:val="24"/>
        </w:rPr>
      </w:pPr>
    </w:p>
    <w:p w14:paraId="532FDCE4" w14:textId="77777777" w:rsidR="003D0164" w:rsidRPr="00D672BB" w:rsidRDefault="003D0164" w:rsidP="003D0164">
      <w:pPr>
        <w:jc w:val="center"/>
        <w:rPr>
          <w:rFonts w:cs="Times New Roman"/>
          <w:sz w:val="24"/>
          <w:szCs w:val="24"/>
        </w:rPr>
      </w:pPr>
      <w:r>
        <w:rPr>
          <w:rFonts w:cs="Times New Roman"/>
          <w:b/>
          <w:sz w:val="24"/>
          <w:szCs w:val="24"/>
        </w:rPr>
        <w:t xml:space="preserve">Emergency Communication: </w:t>
      </w:r>
      <w:r w:rsidRPr="00D672BB">
        <w:rPr>
          <w:rFonts w:cs="Times New Roman"/>
          <w:sz w:val="24"/>
          <w:szCs w:val="24"/>
        </w:rPr>
        <w:t>Information to be provided over the phone in case of emergency:</w:t>
      </w:r>
    </w:p>
    <w:p w14:paraId="6E39F948"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Name and phone number you are calling from</w:t>
      </w:r>
    </w:p>
    <w:p w14:paraId="411D32EC"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Exact location of emergency and directions (street names, buildings, landmarks, entry   into building, specific areas, etc.)</w:t>
      </w:r>
    </w:p>
    <w:p w14:paraId="183753A4"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Type of injury or illness</w:t>
      </w:r>
    </w:p>
    <w:p w14:paraId="1D906E22"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Condition of patient(s) and type of aid being provided</w:t>
      </w:r>
    </w:p>
    <w:p w14:paraId="48DDC0A1"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Number of people injured</w:t>
      </w:r>
    </w:p>
    <w:p w14:paraId="7E33B5C1" w14:textId="77777777" w:rsidR="003D0164" w:rsidRDefault="003D0164" w:rsidP="00763265">
      <w:pPr>
        <w:numPr>
          <w:ilvl w:val="0"/>
          <w:numId w:val="109"/>
        </w:numPr>
        <w:spacing w:after="200" w:line="276" w:lineRule="auto"/>
        <w:rPr>
          <w:rFonts w:cs="Times New Roman"/>
          <w:sz w:val="24"/>
          <w:szCs w:val="24"/>
        </w:rPr>
      </w:pPr>
      <w:r>
        <w:rPr>
          <w:rFonts w:cs="Times New Roman"/>
          <w:sz w:val="24"/>
          <w:szCs w:val="24"/>
        </w:rPr>
        <w:t xml:space="preserve">Other information </w:t>
      </w:r>
      <w:proofErr w:type="gramStart"/>
      <w:r>
        <w:rPr>
          <w:rFonts w:cs="Times New Roman"/>
          <w:sz w:val="24"/>
          <w:szCs w:val="24"/>
        </w:rPr>
        <w:t>as</w:t>
      </w:r>
      <w:proofErr w:type="gramEnd"/>
      <w:r>
        <w:rPr>
          <w:rFonts w:cs="Times New Roman"/>
          <w:sz w:val="24"/>
          <w:szCs w:val="24"/>
        </w:rPr>
        <w:t xml:space="preserve"> requested. Do not hang up before the 911 dispatcher. </w:t>
      </w:r>
    </w:p>
    <w:p w14:paraId="20D0A214" w14:textId="7FEA26C8" w:rsidR="003D0164" w:rsidRPr="00D56FAF" w:rsidRDefault="003D0164" w:rsidP="003D0164">
      <w:pPr>
        <w:rPr>
          <w:rFonts w:cs="Times New Roman"/>
          <w:sz w:val="24"/>
          <w:szCs w:val="24"/>
        </w:rPr>
      </w:pPr>
      <w:r w:rsidRPr="00F65768">
        <w:rPr>
          <w:rFonts w:cs="Times New Roman"/>
          <w:sz w:val="24"/>
          <w:szCs w:val="24"/>
        </w:rPr>
        <w:t>If 911 is called from a cellphone, the on-site supervisor is responsible for contacting campus security at 509-423-3705 to inform them that EMS has been activated. If further assistance is needed from security, the on-site supervisor can make WVC security aware.</w:t>
      </w:r>
    </w:p>
    <w:p w14:paraId="7EE6A191" w14:textId="77777777" w:rsidR="003D0164" w:rsidRPr="00D56FAF" w:rsidRDefault="003D0164" w:rsidP="003D0164">
      <w:pPr>
        <w:jc w:val="center"/>
        <w:rPr>
          <w:rFonts w:cs="Times New Roman"/>
          <w:sz w:val="24"/>
          <w:szCs w:val="24"/>
        </w:rPr>
      </w:pPr>
      <w:r w:rsidRPr="00D56FAF">
        <w:rPr>
          <w:rFonts w:cs="Times New Roman"/>
          <w:b/>
          <w:bCs/>
          <w:sz w:val="24"/>
          <w:szCs w:val="24"/>
        </w:rPr>
        <w:lastRenderedPageBreak/>
        <w:t>Emergency Equipment</w:t>
      </w:r>
      <w:bookmarkStart w:id="199" w:name="3"/>
      <w:bookmarkEnd w:id="199"/>
    </w:p>
    <w:p w14:paraId="70D142BD" w14:textId="77777777" w:rsidR="003D0164" w:rsidRPr="00D56FAF" w:rsidRDefault="003D0164" w:rsidP="003D0164">
      <w:pPr>
        <w:rPr>
          <w:rFonts w:cs="Times New Roman"/>
          <w:sz w:val="24"/>
          <w:szCs w:val="24"/>
        </w:rPr>
      </w:pPr>
      <w:r w:rsidRPr="00D56FAF">
        <w:rPr>
          <w:rFonts w:cs="Times New Roman"/>
          <w:sz w:val="24"/>
          <w:szCs w:val="24"/>
        </w:rPr>
        <w:t xml:space="preserve">All necessary emergency equipment should be at the site and quickly accessible. Personnel should be familiar with the function and operation of each type of emergency equipment. Equipment should be in good operating condition, and personnel must be trained in advance to use it properly. Emergency equipment should be checked on a regular basis and its use rehearsed by emergency personnel. The emergency equipment available should be appropriate for the level of training of the emergency medical providers. </w:t>
      </w:r>
    </w:p>
    <w:p w14:paraId="26FA51A9" w14:textId="77777777" w:rsidR="003D0164" w:rsidRPr="00D56FAF" w:rsidRDefault="003D0164" w:rsidP="003D0164">
      <w:pPr>
        <w:rPr>
          <w:rFonts w:cs="Times New Roman"/>
          <w:sz w:val="24"/>
          <w:szCs w:val="24"/>
        </w:rPr>
      </w:pPr>
      <w:r w:rsidRPr="00D56FAF">
        <w:rPr>
          <w:rFonts w:cs="Times New Roman"/>
          <w:sz w:val="24"/>
          <w:szCs w:val="24"/>
        </w:rPr>
        <w:t xml:space="preserve">It is important to know the proper way to care for and store equipment as well. Equipment should be stored in a clean and environmentally controlled area. It should be readily available when emergency situations arise. </w:t>
      </w:r>
    </w:p>
    <w:p w14:paraId="6C1B83C1" w14:textId="77777777" w:rsidR="003D0164" w:rsidRPr="00D672BB" w:rsidRDefault="003D0164" w:rsidP="003D0164">
      <w:pPr>
        <w:rPr>
          <w:rFonts w:eastAsia="Times New Roman" w:cs="Times New Roman"/>
          <w:b/>
          <w:sz w:val="24"/>
          <w:szCs w:val="24"/>
        </w:rPr>
      </w:pPr>
      <w:r w:rsidRPr="00D672BB">
        <w:rPr>
          <w:rFonts w:eastAsia="Times New Roman" w:cs="Times New Roman"/>
          <w:b/>
          <w:sz w:val="24"/>
          <w:szCs w:val="24"/>
        </w:rPr>
        <w:t>Emergency Equipment</w:t>
      </w:r>
      <w:r>
        <w:rPr>
          <w:rFonts w:eastAsia="Times New Roman" w:cs="Times New Roman"/>
          <w:b/>
          <w:sz w:val="24"/>
          <w:szCs w:val="24"/>
        </w:rPr>
        <w:t xml:space="preserve"> present during games</w:t>
      </w:r>
    </w:p>
    <w:p w14:paraId="769A6843" w14:textId="54DEC00A" w:rsidR="003D0164" w:rsidRDefault="003D0164" w:rsidP="003D0164">
      <w:pPr>
        <w:rPr>
          <w:rFonts w:eastAsia="Times New Roman" w:cs="Times New Roman"/>
          <w:sz w:val="24"/>
          <w:szCs w:val="24"/>
        </w:rPr>
      </w:pPr>
      <w:r>
        <w:rPr>
          <w:rFonts w:eastAsia="Times New Roman" w:cs="Times New Roman"/>
          <w:sz w:val="24"/>
          <w:szCs w:val="24"/>
        </w:rPr>
        <w:t>E</w:t>
      </w:r>
      <w:r w:rsidRPr="00CC6771">
        <w:rPr>
          <w:rFonts w:eastAsia="Times New Roman" w:cs="Times New Roman"/>
          <w:sz w:val="24"/>
          <w:szCs w:val="24"/>
        </w:rPr>
        <w:t>quipment retrieval may be done by anyone on the emergency team who is familiar with the types and location of the specific equipment n</w:t>
      </w:r>
      <w:r>
        <w:rPr>
          <w:rFonts w:eastAsia="Times New Roman" w:cs="Times New Roman"/>
          <w:sz w:val="24"/>
          <w:szCs w:val="24"/>
        </w:rPr>
        <w:t>eeded. The following is a list of equipment that is present at games:</w:t>
      </w:r>
    </w:p>
    <w:p w14:paraId="1C9EDAF0" w14:textId="77777777" w:rsidR="003D0164" w:rsidRDefault="003D0164" w:rsidP="00763265">
      <w:pPr>
        <w:pStyle w:val="ListParagraph"/>
        <w:numPr>
          <w:ilvl w:val="0"/>
          <w:numId w:val="110"/>
        </w:numPr>
        <w:spacing w:after="200" w:line="276" w:lineRule="auto"/>
        <w:rPr>
          <w:rFonts w:cs="Times New Roman"/>
          <w:sz w:val="24"/>
          <w:szCs w:val="24"/>
        </w:rPr>
      </w:pPr>
      <w:r>
        <w:rPr>
          <w:rFonts w:cs="Times New Roman"/>
          <w:sz w:val="24"/>
          <w:szCs w:val="24"/>
        </w:rPr>
        <w:t>Vacuum-splints: leg, arm, hip</w:t>
      </w:r>
    </w:p>
    <w:p w14:paraId="1541E1C3" w14:textId="77777777" w:rsidR="003D0164" w:rsidRDefault="003D0164" w:rsidP="00763265">
      <w:pPr>
        <w:pStyle w:val="ListParagraph"/>
        <w:numPr>
          <w:ilvl w:val="0"/>
          <w:numId w:val="110"/>
        </w:numPr>
        <w:spacing w:after="200" w:line="276" w:lineRule="auto"/>
        <w:rPr>
          <w:rFonts w:cs="Times New Roman"/>
          <w:sz w:val="24"/>
          <w:szCs w:val="24"/>
        </w:rPr>
      </w:pPr>
      <w:r>
        <w:rPr>
          <w:rFonts w:cs="Times New Roman"/>
          <w:sz w:val="24"/>
          <w:szCs w:val="24"/>
        </w:rPr>
        <w:t>AED</w:t>
      </w:r>
    </w:p>
    <w:p w14:paraId="1B7EAEA3" w14:textId="77777777" w:rsidR="003D0164" w:rsidRDefault="003D0164" w:rsidP="00763265">
      <w:pPr>
        <w:pStyle w:val="ListParagraph"/>
        <w:numPr>
          <w:ilvl w:val="0"/>
          <w:numId w:val="110"/>
        </w:numPr>
        <w:spacing w:after="200" w:line="276" w:lineRule="auto"/>
        <w:rPr>
          <w:rFonts w:cs="Times New Roman"/>
          <w:sz w:val="24"/>
          <w:szCs w:val="24"/>
        </w:rPr>
      </w:pPr>
      <w:r>
        <w:rPr>
          <w:rFonts w:cs="Times New Roman"/>
          <w:sz w:val="24"/>
          <w:szCs w:val="24"/>
        </w:rPr>
        <w:t>Sports medicine kit</w:t>
      </w:r>
    </w:p>
    <w:p w14:paraId="65FE70EA" w14:textId="77777777" w:rsidR="003D0164" w:rsidRPr="005D3A29" w:rsidRDefault="003D0164" w:rsidP="00763265">
      <w:pPr>
        <w:pStyle w:val="ListParagraph"/>
        <w:numPr>
          <w:ilvl w:val="0"/>
          <w:numId w:val="110"/>
        </w:numPr>
        <w:spacing w:after="200" w:line="276" w:lineRule="auto"/>
        <w:rPr>
          <w:rFonts w:cs="Times New Roman"/>
          <w:sz w:val="24"/>
          <w:szCs w:val="24"/>
        </w:rPr>
      </w:pPr>
      <w:r>
        <w:rPr>
          <w:rFonts w:cs="Times New Roman"/>
          <w:sz w:val="24"/>
          <w:szCs w:val="24"/>
        </w:rPr>
        <w:t xml:space="preserve">Crutches </w:t>
      </w:r>
    </w:p>
    <w:p w14:paraId="6D3EA8B5" w14:textId="77777777" w:rsidR="003D0164" w:rsidRDefault="003D0164" w:rsidP="003D0164">
      <w:pPr>
        <w:rPr>
          <w:rFonts w:cs="Times New Roman"/>
          <w:b/>
          <w:bCs/>
          <w:sz w:val="24"/>
          <w:szCs w:val="24"/>
        </w:rPr>
      </w:pPr>
      <w:r w:rsidRPr="00D56FAF">
        <w:rPr>
          <w:rFonts w:cs="Times New Roman"/>
          <w:b/>
          <w:bCs/>
          <w:sz w:val="24"/>
          <w:szCs w:val="24"/>
        </w:rPr>
        <w:t>AED Locations</w:t>
      </w:r>
    </w:p>
    <w:p w14:paraId="17DB1095" w14:textId="77777777" w:rsidR="003D0164" w:rsidRDefault="003D0164" w:rsidP="00763265">
      <w:pPr>
        <w:pStyle w:val="ListParagraph"/>
        <w:numPr>
          <w:ilvl w:val="0"/>
          <w:numId w:val="111"/>
        </w:numPr>
        <w:spacing w:after="200" w:line="276" w:lineRule="auto"/>
        <w:rPr>
          <w:rFonts w:cs="Times New Roman"/>
          <w:sz w:val="24"/>
          <w:szCs w:val="24"/>
        </w:rPr>
      </w:pPr>
      <w:r>
        <w:rPr>
          <w:rFonts w:cs="Times New Roman"/>
          <w:sz w:val="24"/>
          <w:szCs w:val="24"/>
        </w:rPr>
        <w:t>Athletic Training room: located on wall next to desk</w:t>
      </w:r>
    </w:p>
    <w:p w14:paraId="4A17DC1A" w14:textId="77777777" w:rsidR="003D0164" w:rsidRPr="00A00F2D" w:rsidRDefault="003D0164" w:rsidP="00763265">
      <w:pPr>
        <w:pStyle w:val="ListParagraph"/>
        <w:numPr>
          <w:ilvl w:val="0"/>
          <w:numId w:val="111"/>
        </w:numPr>
        <w:spacing w:after="200" w:line="276" w:lineRule="auto"/>
        <w:rPr>
          <w:rFonts w:cs="Times New Roman"/>
          <w:sz w:val="24"/>
          <w:szCs w:val="24"/>
        </w:rPr>
      </w:pPr>
      <w:r w:rsidRPr="00A00F2D">
        <w:rPr>
          <w:rFonts w:cs="Times New Roman"/>
          <w:sz w:val="24"/>
          <w:szCs w:val="24"/>
        </w:rPr>
        <w:t xml:space="preserve">Hallway in </w:t>
      </w:r>
      <w:r>
        <w:rPr>
          <w:rFonts w:cs="Times New Roman"/>
          <w:sz w:val="24"/>
          <w:szCs w:val="24"/>
        </w:rPr>
        <w:t>Smith Gym: b</w:t>
      </w:r>
      <w:r w:rsidRPr="00A00F2D">
        <w:rPr>
          <w:rFonts w:cs="Times New Roman"/>
          <w:sz w:val="24"/>
          <w:szCs w:val="24"/>
        </w:rPr>
        <w:t xml:space="preserve">y men’s locker room </w:t>
      </w:r>
    </w:p>
    <w:p w14:paraId="10639F39" w14:textId="77777777" w:rsidR="003D0164" w:rsidRDefault="003D0164" w:rsidP="003D0164">
      <w:pPr>
        <w:rPr>
          <w:rFonts w:cs="Times New Roman"/>
          <w:b/>
          <w:sz w:val="24"/>
          <w:szCs w:val="24"/>
        </w:rPr>
      </w:pPr>
    </w:p>
    <w:p w14:paraId="58E01603" w14:textId="77777777" w:rsidR="003D0164" w:rsidRPr="00D672BB" w:rsidRDefault="003D0164" w:rsidP="003D0164">
      <w:pPr>
        <w:jc w:val="center"/>
        <w:rPr>
          <w:rFonts w:cs="Times New Roman"/>
          <w:b/>
          <w:sz w:val="24"/>
          <w:szCs w:val="24"/>
        </w:rPr>
      </w:pPr>
      <w:r w:rsidRPr="00D672BB">
        <w:rPr>
          <w:rFonts w:cs="Times New Roman"/>
          <w:b/>
          <w:sz w:val="24"/>
          <w:szCs w:val="24"/>
        </w:rPr>
        <w:t>Follow Up</w:t>
      </w:r>
    </w:p>
    <w:p w14:paraId="27B955CC" w14:textId="21A66CEC" w:rsidR="003D0164" w:rsidRDefault="003D0164" w:rsidP="003D0164">
      <w:pPr>
        <w:rPr>
          <w:rFonts w:cs="Times New Roman"/>
          <w:sz w:val="24"/>
          <w:szCs w:val="24"/>
        </w:rPr>
      </w:pPr>
      <w:r>
        <w:rPr>
          <w:rFonts w:cs="Times New Roman"/>
          <w:sz w:val="24"/>
          <w:szCs w:val="24"/>
        </w:rPr>
        <w:t>In the event of an emergency, it is imperative that the ATC, coach, and AD be made aware of the athlete’s condition. If the ATC is not on-site, the athlete should report to the ATC as soon as possible for follow up care. The ATC and/or coach will contact appropriate athlete emergency contacts as denoted on the athlete’s physical</w:t>
      </w:r>
      <w:r w:rsidR="000E5C9D">
        <w:rPr>
          <w:rFonts w:cs="Times New Roman"/>
          <w:sz w:val="24"/>
          <w:szCs w:val="24"/>
        </w:rPr>
        <w:t xml:space="preserve">. </w:t>
      </w:r>
    </w:p>
    <w:p w14:paraId="0C1D2B62" w14:textId="77777777" w:rsidR="003D0164" w:rsidRPr="00A2099A" w:rsidRDefault="003D0164" w:rsidP="003D0164">
      <w:pPr>
        <w:rPr>
          <w:rFonts w:cs="Times New Roman"/>
          <w:sz w:val="24"/>
          <w:szCs w:val="24"/>
        </w:rPr>
      </w:pPr>
      <w:r>
        <w:rPr>
          <w:rFonts w:cs="Times New Roman"/>
          <w:sz w:val="24"/>
          <w:szCs w:val="24"/>
        </w:rPr>
        <w:t>The AT w</w:t>
      </w:r>
      <w:r w:rsidRPr="007E4AAE">
        <w:rPr>
          <w:rFonts w:cs="Times New Roman"/>
          <w:sz w:val="24"/>
          <w:szCs w:val="24"/>
        </w:rPr>
        <w:t xml:space="preserve">ill </w:t>
      </w:r>
      <w:r>
        <w:rPr>
          <w:rFonts w:cs="Times New Roman"/>
          <w:sz w:val="24"/>
          <w:szCs w:val="24"/>
        </w:rPr>
        <w:t>complete an</w:t>
      </w:r>
      <w:r w:rsidRPr="007E4AAE">
        <w:rPr>
          <w:rFonts w:cs="Times New Roman"/>
          <w:sz w:val="24"/>
          <w:szCs w:val="24"/>
        </w:rPr>
        <w:t xml:space="preserve"> accident </w:t>
      </w:r>
      <w:r>
        <w:rPr>
          <w:rFonts w:cs="Times New Roman"/>
          <w:sz w:val="24"/>
          <w:szCs w:val="24"/>
        </w:rPr>
        <w:t>report on the</w:t>
      </w:r>
      <w:r w:rsidRPr="007E4AAE">
        <w:rPr>
          <w:rFonts w:cs="Times New Roman"/>
          <w:sz w:val="24"/>
          <w:szCs w:val="24"/>
        </w:rPr>
        <w:t xml:space="preserve"> WVC Website</w:t>
      </w:r>
      <w:r>
        <w:rPr>
          <w:rFonts w:cs="Times New Roman"/>
          <w:sz w:val="24"/>
          <w:szCs w:val="24"/>
        </w:rPr>
        <w:t xml:space="preserve"> as below. </w:t>
      </w:r>
      <w:r w:rsidRPr="00A2099A">
        <w:rPr>
          <w:rFonts w:cs="Times New Roman"/>
          <w:sz w:val="24"/>
          <w:szCs w:val="24"/>
        </w:rPr>
        <w:t>Once the signatures have been collected from the affected party, person reporting and the</w:t>
      </w:r>
      <w:r>
        <w:rPr>
          <w:rFonts w:cs="Times New Roman"/>
          <w:sz w:val="24"/>
          <w:szCs w:val="24"/>
        </w:rPr>
        <w:t xml:space="preserve"> AD,</w:t>
      </w:r>
      <w:r w:rsidRPr="00A2099A">
        <w:rPr>
          <w:rFonts w:cs="Times New Roman"/>
          <w:sz w:val="24"/>
          <w:szCs w:val="24"/>
        </w:rPr>
        <w:t xml:space="preserve"> the form </w:t>
      </w:r>
      <w:r>
        <w:rPr>
          <w:rFonts w:cs="Times New Roman"/>
          <w:sz w:val="24"/>
          <w:szCs w:val="24"/>
        </w:rPr>
        <w:t>is sent to Heather Maddy</w:t>
      </w:r>
      <w:r w:rsidRPr="00A2099A">
        <w:rPr>
          <w:rFonts w:cs="Times New Roman"/>
          <w:sz w:val="24"/>
          <w:szCs w:val="24"/>
        </w:rPr>
        <w:t>.</w:t>
      </w:r>
    </w:p>
    <w:p w14:paraId="561611E3" w14:textId="77777777" w:rsidR="003D0164" w:rsidRPr="004276FD" w:rsidRDefault="003D0164" w:rsidP="003D0164">
      <w:pPr>
        <w:jc w:val="center"/>
        <w:rPr>
          <w:rFonts w:cs="Times New Roman"/>
          <w:b/>
          <w:bCs/>
          <w:sz w:val="24"/>
          <w:szCs w:val="24"/>
        </w:rPr>
      </w:pPr>
      <w:r w:rsidRPr="004276FD">
        <w:rPr>
          <w:rFonts w:cs="Times New Roman"/>
          <w:b/>
          <w:bCs/>
          <w:sz w:val="24"/>
          <w:szCs w:val="24"/>
        </w:rPr>
        <w:t>https://www.wvc.edu/humanresources/resources.html</w:t>
      </w:r>
    </w:p>
    <w:p w14:paraId="27B90FA7" w14:textId="77777777" w:rsidR="003D0164" w:rsidRPr="004276FD" w:rsidRDefault="003D0164" w:rsidP="003D0164">
      <w:pPr>
        <w:jc w:val="center"/>
        <w:rPr>
          <w:rFonts w:cs="Times New Roman"/>
          <w:b/>
          <w:bCs/>
          <w:sz w:val="24"/>
          <w:szCs w:val="24"/>
        </w:rPr>
      </w:pPr>
    </w:p>
    <w:p w14:paraId="019A3983" w14:textId="77777777" w:rsidR="003D0164" w:rsidRDefault="003D0164" w:rsidP="003D0164">
      <w:pPr>
        <w:jc w:val="center"/>
        <w:rPr>
          <w:rFonts w:cs="Times New Roman"/>
          <w:b/>
          <w:bCs/>
          <w:sz w:val="24"/>
          <w:szCs w:val="24"/>
        </w:rPr>
      </w:pPr>
    </w:p>
    <w:p w14:paraId="149D00C7" w14:textId="77777777" w:rsidR="003D0164" w:rsidRDefault="003D0164" w:rsidP="00E601FD">
      <w:pPr>
        <w:rPr>
          <w:rFonts w:cs="Times New Roman"/>
          <w:b/>
          <w:bCs/>
          <w:sz w:val="24"/>
          <w:szCs w:val="24"/>
        </w:rPr>
      </w:pPr>
    </w:p>
    <w:p w14:paraId="66338FE2" w14:textId="77777777" w:rsidR="003D0164" w:rsidRDefault="003D0164" w:rsidP="003D0164">
      <w:pPr>
        <w:jc w:val="center"/>
        <w:rPr>
          <w:rFonts w:cs="Times New Roman"/>
          <w:b/>
          <w:bCs/>
          <w:sz w:val="24"/>
          <w:szCs w:val="24"/>
        </w:rPr>
      </w:pPr>
    </w:p>
    <w:p w14:paraId="68AB778E" w14:textId="77777777" w:rsidR="00A522DC" w:rsidRDefault="00A522DC" w:rsidP="003D0164">
      <w:pPr>
        <w:jc w:val="center"/>
        <w:rPr>
          <w:rFonts w:cs="Times New Roman"/>
          <w:b/>
          <w:bCs/>
          <w:sz w:val="28"/>
          <w:szCs w:val="28"/>
        </w:rPr>
      </w:pPr>
    </w:p>
    <w:p w14:paraId="6323C247" w14:textId="007A235E" w:rsidR="003D0164" w:rsidRPr="00614F61" w:rsidRDefault="003D0164" w:rsidP="003D0164">
      <w:pPr>
        <w:jc w:val="center"/>
        <w:rPr>
          <w:rFonts w:cs="Times New Roman"/>
          <w:sz w:val="28"/>
          <w:szCs w:val="28"/>
        </w:rPr>
      </w:pPr>
      <w:r w:rsidRPr="00614F61">
        <w:rPr>
          <w:rFonts w:cs="Times New Roman"/>
          <w:b/>
          <w:bCs/>
          <w:sz w:val="28"/>
          <w:szCs w:val="28"/>
        </w:rPr>
        <w:lastRenderedPageBreak/>
        <w:t>Wenatchee Valley College Specific Emergency Action Plans</w:t>
      </w:r>
    </w:p>
    <w:p w14:paraId="6DE118F9" w14:textId="77777777" w:rsidR="003D0164" w:rsidRPr="00CF1FA2" w:rsidRDefault="003D0164" w:rsidP="003D0164">
      <w:pPr>
        <w:rPr>
          <w:rFonts w:cs="Times New Roman"/>
          <w:b/>
          <w:sz w:val="24"/>
          <w:szCs w:val="24"/>
        </w:rPr>
      </w:pPr>
      <w:r w:rsidRPr="00CF1FA2">
        <w:rPr>
          <w:rFonts w:cs="Times New Roman"/>
          <w:b/>
          <w:sz w:val="24"/>
          <w:szCs w:val="24"/>
        </w:rPr>
        <w:t xml:space="preserve">Smith Gymnasium </w:t>
      </w:r>
    </w:p>
    <w:p w14:paraId="6F87F9F9" w14:textId="77777777" w:rsidR="003D0164" w:rsidRPr="00D83051" w:rsidRDefault="003D0164" w:rsidP="00763265">
      <w:pPr>
        <w:pStyle w:val="ListParagraph"/>
        <w:numPr>
          <w:ilvl w:val="0"/>
          <w:numId w:val="112"/>
        </w:numPr>
        <w:spacing w:after="200" w:line="276" w:lineRule="auto"/>
        <w:rPr>
          <w:rFonts w:cs="Times New Roman"/>
          <w:sz w:val="24"/>
          <w:szCs w:val="24"/>
        </w:rPr>
      </w:pPr>
      <w:r w:rsidRPr="00D83051">
        <w:rPr>
          <w:rFonts w:cs="Times New Roman"/>
          <w:sz w:val="24"/>
          <w:szCs w:val="24"/>
        </w:rPr>
        <w:t xml:space="preserve">In the event an emergency occurs in Smith Gymnasium, EMS will be directed to enter off Fifth Street via the parking lot directly in front of the gymnasium. </w:t>
      </w:r>
    </w:p>
    <w:p w14:paraId="4E8DA67D" w14:textId="77777777" w:rsidR="003D0164" w:rsidRDefault="003D0164" w:rsidP="00763265">
      <w:pPr>
        <w:pStyle w:val="ListParagraph"/>
        <w:numPr>
          <w:ilvl w:val="0"/>
          <w:numId w:val="112"/>
        </w:numPr>
        <w:spacing w:after="200" w:line="276" w:lineRule="auto"/>
        <w:rPr>
          <w:rFonts w:cs="Times New Roman"/>
          <w:sz w:val="24"/>
          <w:szCs w:val="24"/>
        </w:rPr>
      </w:pPr>
      <w:r w:rsidRPr="00CF1FA2">
        <w:rPr>
          <w:rFonts w:cs="Times New Roman"/>
          <w:sz w:val="24"/>
          <w:szCs w:val="24"/>
        </w:rPr>
        <w:t xml:space="preserve">The </w:t>
      </w:r>
      <w:r>
        <w:rPr>
          <w:rFonts w:cs="Times New Roman"/>
          <w:sz w:val="24"/>
          <w:szCs w:val="24"/>
        </w:rPr>
        <w:t>P</w:t>
      </w:r>
      <w:r w:rsidRPr="00CF1FA2">
        <w:rPr>
          <w:rFonts w:cs="Times New Roman"/>
          <w:sz w:val="24"/>
          <w:szCs w:val="24"/>
        </w:rPr>
        <w:t xml:space="preserve">erson </w:t>
      </w:r>
      <w:proofErr w:type="gramStart"/>
      <w:r>
        <w:rPr>
          <w:rFonts w:cs="Times New Roman"/>
          <w:sz w:val="24"/>
          <w:szCs w:val="24"/>
        </w:rPr>
        <w:t>I</w:t>
      </w:r>
      <w:r w:rsidRPr="00CF1FA2">
        <w:rPr>
          <w:rFonts w:cs="Times New Roman"/>
          <w:sz w:val="24"/>
          <w:szCs w:val="24"/>
        </w:rPr>
        <w:t>n</w:t>
      </w:r>
      <w:proofErr w:type="gramEnd"/>
      <w:r w:rsidRPr="00CF1FA2">
        <w:rPr>
          <w:rFonts w:cs="Times New Roman"/>
          <w:sz w:val="24"/>
          <w:szCs w:val="24"/>
        </w:rPr>
        <w:t xml:space="preserve"> </w:t>
      </w:r>
      <w:r>
        <w:rPr>
          <w:rFonts w:cs="Times New Roman"/>
          <w:sz w:val="24"/>
          <w:szCs w:val="24"/>
        </w:rPr>
        <w:t>C</w:t>
      </w:r>
      <w:r w:rsidRPr="00CF1FA2">
        <w:rPr>
          <w:rFonts w:cs="Times New Roman"/>
          <w:sz w:val="24"/>
          <w:szCs w:val="24"/>
        </w:rPr>
        <w:t>harge</w:t>
      </w:r>
      <w:r>
        <w:rPr>
          <w:rFonts w:cs="Times New Roman"/>
          <w:sz w:val="24"/>
          <w:szCs w:val="24"/>
        </w:rPr>
        <w:t xml:space="preserve"> (PIC)</w:t>
      </w:r>
      <w:r w:rsidRPr="00CF1FA2">
        <w:rPr>
          <w:rFonts w:cs="Times New Roman"/>
          <w:sz w:val="24"/>
          <w:szCs w:val="24"/>
        </w:rPr>
        <w:t xml:space="preserve"> of the emergency scene will assign an individual to meet EMS at the appropriate </w:t>
      </w:r>
      <w:r>
        <w:rPr>
          <w:rFonts w:cs="Times New Roman"/>
          <w:sz w:val="24"/>
          <w:szCs w:val="24"/>
        </w:rPr>
        <w:t>street entrance</w:t>
      </w:r>
      <w:r w:rsidRPr="00CF1FA2">
        <w:rPr>
          <w:rFonts w:cs="Times New Roman"/>
          <w:sz w:val="24"/>
          <w:szCs w:val="24"/>
        </w:rPr>
        <w:t xml:space="preserve"> and guide them to the scene. </w:t>
      </w:r>
    </w:p>
    <w:p w14:paraId="2B38EBF1" w14:textId="77777777" w:rsidR="003D0164" w:rsidRPr="00424D8F" w:rsidRDefault="003D0164" w:rsidP="00763265">
      <w:pPr>
        <w:pStyle w:val="ListParagraph"/>
        <w:numPr>
          <w:ilvl w:val="0"/>
          <w:numId w:val="112"/>
        </w:numPr>
        <w:spacing w:after="200" w:line="276" w:lineRule="auto"/>
        <w:rPr>
          <w:rFonts w:cs="Times New Roman"/>
          <w:sz w:val="24"/>
          <w:szCs w:val="24"/>
        </w:rPr>
      </w:pPr>
      <w:r w:rsidRPr="00424D8F">
        <w:rPr>
          <w:rFonts w:cs="Times New Roman"/>
          <w:sz w:val="24"/>
          <w:szCs w:val="24"/>
        </w:rPr>
        <w:t xml:space="preserve">The </w:t>
      </w:r>
      <w:r>
        <w:rPr>
          <w:rFonts w:cs="Times New Roman"/>
          <w:sz w:val="24"/>
          <w:szCs w:val="24"/>
        </w:rPr>
        <w:t xml:space="preserve">PIC </w:t>
      </w:r>
      <w:r w:rsidRPr="00424D8F">
        <w:rPr>
          <w:rFonts w:cs="Times New Roman"/>
          <w:sz w:val="24"/>
          <w:szCs w:val="24"/>
        </w:rPr>
        <w:t xml:space="preserve">of the emergency scene will assign an individual to meet EMS at the appropriate door and guide them to the scene. </w:t>
      </w:r>
    </w:p>
    <w:p w14:paraId="41C050EC" w14:textId="77777777" w:rsidR="003D0164" w:rsidRPr="00CF1FA2" w:rsidRDefault="003D0164" w:rsidP="00763265">
      <w:pPr>
        <w:pStyle w:val="ListParagraph"/>
        <w:numPr>
          <w:ilvl w:val="0"/>
          <w:numId w:val="112"/>
        </w:numPr>
        <w:spacing w:after="200" w:line="276" w:lineRule="auto"/>
        <w:rPr>
          <w:rFonts w:cs="Times New Roman"/>
          <w:sz w:val="24"/>
          <w:szCs w:val="24"/>
        </w:rPr>
      </w:pPr>
      <w:r>
        <w:rPr>
          <w:rFonts w:cs="Times New Roman"/>
          <w:sz w:val="24"/>
          <w:szCs w:val="24"/>
        </w:rPr>
        <w:t>To ensure ease of access to the building, no vehicles are permitted to park in the “NO PARKING/Loading zone only” area in front of the gymnasium.</w:t>
      </w:r>
    </w:p>
    <w:p w14:paraId="09ED3572" w14:textId="77777777" w:rsidR="003D0164" w:rsidRPr="001664E3" w:rsidRDefault="003D0164" w:rsidP="003D0164">
      <w:pPr>
        <w:rPr>
          <w:rFonts w:cs="Times New Roman"/>
          <w:b/>
          <w:sz w:val="24"/>
          <w:szCs w:val="24"/>
        </w:rPr>
      </w:pPr>
      <w:r w:rsidRPr="001664E3">
        <w:rPr>
          <w:rFonts w:cs="Times New Roman"/>
          <w:b/>
          <w:sz w:val="24"/>
          <w:szCs w:val="24"/>
        </w:rPr>
        <w:t xml:space="preserve">Soccer field (Hollis Field) </w:t>
      </w:r>
    </w:p>
    <w:p w14:paraId="6C28035E" w14:textId="77777777" w:rsidR="003D0164" w:rsidRPr="00D83051" w:rsidRDefault="003D0164" w:rsidP="00763265">
      <w:pPr>
        <w:pStyle w:val="ListParagraph"/>
        <w:numPr>
          <w:ilvl w:val="1"/>
          <w:numId w:val="112"/>
        </w:numPr>
        <w:spacing w:after="200" w:line="276" w:lineRule="auto"/>
        <w:rPr>
          <w:rFonts w:cs="Times New Roman"/>
          <w:sz w:val="24"/>
          <w:szCs w:val="24"/>
        </w:rPr>
      </w:pPr>
      <w:r w:rsidRPr="00D83051">
        <w:rPr>
          <w:rFonts w:cs="Times New Roman"/>
          <w:sz w:val="24"/>
          <w:szCs w:val="24"/>
        </w:rPr>
        <w:t xml:space="preserve">EMS enters off </w:t>
      </w:r>
      <w:r>
        <w:rPr>
          <w:rFonts w:cs="Times New Roman"/>
          <w:sz w:val="24"/>
          <w:szCs w:val="24"/>
        </w:rPr>
        <w:t>Fifth</w:t>
      </w:r>
      <w:r w:rsidRPr="00D83051">
        <w:rPr>
          <w:rFonts w:cs="Times New Roman"/>
          <w:sz w:val="24"/>
          <w:szCs w:val="24"/>
        </w:rPr>
        <w:t xml:space="preserve"> </w:t>
      </w:r>
      <w:r>
        <w:rPr>
          <w:rFonts w:cs="Times New Roman"/>
          <w:sz w:val="24"/>
          <w:szCs w:val="24"/>
        </w:rPr>
        <w:t>S</w:t>
      </w:r>
      <w:r w:rsidRPr="00D83051">
        <w:rPr>
          <w:rFonts w:cs="Times New Roman"/>
          <w:sz w:val="24"/>
          <w:szCs w:val="24"/>
        </w:rPr>
        <w:t>treet via the parking lot farthest West</w:t>
      </w:r>
      <w:r w:rsidRPr="00B57717">
        <w:rPr>
          <w:rFonts w:cs="Times New Roman"/>
          <w:b/>
          <w:sz w:val="24"/>
          <w:szCs w:val="24"/>
        </w:rPr>
        <w:t>.</w:t>
      </w:r>
      <w:r w:rsidRPr="00B57717">
        <w:rPr>
          <w:rFonts w:cs="Times New Roman"/>
          <w:sz w:val="24"/>
          <w:szCs w:val="24"/>
        </w:rPr>
        <w:t xml:space="preserve"> The PIC will send someone to meet EMS at this location. </w:t>
      </w:r>
      <w:r w:rsidRPr="00A6077A">
        <w:rPr>
          <w:rFonts w:cs="Times New Roman"/>
          <w:sz w:val="24"/>
          <w:szCs w:val="24"/>
        </w:rPr>
        <w:t xml:space="preserve">There is a double </w:t>
      </w:r>
      <w:r w:rsidRPr="00D83051">
        <w:rPr>
          <w:rFonts w:cs="Times New Roman"/>
          <w:sz w:val="24"/>
          <w:szCs w:val="24"/>
        </w:rPr>
        <w:t xml:space="preserve">gate located adjacent to the parking lot that permits greatest and most versatile access to any injured player/person on the field. </w:t>
      </w:r>
    </w:p>
    <w:p w14:paraId="56162CC0" w14:textId="77777777" w:rsidR="003D0164" w:rsidRDefault="003D0164" w:rsidP="00763265">
      <w:pPr>
        <w:pStyle w:val="ListParagraph"/>
        <w:numPr>
          <w:ilvl w:val="1"/>
          <w:numId w:val="112"/>
        </w:numPr>
        <w:spacing w:after="200" w:line="276" w:lineRule="auto"/>
        <w:rPr>
          <w:rFonts w:cs="Times New Roman"/>
          <w:sz w:val="24"/>
          <w:szCs w:val="24"/>
        </w:rPr>
      </w:pPr>
      <w:r w:rsidRPr="00D83051">
        <w:rPr>
          <w:rFonts w:cs="Times New Roman"/>
          <w:sz w:val="24"/>
          <w:szCs w:val="24"/>
        </w:rPr>
        <w:t xml:space="preserve">Gates are only locked when games/practices are not going on. </w:t>
      </w:r>
    </w:p>
    <w:p w14:paraId="2BBFA87A" w14:textId="77777777" w:rsidR="003D0164" w:rsidRPr="00424D8F" w:rsidRDefault="003D0164" w:rsidP="00763265">
      <w:pPr>
        <w:pStyle w:val="ListParagraph"/>
        <w:numPr>
          <w:ilvl w:val="1"/>
          <w:numId w:val="112"/>
        </w:numPr>
        <w:spacing w:after="200" w:line="276" w:lineRule="auto"/>
        <w:rPr>
          <w:rFonts w:cs="Times New Roman"/>
          <w:sz w:val="24"/>
          <w:szCs w:val="24"/>
        </w:rPr>
      </w:pPr>
      <w:r w:rsidRPr="00424D8F">
        <w:rPr>
          <w:rFonts w:cs="Times New Roman"/>
          <w:sz w:val="24"/>
          <w:szCs w:val="24"/>
        </w:rPr>
        <w:t>WVC is to always keep the gate access obstruction free (no vehicles are permitted to park that might hinder entrance to the field)</w:t>
      </w:r>
      <w:r>
        <w:rPr>
          <w:rFonts w:cs="Times New Roman"/>
          <w:sz w:val="24"/>
          <w:szCs w:val="24"/>
        </w:rPr>
        <w:t>.</w:t>
      </w:r>
    </w:p>
    <w:p w14:paraId="72AF2B48" w14:textId="77777777" w:rsidR="003D0164" w:rsidRDefault="003D0164" w:rsidP="003D0164">
      <w:pPr>
        <w:rPr>
          <w:rFonts w:cs="Times New Roman"/>
          <w:b/>
          <w:sz w:val="24"/>
          <w:szCs w:val="24"/>
        </w:rPr>
      </w:pPr>
      <w:r w:rsidRPr="00767043">
        <w:rPr>
          <w:rFonts w:cs="Times New Roman"/>
          <w:b/>
          <w:sz w:val="24"/>
          <w:szCs w:val="24"/>
        </w:rPr>
        <w:t>Baseball Field</w:t>
      </w:r>
    </w:p>
    <w:p w14:paraId="451C56A0" w14:textId="77777777" w:rsidR="003D0164" w:rsidRPr="00767043" w:rsidRDefault="003D0164" w:rsidP="003D0164">
      <w:pPr>
        <w:ind w:firstLine="360"/>
        <w:rPr>
          <w:rFonts w:cs="Times New Roman"/>
          <w:b/>
          <w:sz w:val="24"/>
          <w:szCs w:val="24"/>
        </w:rPr>
      </w:pPr>
      <w:r>
        <w:rPr>
          <w:rFonts w:cs="Times New Roman"/>
          <w:b/>
          <w:sz w:val="24"/>
          <w:szCs w:val="24"/>
        </w:rPr>
        <w:t>To get EMS to a player on the field:</w:t>
      </w:r>
    </w:p>
    <w:p w14:paraId="6B34207F" w14:textId="77777777" w:rsidR="003D0164" w:rsidRDefault="003D0164" w:rsidP="00763265">
      <w:pPr>
        <w:pStyle w:val="ListParagraph"/>
        <w:numPr>
          <w:ilvl w:val="0"/>
          <w:numId w:val="114"/>
        </w:numPr>
        <w:spacing w:after="200" w:line="276" w:lineRule="auto"/>
        <w:rPr>
          <w:rFonts w:cs="Times New Roman"/>
          <w:sz w:val="24"/>
          <w:szCs w:val="24"/>
        </w:rPr>
      </w:pPr>
      <w:r>
        <w:rPr>
          <w:rFonts w:cs="Times New Roman"/>
          <w:sz w:val="24"/>
          <w:szCs w:val="24"/>
        </w:rPr>
        <w:t xml:space="preserve">Have EMS enter field via Fifth Street / right field. PIC will send someone to meet EMS at this location. </w:t>
      </w:r>
      <w:proofErr w:type="gramStart"/>
      <w:r>
        <w:rPr>
          <w:rFonts w:cs="Times New Roman"/>
          <w:sz w:val="24"/>
          <w:szCs w:val="24"/>
        </w:rPr>
        <w:t>Gate</w:t>
      </w:r>
      <w:proofErr w:type="gramEnd"/>
      <w:r>
        <w:rPr>
          <w:rFonts w:cs="Times New Roman"/>
          <w:sz w:val="24"/>
          <w:szCs w:val="24"/>
        </w:rPr>
        <w:t xml:space="preserve"> is locked. </w:t>
      </w:r>
      <w:r w:rsidRPr="008949E0">
        <w:rPr>
          <w:rFonts w:cs="Times New Roman"/>
          <w:color w:val="000000" w:themeColor="text1"/>
          <w:sz w:val="24"/>
          <w:szCs w:val="24"/>
        </w:rPr>
        <w:t>Coaches</w:t>
      </w:r>
      <w:r>
        <w:rPr>
          <w:rFonts w:cs="Times New Roman"/>
          <w:color w:val="000000" w:themeColor="text1"/>
          <w:sz w:val="24"/>
          <w:szCs w:val="24"/>
        </w:rPr>
        <w:t xml:space="preserve"> and the athletic trainer</w:t>
      </w:r>
      <w:r w:rsidRPr="008949E0">
        <w:rPr>
          <w:rFonts w:cs="Times New Roman"/>
          <w:color w:val="000000" w:themeColor="text1"/>
          <w:sz w:val="24"/>
          <w:szCs w:val="24"/>
        </w:rPr>
        <w:t xml:space="preserve"> </w:t>
      </w:r>
      <w:r>
        <w:rPr>
          <w:rFonts w:cs="Times New Roman"/>
          <w:sz w:val="24"/>
          <w:szCs w:val="24"/>
        </w:rPr>
        <w:t xml:space="preserve">have the key and will be able to </w:t>
      </w:r>
      <w:proofErr w:type="gramStart"/>
      <w:r>
        <w:rPr>
          <w:rFonts w:cs="Times New Roman"/>
          <w:sz w:val="24"/>
          <w:szCs w:val="24"/>
        </w:rPr>
        <w:t>unlock</w:t>
      </w:r>
      <w:proofErr w:type="gramEnd"/>
      <w:r>
        <w:rPr>
          <w:rFonts w:cs="Times New Roman"/>
          <w:sz w:val="24"/>
          <w:szCs w:val="24"/>
        </w:rPr>
        <w:t xml:space="preserve"> if necessary. </w:t>
      </w:r>
    </w:p>
    <w:p w14:paraId="49CFA950" w14:textId="77777777" w:rsidR="003D0164" w:rsidRDefault="003D0164" w:rsidP="00763265">
      <w:pPr>
        <w:pStyle w:val="ListParagraph"/>
        <w:numPr>
          <w:ilvl w:val="0"/>
          <w:numId w:val="114"/>
        </w:numPr>
        <w:spacing w:after="200" w:line="276" w:lineRule="auto"/>
        <w:rPr>
          <w:rFonts w:cs="Times New Roman"/>
          <w:sz w:val="24"/>
          <w:szCs w:val="24"/>
        </w:rPr>
      </w:pPr>
      <w:r w:rsidRPr="00934F31">
        <w:rPr>
          <w:rFonts w:cs="Times New Roman"/>
          <w:sz w:val="24"/>
          <w:szCs w:val="24"/>
        </w:rPr>
        <w:t>WVC is to always keep the gate access obstruction free (no vehicles are permitted to park that might hinder entrance to the field)</w:t>
      </w:r>
      <w:r>
        <w:rPr>
          <w:rFonts w:cs="Times New Roman"/>
          <w:sz w:val="24"/>
          <w:szCs w:val="24"/>
        </w:rPr>
        <w:t>.</w:t>
      </w:r>
    </w:p>
    <w:p w14:paraId="3E9F4199" w14:textId="77777777" w:rsidR="003D0164" w:rsidRDefault="003D0164" w:rsidP="003D0164">
      <w:pPr>
        <w:pStyle w:val="ListParagraph"/>
        <w:rPr>
          <w:rFonts w:cs="Times New Roman"/>
          <w:sz w:val="24"/>
          <w:szCs w:val="24"/>
        </w:rPr>
      </w:pPr>
    </w:p>
    <w:p w14:paraId="7EA454C2" w14:textId="77777777" w:rsidR="003D0164" w:rsidRPr="0091754D" w:rsidRDefault="003D0164" w:rsidP="003D0164">
      <w:pPr>
        <w:ind w:left="360"/>
        <w:rPr>
          <w:rFonts w:cs="Times New Roman"/>
          <w:b/>
          <w:sz w:val="24"/>
          <w:szCs w:val="24"/>
        </w:rPr>
      </w:pPr>
      <w:r w:rsidRPr="0091754D">
        <w:rPr>
          <w:rFonts w:cs="Times New Roman"/>
          <w:b/>
          <w:sz w:val="24"/>
          <w:szCs w:val="24"/>
        </w:rPr>
        <w:t>If EMS does not need to drive onto field:</w:t>
      </w:r>
    </w:p>
    <w:p w14:paraId="01548FF1" w14:textId="77777777" w:rsidR="003D0164" w:rsidRPr="0091754D" w:rsidRDefault="003D0164" w:rsidP="00763265">
      <w:pPr>
        <w:pStyle w:val="ListParagraph"/>
        <w:numPr>
          <w:ilvl w:val="0"/>
          <w:numId w:val="115"/>
        </w:numPr>
        <w:spacing w:after="200" w:line="276" w:lineRule="auto"/>
        <w:rPr>
          <w:rFonts w:cs="Times New Roman"/>
          <w:sz w:val="24"/>
          <w:szCs w:val="24"/>
        </w:rPr>
      </w:pPr>
      <w:r w:rsidRPr="0091754D">
        <w:rPr>
          <w:rFonts w:cs="Times New Roman"/>
          <w:sz w:val="24"/>
          <w:szCs w:val="24"/>
        </w:rPr>
        <w:t xml:space="preserve">To get EMS to a person in the stands, EMS enters off </w:t>
      </w:r>
      <w:r>
        <w:rPr>
          <w:rFonts w:cs="Times New Roman"/>
          <w:sz w:val="24"/>
          <w:szCs w:val="24"/>
        </w:rPr>
        <w:t>Ninth</w:t>
      </w:r>
      <w:r w:rsidRPr="0091754D">
        <w:rPr>
          <w:rFonts w:cs="Times New Roman"/>
          <w:sz w:val="24"/>
          <w:szCs w:val="24"/>
        </w:rPr>
        <w:t xml:space="preserve"> </w:t>
      </w:r>
      <w:r>
        <w:rPr>
          <w:rFonts w:cs="Times New Roman"/>
          <w:sz w:val="24"/>
          <w:szCs w:val="24"/>
        </w:rPr>
        <w:t>S</w:t>
      </w:r>
      <w:r w:rsidRPr="0091754D">
        <w:rPr>
          <w:rFonts w:cs="Times New Roman"/>
          <w:sz w:val="24"/>
          <w:szCs w:val="24"/>
        </w:rPr>
        <w:t xml:space="preserve">treet right next to the old Westside High School. </w:t>
      </w:r>
    </w:p>
    <w:p w14:paraId="2422AE99" w14:textId="77777777" w:rsidR="003D0164" w:rsidRPr="00934F31" w:rsidRDefault="003D0164" w:rsidP="00763265">
      <w:pPr>
        <w:pStyle w:val="ListParagraph"/>
        <w:numPr>
          <w:ilvl w:val="0"/>
          <w:numId w:val="115"/>
        </w:numPr>
        <w:spacing w:after="200" w:line="276" w:lineRule="auto"/>
        <w:rPr>
          <w:rFonts w:cs="Times New Roman"/>
          <w:sz w:val="24"/>
          <w:szCs w:val="24"/>
        </w:rPr>
      </w:pPr>
      <w:r>
        <w:rPr>
          <w:rFonts w:cs="Times New Roman"/>
          <w:sz w:val="24"/>
          <w:szCs w:val="24"/>
        </w:rPr>
        <w:t>The concrete ramp enables ease of access for EMS.</w:t>
      </w:r>
    </w:p>
    <w:p w14:paraId="6190F734" w14:textId="77777777" w:rsidR="003D0164" w:rsidRDefault="003D0164" w:rsidP="003D0164">
      <w:pPr>
        <w:rPr>
          <w:rFonts w:cs="Times New Roman"/>
          <w:b/>
          <w:sz w:val="24"/>
          <w:szCs w:val="24"/>
        </w:rPr>
      </w:pPr>
    </w:p>
    <w:p w14:paraId="11686025" w14:textId="77777777" w:rsidR="00E601FD" w:rsidRDefault="00E601FD">
      <w:pPr>
        <w:spacing w:line="300" w:lineRule="auto"/>
        <w:rPr>
          <w:rFonts w:cs="Times New Roman"/>
          <w:b/>
          <w:sz w:val="24"/>
          <w:szCs w:val="24"/>
        </w:rPr>
      </w:pPr>
      <w:r>
        <w:rPr>
          <w:rFonts w:cs="Times New Roman"/>
          <w:b/>
          <w:sz w:val="24"/>
          <w:szCs w:val="24"/>
        </w:rPr>
        <w:br w:type="page"/>
      </w:r>
    </w:p>
    <w:p w14:paraId="6C3D29EE" w14:textId="77777777" w:rsidR="003D0164" w:rsidRDefault="003D0164" w:rsidP="003D0164">
      <w:pPr>
        <w:rPr>
          <w:rFonts w:cs="Times New Roman"/>
          <w:b/>
          <w:sz w:val="24"/>
          <w:szCs w:val="24"/>
        </w:rPr>
      </w:pPr>
      <w:r w:rsidRPr="00767043">
        <w:rPr>
          <w:rFonts w:cs="Times New Roman"/>
          <w:b/>
          <w:sz w:val="24"/>
          <w:szCs w:val="24"/>
        </w:rPr>
        <w:lastRenderedPageBreak/>
        <w:t xml:space="preserve">Fast pitch field </w:t>
      </w:r>
      <w:r>
        <w:rPr>
          <w:rFonts w:cs="Times New Roman"/>
          <w:b/>
          <w:sz w:val="24"/>
          <w:szCs w:val="24"/>
        </w:rPr>
        <w:t>(North Rotary)</w:t>
      </w:r>
    </w:p>
    <w:p w14:paraId="017E7C09" w14:textId="77777777" w:rsidR="003D0164" w:rsidRDefault="003D0164" w:rsidP="00763265">
      <w:pPr>
        <w:pStyle w:val="ListParagraph"/>
        <w:numPr>
          <w:ilvl w:val="0"/>
          <w:numId w:val="113"/>
        </w:numPr>
        <w:spacing w:after="200" w:line="276" w:lineRule="auto"/>
        <w:rPr>
          <w:rFonts w:cs="Times New Roman"/>
          <w:sz w:val="24"/>
          <w:szCs w:val="24"/>
        </w:rPr>
      </w:pPr>
      <w:r>
        <w:rPr>
          <w:rFonts w:cs="Times New Roman"/>
          <w:sz w:val="24"/>
          <w:szCs w:val="24"/>
        </w:rPr>
        <w:t xml:space="preserve">If needed, </w:t>
      </w:r>
      <w:r w:rsidRPr="0067767C">
        <w:rPr>
          <w:rFonts w:cs="Times New Roman"/>
          <w:sz w:val="24"/>
          <w:szCs w:val="24"/>
        </w:rPr>
        <w:t xml:space="preserve">EMS </w:t>
      </w:r>
      <w:r>
        <w:rPr>
          <w:rFonts w:cs="Times New Roman"/>
          <w:sz w:val="24"/>
          <w:szCs w:val="24"/>
        </w:rPr>
        <w:t xml:space="preserve">needs to get a stretcher onto the field; they can enter </w:t>
      </w:r>
      <w:r w:rsidRPr="0067767C">
        <w:rPr>
          <w:rFonts w:cs="Times New Roman"/>
          <w:sz w:val="24"/>
          <w:szCs w:val="24"/>
        </w:rPr>
        <w:t>via the visiting dugout</w:t>
      </w:r>
      <w:r>
        <w:rPr>
          <w:rFonts w:cs="Times New Roman"/>
          <w:sz w:val="24"/>
          <w:szCs w:val="24"/>
        </w:rPr>
        <w:t>.</w:t>
      </w:r>
    </w:p>
    <w:p w14:paraId="6C692063" w14:textId="0068A964" w:rsidR="003D0164" w:rsidRPr="00912379" w:rsidRDefault="003D0164" w:rsidP="00763265">
      <w:pPr>
        <w:pStyle w:val="ListParagraph"/>
        <w:numPr>
          <w:ilvl w:val="0"/>
          <w:numId w:val="113"/>
        </w:numPr>
        <w:spacing w:after="200" w:line="276" w:lineRule="auto"/>
        <w:rPr>
          <w:rFonts w:cs="Times New Roman"/>
          <w:sz w:val="24"/>
          <w:szCs w:val="24"/>
        </w:rPr>
      </w:pPr>
      <w:r>
        <w:rPr>
          <w:rFonts w:cs="Times New Roman"/>
          <w:sz w:val="24"/>
          <w:szCs w:val="24"/>
        </w:rPr>
        <w:t xml:space="preserve">If needed, </w:t>
      </w:r>
      <w:r w:rsidRPr="0067767C">
        <w:rPr>
          <w:rFonts w:cs="Times New Roman"/>
          <w:sz w:val="24"/>
          <w:szCs w:val="24"/>
        </w:rPr>
        <w:t xml:space="preserve">EMS </w:t>
      </w:r>
      <w:r>
        <w:rPr>
          <w:rFonts w:cs="Times New Roman"/>
          <w:sz w:val="24"/>
          <w:szCs w:val="24"/>
        </w:rPr>
        <w:t>needs to get the ambulance on the field; they can enter off Ninth Street via the gate</w:t>
      </w:r>
      <w:r w:rsidR="000E5C9D" w:rsidRPr="00B57717">
        <w:rPr>
          <w:rFonts w:cs="Times New Roman"/>
          <w:sz w:val="24"/>
          <w:szCs w:val="24"/>
        </w:rPr>
        <w:t xml:space="preserve">. </w:t>
      </w:r>
      <w:r w:rsidRPr="00B57717">
        <w:rPr>
          <w:rFonts w:cs="Times New Roman"/>
          <w:sz w:val="24"/>
          <w:szCs w:val="24"/>
        </w:rPr>
        <w:t xml:space="preserve">PIC will send someone to meet EMS at this location. </w:t>
      </w:r>
      <w:r>
        <w:rPr>
          <w:rFonts w:cs="Times New Roman"/>
          <w:sz w:val="24"/>
          <w:szCs w:val="24"/>
        </w:rPr>
        <w:t xml:space="preserve">PIC will direct EMS as needed. </w:t>
      </w:r>
    </w:p>
    <w:p w14:paraId="180C5BDF" w14:textId="77777777" w:rsidR="003D0164" w:rsidRDefault="003D0164" w:rsidP="003D0164">
      <w:pPr>
        <w:rPr>
          <w:rFonts w:cs="Times New Roman"/>
          <w:sz w:val="24"/>
          <w:szCs w:val="24"/>
        </w:rPr>
      </w:pPr>
      <w:r w:rsidRPr="00B57717">
        <w:rPr>
          <w:rFonts w:cs="Times New Roman"/>
          <w:b/>
          <w:sz w:val="24"/>
          <w:szCs w:val="24"/>
        </w:rPr>
        <w:t>Regarding baseball and fast pitch fields:</w:t>
      </w:r>
      <w:r w:rsidRPr="00B57717">
        <w:rPr>
          <w:rFonts w:cs="Times New Roman"/>
          <w:sz w:val="24"/>
          <w:szCs w:val="24"/>
        </w:rPr>
        <w:t xml:space="preserve"> Coaching staff or athletic trainer will notify facilities if tree branches need to be cut back </w:t>
      </w:r>
      <w:proofErr w:type="gramStart"/>
      <w:r w:rsidRPr="00B57717">
        <w:rPr>
          <w:rFonts w:cs="Times New Roman"/>
          <w:sz w:val="24"/>
          <w:szCs w:val="24"/>
        </w:rPr>
        <w:t>in order to</w:t>
      </w:r>
      <w:proofErr w:type="gramEnd"/>
      <w:r w:rsidRPr="00B57717">
        <w:rPr>
          <w:rFonts w:cs="Times New Roman"/>
          <w:sz w:val="24"/>
          <w:szCs w:val="24"/>
        </w:rPr>
        <w:t xml:space="preserve"> get an ambulance onto the field. </w:t>
      </w:r>
    </w:p>
    <w:p w14:paraId="2D2D3A3A" w14:textId="77777777" w:rsidR="003D0164" w:rsidRDefault="003D0164" w:rsidP="003D0164">
      <w:pPr>
        <w:jc w:val="center"/>
        <w:rPr>
          <w:rFonts w:cs="Times New Roman"/>
          <w:b/>
          <w:sz w:val="24"/>
          <w:szCs w:val="24"/>
        </w:rPr>
      </w:pPr>
    </w:p>
    <w:p w14:paraId="3B1F9019" w14:textId="77777777" w:rsidR="003D0164" w:rsidRDefault="003D0164" w:rsidP="003D0164">
      <w:pPr>
        <w:rPr>
          <w:rFonts w:cs="Times New Roman"/>
          <w:b/>
          <w:sz w:val="24"/>
          <w:szCs w:val="24"/>
        </w:rPr>
      </w:pPr>
      <w:r>
        <w:rPr>
          <w:rFonts w:cs="Times New Roman"/>
          <w:b/>
          <w:sz w:val="24"/>
          <w:szCs w:val="24"/>
        </w:rPr>
        <w:br w:type="page"/>
      </w:r>
    </w:p>
    <w:p w14:paraId="44E7DE6E" w14:textId="77777777" w:rsidR="003D0164" w:rsidRPr="00C618CE" w:rsidRDefault="003D0164" w:rsidP="003D0164">
      <w:pPr>
        <w:jc w:val="center"/>
        <w:rPr>
          <w:rFonts w:cs="Times New Roman"/>
          <w:b/>
          <w:sz w:val="28"/>
          <w:szCs w:val="28"/>
        </w:rPr>
      </w:pPr>
      <w:r w:rsidRPr="00C618CE">
        <w:rPr>
          <w:rFonts w:cs="Times New Roman"/>
          <w:b/>
          <w:sz w:val="28"/>
          <w:szCs w:val="28"/>
        </w:rPr>
        <w:lastRenderedPageBreak/>
        <w:t xml:space="preserve">Lightning Safety </w:t>
      </w:r>
    </w:p>
    <w:p w14:paraId="0E4D0984" w14:textId="77777777" w:rsidR="003D0164" w:rsidRDefault="003D0164" w:rsidP="003D0164">
      <w:pPr>
        <w:rPr>
          <w:rFonts w:cs="Times New Roman"/>
          <w:sz w:val="24"/>
          <w:szCs w:val="24"/>
        </w:rPr>
      </w:pPr>
      <w:r w:rsidRPr="009C464B">
        <w:rPr>
          <w:rFonts w:cs="Times New Roman"/>
          <w:sz w:val="24"/>
          <w:szCs w:val="24"/>
        </w:rPr>
        <w:t xml:space="preserve">Education and prevention are the keys to lightning safety. </w:t>
      </w:r>
      <w:r w:rsidRPr="008A072F">
        <w:rPr>
          <w:rFonts w:cs="Times New Roman"/>
          <w:sz w:val="24"/>
          <w:szCs w:val="24"/>
        </w:rPr>
        <w:t xml:space="preserve">Specific lightning safety guidelines have been developed with the assistance of lightning safety experts. </w:t>
      </w:r>
      <w:r>
        <w:rPr>
          <w:rFonts w:cs="Times New Roman"/>
          <w:sz w:val="24"/>
          <w:szCs w:val="24"/>
        </w:rPr>
        <w:t xml:space="preserve">If the ATC is on-site, he/she will make the call to suspend outdoor activities and monitor the storm. If the ATC is not onsite, the coach will determine safe play. </w:t>
      </w:r>
      <w:r w:rsidRPr="009C464B">
        <w:rPr>
          <w:rFonts w:cs="Times New Roman"/>
          <w:sz w:val="24"/>
          <w:szCs w:val="24"/>
        </w:rPr>
        <w:t>The following steps are recommended by the NCAA and NOAA to mitigate risk of a lightning hazard:</w:t>
      </w:r>
    </w:p>
    <w:p w14:paraId="3C72C17A" w14:textId="77777777" w:rsidR="003D0164" w:rsidRDefault="003D0164" w:rsidP="00763265">
      <w:pPr>
        <w:pStyle w:val="ListParagraph"/>
        <w:numPr>
          <w:ilvl w:val="0"/>
          <w:numId w:val="116"/>
        </w:numPr>
        <w:spacing w:after="200" w:line="276" w:lineRule="auto"/>
        <w:rPr>
          <w:rFonts w:cs="Times New Roman"/>
          <w:sz w:val="24"/>
          <w:szCs w:val="24"/>
        </w:rPr>
      </w:pPr>
      <w:r w:rsidRPr="008A072F">
        <w:rPr>
          <w:rFonts w:cs="Times New Roman"/>
          <w:sz w:val="24"/>
          <w:szCs w:val="24"/>
        </w:rPr>
        <w:t>As a minimum, lightning safety experts strongly recommend that</w:t>
      </w:r>
      <w:r>
        <w:rPr>
          <w:rFonts w:cs="Times New Roman"/>
          <w:sz w:val="24"/>
          <w:szCs w:val="24"/>
        </w:rPr>
        <w:t xml:space="preserve"> outdoor activities should be </w:t>
      </w:r>
      <w:proofErr w:type="gramStart"/>
      <w:r>
        <w:rPr>
          <w:rFonts w:cs="Times New Roman"/>
          <w:sz w:val="24"/>
          <w:szCs w:val="24"/>
        </w:rPr>
        <w:t>stopped</w:t>
      </w:r>
      <w:proofErr w:type="gramEnd"/>
      <w:r>
        <w:rPr>
          <w:rFonts w:cs="Times New Roman"/>
          <w:sz w:val="24"/>
          <w:szCs w:val="24"/>
        </w:rPr>
        <w:t xml:space="preserve"> and individuals should seek shelter immediately when lightning or </w:t>
      </w:r>
      <w:r w:rsidRPr="008A072F">
        <w:rPr>
          <w:rFonts w:cs="Times New Roman"/>
          <w:sz w:val="24"/>
          <w:szCs w:val="24"/>
        </w:rPr>
        <w:t xml:space="preserve">the leading edge of the storm </w:t>
      </w:r>
      <w:r>
        <w:rPr>
          <w:rFonts w:cs="Times New Roman"/>
          <w:sz w:val="24"/>
          <w:szCs w:val="24"/>
        </w:rPr>
        <w:t>is within six miles of the venue. Two methods are used to determine the distance 1) weather app or 2) flash to bang rule.</w:t>
      </w:r>
    </w:p>
    <w:p w14:paraId="19754BD3" w14:textId="77777777" w:rsidR="003D0164" w:rsidRDefault="003D0164" w:rsidP="00763265">
      <w:pPr>
        <w:pStyle w:val="ListParagraph"/>
        <w:numPr>
          <w:ilvl w:val="1"/>
          <w:numId w:val="116"/>
        </w:numPr>
        <w:spacing w:after="200" w:line="276" w:lineRule="auto"/>
        <w:rPr>
          <w:rFonts w:cs="Times New Roman"/>
          <w:sz w:val="24"/>
          <w:szCs w:val="24"/>
        </w:rPr>
      </w:pPr>
      <w:r>
        <w:rPr>
          <w:rFonts w:cs="Times New Roman"/>
          <w:sz w:val="24"/>
          <w:szCs w:val="24"/>
        </w:rPr>
        <w:t xml:space="preserve">The athletic trainer, athletic director, and coaches have an instant weather app, Weather Bug, on their phones to determine the direction and location of an impending storm. The app also shows the closest lightning strikes within the last 30 minutes. </w:t>
      </w:r>
    </w:p>
    <w:p w14:paraId="43EAA3B6" w14:textId="77777777" w:rsidR="003D0164" w:rsidRDefault="003D0164" w:rsidP="00763265">
      <w:pPr>
        <w:pStyle w:val="ListParagraph"/>
        <w:numPr>
          <w:ilvl w:val="1"/>
          <w:numId w:val="116"/>
        </w:numPr>
        <w:spacing w:after="200" w:line="276" w:lineRule="auto"/>
        <w:rPr>
          <w:rFonts w:cs="Times New Roman"/>
          <w:sz w:val="24"/>
          <w:szCs w:val="24"/>
        </w:rPr>
      </w:pPr>
      <w:r>
        <w:rPr>
          <w:rFonts w:cs="Times New Roman"/>
          <w:sz w:val="24"/>
          <w:szCs w:val="24"/>
        </w:rPr>
        <w:t>Use the Flash-</w:t>
      </w:r>
      <w:r w:rsidRPr="00D22377">
        <w:rPr>
          <w:rFonts w:cs="Times New Roman"/>
          <w:sz w:val="24"/>
          <w:szCs w:val="24"/>
        </w:rPr>
        <w:t>to</w:t>
      </w:r>
      <w:r>
        <w:rPr>
          <w:rFonts w:cs="Times New Roman"/>
          <w:sz w:val="24"/>
          <w:szCs w:val="24"/>
        </w:rPr>
        <w:t>-</w:t>
      </w:r>
      <w:r w:rsidRPr="00D22377">
        <w:rPr>
          <w:rFonts w:cs="Times New Roman"/>
          <w:sz w:val="24"/>
          <w:szCs w:val="24"/>
        </w:rPr>
        <w:t>bang method to estimate the distance between your location and the lighting flash (See Table 1).</w:t>
      </w:r>
    </w:p>
    <w:p w14:paraId="1B975097" w14:textId="77777777" w:rsidR="003D0164" w:rsidRPr="00F059E0" w:rsidRDefault="003D0164" w:rsidP="00763265">
      <w:pPr>
        <w:pStyle w:val="ListParagraph"/>
        <w:numPr>
          <w:ilvl w:val="0"/>
          <w:numId w:val="116"/>
        </w:numPr>
        <w:spacing w:before="100" w:beforeAutospacing="1" w:after="100" w:afterAutospacing="1"/>
        <w:rPr>
          <w:rFonts w:eastAsia="Times New Roman" w:cs="Times New Roman"/>
          <w:sz w:val="24"/>
          <w:szCs w:val="24"/>
        </w:rPr>
      </w:pPr>
      <w:r w:rsidRPr="00F059E0">
        <w:rPr>
          <w:rFonts w:cs="Times New Roman"/>
          <w:sz w:val="24"/>
          <w:szCs w:val="24"/>
        </w:rPr>
        <w:t xml:space="preserve">If it is determined that individuals should seek shelter, </w:t>
      </w:r>
      <w:r>
        <w:rPr>
          <w:rFonts w:cs="Times New Roman"/>
          <w:sz w:val="24"/>
          <w:szCs w:val="24"/>
        </w:rPr>
        <w:t xml:space="preserve">they should be directed to the </w:t>
      </w:r>
      <w:r w:rsidRPr="00F059E0">
        <w:rPr>
          <w:rFonts w:eastAsia="Times New Roman" w:cs="Times New Roman"/>
          <w:sz w:val="24"/>
          <w:szCs w:val="24"/>
        </w:rPr>
        <w:t>closest “safer structure or location</w:t>
      </w:r>
      <w:r>
        <w:rPr>
          <w:rFonts w:eastAsia="Times New Roman" w:cs="Times New Roman"/>
          <w:sz w:val="24"/>
          <w:szCs w:val="24"/>
        </w:rPr>
        <w:t>.</w:t>
      </w:r>
      <w:r w:rsidRPr="00F059E0">
        <w:rPr>
          <w:rFonts w:eastAsia="Times New Roman" w:cs="Times New Roman"/>
          <w:sz w:val="24"/>
          <w:szCs w:val="24"/>
        </w:rPr>
        <w:t>” A safer structure or location is defined as:</w:t>
      </w:r>
    </w:p>
    <w:p w14:paraId="16FB71AC" w14:textId="77777777" w:rsidR="003D0164" w:rsidRPr="00F059E0" w:rsidRDefault="003D0164" w:rsidP="003D0164">
      <w:pPr>
        <w:spacing w:before="100" w:beforeAutospacing="1" w:after="100" w:afterAutospacing="1"/>
        <w:ind w:left="1440"/>
        <w:rPr>
          <w:rFonts w:eastAsia="Times New Roman" w:cs="Times New Roman"/>
          <w:sz w:val="24"/>
          <w:szCs w:val="24"/>
        </w:rPr>
      </w:pPr>
      <w:r w:rsidRPr="00F059E0">
        <w:rPr>
          <w:rFonts w:eastAsia="Times New Roman" w:cs="Times New Roman"/>
          <w:sz w:val="24"/>
          <w:szCs w:val="24"/>
        </w:rPr>
        <w:t>a. Any building normally occupied or frequently used by people, e.g., a building with plumbing and/or electrical wiring that acts to electrically ground the structure. Avoid the shower, plumbing facilities, contact with electrical appliances</w:t>
      </w:r>
      <w:r>
        <w:rPr>
          <w:rFonts w:eastAsia="Times New Roman" w:cs="Times New Roman"/>
          <w:sz w:val="24"/>
          <w:szCs w:val="24"/>
        </w:rPr>
        <w:t>,</w:t>
      </w:r>
      <w:r w:rsidRPr="00F059E0">
        <w:rPr>
          <w:rFonts w:eastAsia="Times New Roman" w:cs="Times New Roman"/>
          <w:sz w:val="24"/>
          <w:szCs w:val="24"/>
        </w:rPr>
        <w:t xml:space="preserve"> and open windows and doorways during a thunderstorm.</w:t>
      </w:r>
    </w:p>
    <w:p w14:paraId="47448B88" w14:textId="2A0B4199" w:rsidR="003D0164" w:rsidRPr="00F059E0" w:rsidRDefault="003D0164" w:rsidP="003D0164">
      <w:pPr>
        <w:spacing w:before="100" w:beforeAutospacing="1" w:after="100" w:afterAutospacing="1"/>
        <w:ind w:left="1440"/>
        <w:rPr>
          <w:rFonts w:eastAsia="Times New Roman" w:cs="Times New Roman"/>
          <w:sz w:val="24"/>
          <w:szCs w:val="24"/>
        </w:rPr>
      </w:pPr>
      <w:r w:rsidRPr="00F059E0">
        <w:rPr>
          <w:rFonts w:eastAsia="Times New Roman" w:cs="Times New Roman"/>
          <w:sz w:val="24"/>
          <w:szCs w:val="24"/>
        </w:rPr>
        <w:t xml:space="preserve">b. In the absence of a sturdy, frequently inhabited building, any vehicle with a hard metal roof (neither a convertible, nor a golf cart) with the windows shut provides a measure of safety. </w:t>
      </w:r>
      <w:r w:rsidRPr="00F059E0">
        <w:rPr>
          <w:rFonts w:eastAsia="Times New Roman" w:cs="Times New Roman"/>
          <w:i/>
          <w:iCs/>
          <w:sz w:val="24"/>
          <w:szCs w:val="24"/>
        </w:rPr>
        <w:t xml:space="preserve">The hard metal frame and roof, not the rubber tires, are what </w:t>
      </w:r>
      <w:r w:rsidR="008834CE" w:rsidRPr="00F059E0">
        <w:rPr>
          <w:rFonts w:eastAsia="Times New Roman" w:cs="Times New Roman"/>
          <w:i/>
          <w:iCs/>
          <w:sz w:val="24"/>
          <w:szCs w:val="24"/>
        </w:rPr>
        <w:t>protect</w:t>
      </w:r>
      <w:r w:rsidRPr="00F059E0">
        <w:rPr>
          <w:rFonts w:eastAsia="Times New Roman" w:cs="Times New Roman"/>
          <w:i/>
          <w:iCs/>
          <w:sz w:val="24"/>
          <w:szCs w:val="24"/>
        </w:rPr>
        <w:t xml:space="preserve"> occupants by dissipating lightning current around the vehicle and not through the occupants.</w:t>
      </w:r>
      <w:r w:rsidRPr="00F059E0">
        <w:rPr>
          <w:rFonts w:eastAsia="Times New Roman" w:cs="Times New Roman"/>
          <w:sz w:val="24"/>
          <w:szCs w:val="24"/>
        </w:rPr>
        <w:t xml:space="preserve"> It is important not to touch the metal framework of the vehicle. Some athletics events rent school buses to provide safer locations around open courses or fields.</w:t>
      </w:r>
    </w:p>
    <w:p w14:paraId="2BA9B527" w14:textId="77777777" w:rsidR="003D0164" w:rsidRDefault="003D0164" w:rsidP="003D0164">
      <w:pPr>
        <w:pStyle w:val="ListParagraph"/>
        <w:rPr>
          <w:rFonts w:cs="Times New Roman"/>
          <w:sz w:val="24"/>
          <w:szCs w:val="24"/>
        </w:rPr>
      </w:pPr>
    </w:p>
    <w:p w14:paraId="28975D5B" w14:textId="77777777" w:rsidR="003D0164" w:rsidRPr="00D22377" w:rsidRDefault="003D0164" w:rsidP="003D0164">
      <w:pPr>
        <w:pStyle w:val="ListParagraph"/>
        <w:rPr>
          <w:rFonts w:cs="Times New Roman"/>
          <w:sz w:val="24"/>
          <w:szCs w:val="24"/>
        </w:rPr>
      </w:pPr>
    </w:p>
    <w:p w14:paraId="51E52AC6" w14:textId="426F70BF" w:rsidR="003D0164" w:rsidRPr="00F059E0" w:rsidRDefault="003D0164" w:rsidP="004166EC">
      <w:pPr>
        <w:pStyle w:val="ListParagraph"/>
        <w:numPr>
          <w:ilvl w:val="0"/>
          <w:numId w:val="116"/>
        </w:numPr>
        <w:spacing w:after="200" w:line="276" w:lineRule="auto"/>
        <w:jc w:val="both"/>
        <w:rPr>
          <w:rFonts w:cs="Times New Roman"/>
          <w:bCs/>
          <w:sz w:val="24"/>
          <w:szCs w:val="24"/>
        </w:rPr>
      </w:pPr>
      <w:r w:rsidRPr="00F059E0">
        <w:rPr>
          <w:rFonts w:cs="Times New Roman"/>
          <w:bCs/>
          <w:sz w:val="24"/>
          <w:szCs w:val="24"/>
        </w:rPr>
        <w:t xml:space="preserve">To resume athletics activities, lightning safety experts recommend waiting 30 minutes after both the last sound of thunder and after the last flash of lightning is at least six miles </w:t>
      </w:r>
      <w:r w:rsidR="004166EC" w:rsidRPr="00F059E0">
        <w:rPr>
          <w:rFonts w:cs="Times New Roman"/>
          <w:bCs/>
          <w:sz w:val="24"/>
          <w:szCs w:val="24"/>
        </w:rPr>
        <w:t>away and</w:t>
      </w:r>
      <w:r w:rsidRPr="00F059E0">
        <w:rPr>
          <w:rFonts w:cs="Times New Roman"/>
          <w:bCs/>
          <w:sz w:val="24"/>
          <w:szCs w:val="24"/>
        </w:rPr>
        <w:t xml:space="preserve"> moving away from the venue. If lightning is seen without hearing thunder, lightning may be out of range and therefore less likely to be a significant threat. At night, be aware that lightning can be visible at a much greater distance than during the day as clouds are being lit from the inside by lightning. This greater distance may mean that the lightning is no longer a significant threat. At night, use both the sound of thunder and seeing the lightning channel itself to decide on when to reset the 30-minute return-to-play clock before resuming outdoor athletics activities.</w:t>
      </w:r>
    </w:p>
    <w:p w14:paraId="5FA6C90A" w14:textId="77777777" w:rsidR="003D0164" w:rsidRPr="001D59EA" w:rsidRDefault="003D0164" w:rsidP="003D0164">
      <w:pPr>
        <w:ind w:left="360"/>
        <w:rPr>
          <w:rFonts w:cs="Times New Roman"/>
          <w:sz w:val="24"/>
          <w:szCs w:val="24"/>
        </w:rPr>
      </w:pPr>
      <w:r>
        <w:rPr>
          <w:rFonts w:cs="Times New Roman"/>
          <w:b/>
          <w:bCs/>
          <w:sz w:val="24"/>
          <w:szCs w:val="24"/>
        </w:rPr>
        <w:lastRenderedPageBreak/>
        <w:t>Table 1. Flash-to-</w:t>
      </w:r>
      <w:r w:rsidRPr="001D59EA">
        <w:rPr>
          <w:rFonts w:cs="Times New Roman"/>
          <w:b/>
          <w:bCs/>
          <w:sz w:val="24"/>
          <w:szCs w:val="24"/>
        </w:rPr>
        <w:t>Bang Method</w:t>
      </w:r>
    </w:p>
    <w:p w14:paraId="1C7B800B" w14:textId="77777777" w:rsidR="003D0164" w:rsidRPr="001D59EA" w:rsidRDefault="00E44ECB" w:rsidP="003D0164">
      <w:pPr>
        <w:ind w:left="360"/>
        <w:rPr>
          <w:rFonts w:cs="Times New Roman"/>
          <w:sz w:val="24"/>
          <w:szCs w:val="24"/>
        </w:rPr>
      </w:pPr>
      <w:r>
        <w:pict w14:anchorId="5F6875DA">
          <v:rect id="_x0000_i1026" style="width:0;height:.75pt" o:hralign="center" o:hrstd="t" o:hr="t" fillcolor="#a0a0a0" stroked="f"/>
        </w:pict>
      </w:r>
    </w:p>
    <w:p w14:paraId="48EBDFB1" w14:textId="77777777" w:rsidR="003D0164" w:rsidRPr="001D59EA" w:rsidRDefault="003D0164" w:rsidP="003D0164">
      <w:pPr>
        <w:ind w:left="360"/>
        <w:rPr>
          <w:rFonts w:cs="Times New Roman"/>
          <w:sz w:val="24"/>
          <w:szCs w:val="24"/>
        </w:rPr>
      </w:pPr>
      <w:r w:rsidRPr="001D59EA">
        <w:rPr>
          <w:rFonts w:cs="Times New Roman"/>
          <w:sz w:val="24"/>
          <w:szCs w:val="24"/>
        </w:rPr>
        <w:t>To estimate the distance between your location and a lightning flash, use the "Flash to Bang" method: If you observe lightning, count the number of seconds until you hear thunder. Divide the number of seconds by five to obtain the distance in miles. Example: If you see lightning and it takes 10 seconds before you hear the thunder, then the lightning is 2 miles away.</w:t>
      </w:r>
    </w:p>
    <w:tbl>
      <w:tblPr>
        <w:tblW w:w="933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220"/>
        <w:gridCol w:w="4110"/>
      </w:tblGrid>
      <w:tr w:rsidR="003D0164" w:rsidRPr="008A072F" w14:paraId="012803CC" w14:textId="77777777" w:rsidTr="00BC448A">
        <w:trPr>
          <w:trHeight w:val="585"/>
        </w:trPr>
        <w:tc>
          <w:tcPr>
            <w:tcW w:w="5220" w:type="dxa"/>
            <w:tcBorders>
              <w:top w:val="outset" w:sz="6" w:space="0" w:color="auto"/>
              <w:left w:val="outset" w:sz="6" w:space="0" w:color="auto"/>
              <w:bottom w:val="outset" w:sz="6" w:space="0" w:color="auto"/>
              <w:right w:val="outset" w:sz="6" w:space="0" w:color="auto"/>
            </w:tcBorders>
            <w:vAlign w:val="center"/>
            <w:hideMark/>
          </w:tcPr>
          <w:p w14:paraId="1BF15DE6" w14:textId="77777777" w:rsidR="003D0164" w:rsidRPr="008A072F" w:rsidRDefault="003D0164" w:rsidP="00BC448A">
            <w:pPr>
              <w:pStyle w:val="ListParagraph"/>
              <w:rPr>
                <w:rFonts w:cs="Times New Roman"/>
                <w:sz w:val="24"/>
                <w:szCs w:val="24"/>
              </w:rPr>
            </w:pPr>
            <w:r w:rsidRPr="008A072F">
              <w:rPr>
                <w:rFonts w:cs="Times New Roman"/>
                <w:b/>
                <w:bCs/>
                <w:sz w:val="24"/>
                <w:szCs w:val="24"/>
              </w:rPr>
              <w:t>If Thunder is heard</w:t>
            </w:r>
          </w:p>
        </w:tc>
        <w:tc>
          <w:tcPr>
            <w:tcW w:w="4110" w:type="dxa"/>
            <w:tcBorders>
              <w:top w:val="outset" w:sz="6" w:space="0" w:color="auto"/>
              <w:left w:val="outset" w:sz="6" w:space="0" w:color="auto"/>
              <w:bottom w:val="outset" w:sz="6" w:space="0" w:color="auto"/>
              <w:right w:val="outset" w:sz="6" w:space="0" w:color="auto"/>
            </w:tcBorders>
            <w:vAlign w:val="center"/>
            <w:hideMark/>
          </w:tcPr>
          <w:p w14:paraId="15ABF6CE" w14:textId="77777777" w:rsidR="003D0164" w:rsidRPr="008A072F" w:rsidRDefault="003D0164" w:rsidP="00BC448A">
            <w:pPr>
              <w:pStyle w:val="ListParagraph"/>
              <w:rPr>
                <w:rFonts w:cs="Times New Roman"/>
                <w:sz w:val="24"/>
                <w:szCs w:val="24"/>
              </w:rPr>
            </w:pPr>
            <w:r w:rsidRPr="008A072F">
              <w:rPr>
                <w:rFonts w:cs="Times New Roman"/>
                <w:b/>
                <w:bCs/>
                <w:sz w:val="24"/>
                <w:szCs w:val="24"/>
              </w:rPr>
              <w:t>The Lightning is...</w:t>
            </w:r>
          </w:p>
        </w:tc>
      </w:tr>
      <w:tr w:rsidR="003D0164" w:rsidRPr="008A072F" w14:paraId="3B24ED7F"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77265D1B" w14:textId="77777777" w:rsidR="003D0164" w:rsidRPr="008A072F" w:rsidRDefault="003D0164" w:rsidP="00BC448A">
            <w:pPr>
              <w:pStyle w:val="ListParagraph"/>
              <w:rPr>
                <w:rFonts w:cs="Times New Roman"/>
                <w:sz w:val="24"/>
                <w:szCs w:val="24"/>
              </w:rPr>
            </w:pPr>
            <w:r w:rsidRPr="008A072F">
              <w:rPr>
                <w:rFonts w:cs="Times New Roman"/>
                <w:b/>
                <w:bCs/>
                <w:sz w:val="24"/>
                <w:szCs w:val="24"/>
              </w:rPr>
              <w:t>5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15CED743" w14:textId="77777777" w:rsidR="003D0164" w:rsidRPr="008A072F" w:rsidRDefault="003D0164" w:rsidP="00BC448A">
            <w:pPr>
              <w:pStyle w:val="ListParagraph"/>
              <w:rPr>
                <w:rFonts w:cs="Times New Roman"/>
                <w:sz w:val="24"/>
                <w:szCs w:val="24"/>
              </w:rPr>
            </w:pPr>
            <w:r w:rsidRPr="008A072F">
              <w:rPr>
                <w:rFonts w:cs="Times New Roman"/>
                <w:sz w:val="24"/>
                <w:szCs w:val="24"/>
              </w:rPr>
              <w:t>1 mile away</w:t>
            </w:r>
          </w:p>
        </w:tc>
      </w:tr>
      <w:tr w:rsidR="003D0164" w:rsidRPr="008A072F" w14:paraId="55D237A5"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12B7F7E8" w14:textId="77777777" w:rsidR="003D0164" w:rsidRPr="008A072F" w:rsidRDefault="003D0164" w:rsidP="00BC448A">
            <w:pPr>
              <w:pStyle w:val="ListParagraph"/>
              <w:rPr>
                <w:rFonts w:cs="Times New Roman"/>
                <w:sz w:val="24"/>
                <w:szCs w:val="24"/>
              </w:rPr>
            </w:pPr>
            <w:r w:rsidRPr="008A072F">
              <w:rPr>
                <w:rFonts w:cs="Times New Roman"/>
                <w:b/>
                <w:bCs/>
                <w:sz w:val="24"/>
                <w:szCs w:val="24"/>
              </w:rPr>
              <w:t>10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36AE3FCC" w14:textId="77777777" w:rsidR="003D0164" w:rsidRPr="008A072F" w:rsidRDefault="003D0164" w:rsidP="00BC448A">
            <w:pPr>
              <w:pStyle w:val="ListParagraph"/>
              <w:rPr>
                <w:rFonts w:cs="Times New Roman"/>
                <w:sz w:val="24"/>
                <w:szCs w:val="24"/>
              </w:rPr>
            </w:pPr>
            <w:r w:rsidRPr="008A072F">
              <w:rPr>
                <w:rFonts w:cs="Times New Roman"/>
                <w:sz w:val="24"/>
                <w:szCs w:val="24"/>
              </w:rPr>
              <w:t>2 miles away</w:t>
            </w:r>
          </w:p>
        </w:tc>
      </w:tr>
      <w:tr w:rsidR="003D0164" w:rsidRPr="008A072F" w14:paraId="458A2F70"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7CAD9A2B" w14:textId="77777777" w:rsidR="003D0164" w:rsidRPr="008A072F" w:rsidRDefault="003D0164" w:rsidP="00BC448A">
            <w:pPr>
              <w:pStyle w:val="ListParagraph"/>
              <w:rPr>
                <w:rFonts w:cs="Times New Roman"/>
                <w:sz w:val="24"/>
                <w:szCs w:val="24"/>
              </w:rPr>
            </w:pPr>
            <w:r w:rsidRPr="008A072F">
              <w:rPr>
                <w:rFonts w:cs="Times New Roman"/>
                <w:b/>
                <w:bCs/>
                <w:sz w:val="24"/>
                <w:szCs w:val="24"/>
              </w:rPr>
              <w:t>15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2B004CAC" w14:textId="77777777" w:rsidR="003D0164" w:rsidRPr="008A072F" w:rsidRDefault="003D0164" w:rsidP="00BC448A">
            <w:pPr>
              <w:pStyle w:val="ListParagraph"/>
              <w:rPr>
                <w:rFonts w:cs="Times New Roman"/>
                <w:sz w:val="24"/>
                <w:szCs w:val="24"/>
              </w:rPr>
            </w:pPr>
            <w:r w:rsidRPr="008A072F">
              <w:rPr>
                <w:rFonts w:cs="Times New Roman"/>
                <w:sz w:val="24"/>
                <w:szCs w:val="24"/>
              </w:rPr>
              <w:t>3 miles away</w:t>
            </w:r>
          </w:p>
        </w:tc>
      </w:tr>
      <w:tr w:rsidR="003D0164" w:rsidRPr="008A072F" w14:paraId="16245E59"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614AA411" w14:textId="77777777" w:rsidR="003D0164" w:rsidRPr="008A072F" w:rsidRDefault="003D0164" w:rsidP="00BC448A">
            <w:pPr>
              <w:pStyle w:val="ListParagraph"/>
              <w:rPr>
                <w:rFonts w:cs="Times New Roman"/>
                <w:sz w:val="24"/>
                <w:szCs w:val="24"/>
              </w:rPr>
            </w:pPr>
            <w:r w:rsidRPr="008A072F">
              <w:rPr>
                <w:rFonts w:cs="Times New Roman"/>
                <w:b/>
                <w:bCs/>
                <w:sz w:val="24"/>
                <w:szCs w:val="24"/>
              </w:rPr>
              <w:t>20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07850BDA" w14:textId="77777777" w:rsidR="003D0164" w:rsidRPr="008A072F" w:rsidRDefault="003D0164" w:rsidP="00BC448A">
            <w:pPr>
              <w:pStyle w:val="ListParagraph"/>
              <w:rPr>
                <w:rFonts w:cs="Times New Roman"/>
                <w:sz w:val="24"/>
                <w:szCs w:val="24"/>
              </w:rPr>
            </w:pPr>
            <w:r w:rsidRPr="008A072F">
              <w:rPr>
                <w:rFonts w:cs="Times New Roman"/>
                <w:sz w:val="24"/>
                <w:szCs w:val="24"/>
              </w:rPr>
              <w:t>4 miles away</w:t>
            </w:r>
          </w:p>
        </w:tc>
      </w:tr>
      <w:tr w:rsidR="003D0164" w:rsidRPr="008A072F" w14:paraId="108441CA"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0C443FFF" w14:textId="77777777" w:rsidR="003D0164" w:rsidRPr="008A072F" w:rsidRDefault="003D0164" w:rsidP="00BC448A">
            <w:pPr>
              <w:pStyle w:val="ListParagraph"/>
              <w:rPr>
                <w:rFonts w:cs="Times New Roman"/>
                <w:sz w:val="24"/>
                <w:szCs w:val="24"/>
              </w:rPr>
            </w:pPr>
            <w:r w:rsidRPr="008A072F">
              <w:rPr>
                <w:rFonts w:cs="Times New Roman"/>
                <w:b/>
                <w:bCs/>
                <w:sz w:val="24"/>
                <w:szCs w:val="24"/>
              </w:rPr>
              <w:t>25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3157CDF0" w14:textId="77777777" w:rsidR="003D0164" w:rsidRPr="008A072F" w:rsidRDefault="003D0164" w:rsidP="00BC448A">
            <w:pPr>
              <w:pStyle w:val="ListParagraph"/>
              <w:rPr>
                <w:rFonts w:cs="Times New Roman"/>
                <w:sz w:val="24"/>
                <w:szCs w:val="24"/>
              </w:rPr>
            </w:pPr>
            <w:r w:rsidRPr="008A072F">
              <w:rPr>
                <w:rFonts w:cs="Times New Roman"/>
                <w:sz w:val="24"/>
                <w:szCs w:val="24"/>
              </w:rPr>
              <w:t>5 miles away</w:t>
            </w:r>
          </w:p>
        </w:tc>
      </w:tr>
      <w:tr w:rsidR="003D0164" w:rsidRPr="008A072F" w14:paraId="6F92AF6E"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3CDC8E71" w14:textId="77777777" w:rsidR="003D0164" w:rsidRPr="008A072F" w:rsidRDefault="003D0164" w:rsidP="00BC448A">
            <w:pPr>
              <w:pStyle w:val="ListParagraph"/>
              <w:rPr>
                <w:rFonts w:cs="Times New Roman"/>
                <w:sz w:val="24"/>
                <w:szCs w:val="24"/>
              </w:rPr>
            </w:pPr>
            <w:r w:rsidRPr="008A072F">
              <w:rPr>
                <w:rFonts w:cs="Times New Roman"/>
                <w:b/>
                <w:bCs/>
                <w:sz w:val="24"/>
                <w:szCs w:val="24"/>
              </w:rPr>
              <w:t>30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74515765" w14:textId="77777777" w:rsidR="003D0164" w:rsidRPr="008A072F" w:rsidRDefault="003D0164" w:rsidP="00BC448A">
            <w:pPr>
              <w:pStyle w:val="ListParagraph"/>
              <w:rPr>
                <w:rFonts w:cs="Times New Roman"/>
                <w:sz w:val="24"/>
                <w:szCs w:val="24"/>
              </w:rPr>
            </w:pPr>
            <w:r w:rsidRPr="008A072F">
              <w:rPr>
                <w:rFonts w:cs="Times New Roman"/>
                <w:sz w:val="24"/>
                <w:szCs w:val="24"/>
              </w:rPr>
              <w:t>6 miles away</w:t>
            </w:r>
          </w:p>
        </w:tc>
      </w:tr>
      <w:tr w:rsidR="003D0164" w:rsidRPr="008A072F" w14:paraId="482C1597"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696104F9" w14:textId="77777777" w:rsidR="003D0164" w:rsidRPr="008A072F" w:rsidRDefault="003D0164" w:rsidP="00BC448A">
            <w:pPr>
              <w:pStyle w:val="ListParagraph"/>
              <w:rPr>
                <w:rFonts w:cs="Times New Roman"/>
                <w:sz w:val="24"/>
                <w:szCs w:val="24"/>
              </w:rPr>
            </w:pPr>
            <w:r w:rsidRPr="008A072F">
              <w:rPr>
                <w:rFonts w:cs="Times New Roman"/>
                <w:b/>
                <w:bCs/>
                <w:sz w:val="24"/>
                <w:szCs w:val="24"/>
              </w:rPr>
              <w:t>35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4A08A198" w14:textId="77777777" w:rsidR="003D0164" w:rsidRPr="008A072F" w:rsidRDefault="003D0164" w:rsidP="00BC448A">
            <w:pPr>
              <w:pStyle w:val="ListParagraph"/>
              <w:rPr>
                <w:rFonts w:cs="Times New Roman"/>
                <w:sz w:val="24"/>
                <w:szCs w:val="24"/>
              </w:rPr>
            </w:pPr>
            <w:r w:rsidRPr="008A072F">
              <w:rPr>
                <w:rFonts w:cs="Times New Roman"/>
                <w:sz w:val="24"/>
                <w:szCs w:val="24"/>
              </w:rPr>
              <w:t>7 miles away</w:t>
            </w:r>
          </w:p>
        </w:tc>
      </w:tr>
      <w:tr w:rsidR="003D0164" w:rsidRPr="008A072F" w14:paraId="3C3322FB"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5E4525BC" w14:textId="77777777" w:rsidR="003D0164" w:rsidRPr="008A072F" w:rsidRDefault="003D0164" w:rsidP="00BC448A">
            <w:pPr>
              <w:pStyle w:val="ListParagraph"/>
              <w:rPr>
                <w:rFonts w:cs="Times New Roman"/>
                <w:sz w:val="24"/>
                <w:szCs w:val="24"/>
              </w:rPr>
            </w:pPr>
            <w:r w:rsidRPr="008A072F">
              <w:rPr>
                <w:rFonts w:cs="Times New Roman"/>
                <w:b/>
                <w:bCs/>
                <w:sz w:val="24"/>
                <w:szCs w:val="24"/>
              </w:rPr>
              <w:t>40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1DC57C02" w14:textId="77777777" w:rsidR="003D0164" w:rsidRPr="008A072F" w:rsidRDefault="003D0164" w:rsidP="00BC448A">
            <w:pPr>
              <w:pStyle w:val="ListParagraph"/>
              <w:rPr>
                <w:rFonts w:cs="Times New Roman"/>
                <w:sz w:val="24"/>
                <w:szCs w:val="24"/>
              </w:rPr>
            </w:pPr>
            <w:r w:rsidRPr="008A072F">
              <w:rPr>
                <w:rFonts w:cs="Times New Roman"/>
                <w:sz w:val="24"/>
                <w:szCs w:val="24"/>
              </w:rPr>
              <w:t>8 miles away</w:t>
            </w:r>
          </w:p>
        </w:tc>
      </w:tr>
    </w:tbl>
    <w:p w14:paraId="10D1D140" w14:textId="77777777" w:rsidR="003D0164" w:rsidRDefault="003D0164" w:rsidP="003D0164">
      <w:pPr>
        <w:pStyle w:val="ListParagraph"/>
        <w:rPr>
          <w:rFonts w:cs="Times New Roman"/>
          <w:sz w:val="24"/>
          <w:szCs w:val="24"/>
        </w:rPr>
      </w:pPr>
    </w:p>
    <w:p w14:paraId="5C554476" w14:textId="77777777" w:rsidR="003D0164" w:rsidRPr="008A072F" w:rsidRDefault="003D0164" w:rsidP="009258D7">
      <w:pPr>
        <w:pStyle w:val="ListParagraph"/>
        <w:numPr>
          <w:ilvl w:val="0"/>
          <w:numId w:val="116"/>
        </w:numPr>
        <w:spacing w:after="200" w:line="276" w:lineRule="auto"/>
        <w:jc w:val="both"/>
        <w:rPr>
          <w:rFonts w:cs="Times New Roman"/>
          <w:sz w:val="24"/>
          <w:szCs w:val="24"/>
        </w:rPr>
      </w:pPr>
      <w:r w:rsidRPr="008A072F">
        <w:rPr>
          <w:rFonts w:cs="Times New Roman"/>
          <w:sz w:val="24"/>
          <w:szCs w:val="24"/>
        </w:rPr>
        <w:t>Because lightning can strike up to 10 miles from a storm, you should seek safe shelter as soon as you hear thunder or see lightning. Get to a safe location if the time between the lightning flash and the rumble of thunder is 30 seconds or less.</w:t>
      </w:r>
    </w:p>
    <w:p w14:paraId="4E305642" w14:textId="77777777" w:rsidR="003D0164" w:rsidRDefault="003D0164" w:rsidP="003D0164">
      <w:pPr>
        <w:rPr>
          <w:rFonts w:cs="Times New Roman"/>
          <w:sz w:val="24"/>
          <w:szCs w:val="24"/>
        </w:rPr>
      </w:pPr>
    </w:p>
    <w:p w14:paraId="2F69F154" w14:textId="77777777" w:rsidR="003D0164" w:rsidRDefault="003D0164" w:rsidP="003D0164">
      <w:pPr>
        <w:rPr>
          <w:rFonts w:cs="Times New Roman"/>
          <w:b/>
          <w:bCs/>
          <w:sz w:val="24"/>
          <w:szCs w:val="24"/>
          <w:lang w:val="en"/>
        </w:rPr>
      </w:pPr>
      <w:r>
        <w:rPr>
          <w:rFonts w:cs="Times New Roman"/>
          <w:b/>
          <w:bCs/>
          <w:sz w:val="24"/>
          <w:szCs w:val="24"/>
          <w:lang w:val="en"/>
        </w:rPr>
        <w:br w:type="page"/>
      </w:r>
    </w:p>
    <w:p w14:paraId="0E5BE4B5" w14:textId="77777777" w:rsidR="003D0164" w:rsidRDefault="003D0164" w:rsidP="003D0164">
      <w:pPr>
        <w:jc w:val="center"/>
        <w:rPr>
          <w:rFonts w:cs="Times New Roman"/>
          <w:b/>
          <w:bCs/>
          <w:sz w:val="24"/>
          <w:szCs w:val="24"/>
          <w:lang w:val="en"/>
        </w:rPr>
      </w:pPr>
      <w:r w:rsidRPr="00456631">
        <w:rPr>
          <w:rFonts w:cs="Times New Roman"/>
          <w:b/>
          <w:bCs/>
          <w:sz w:val="24"/>
          <w:szCs w:val="24"/>
          <w:lang w:val="en"/>
        </w:rPr>
        <w:lastRenderedPageBreak/>
        <w:t>Air Quality Index (AQI) Basics</w:t>
      </w:r>
    </w:p>
    <w:p w14:paraId="7661A847" w14:textId="77777777" w:rsidR="003D0164" w:rsidRDefault="003D0164" w:rsidP="003D0164">
      <w:pPr>
        <w:rPr>
          <w:rFonts w:cs="Times New Roman"/>
          <w:bCs/>
          <w:iCs/>
          <w:sz w:val="24"/>
          <w:szCs w:val="24"/>
        </w:rPr>
      </w:pPr>
      <w:r w:rsidRPr="00456631">
        <w:rPr>
          <w:rFonts w:cs="Times New Roman"/>
          <w:bCs/>
          <w:iCs/>
          <w:sz w:val="24"/>
          <w:szCs w:val="24"/>
        </w:rPr>
        <w:t xml:space="preserve">In the event of a fire or other environmental emergency, sports </w:t>
      </w:r>
      <w:proofErr w:type="gramStart"/>
      <w:r w:rsidRPr="00456631">
        <w:rPr>
          <w:rFonts w:cs="Times New Roman"/>
          <w:bCs/>
          <w:iCs/>
          <w:sz w:val="24"/>
          <w:szCs w:val="24"/>
        </w:rPr>
        <w:t>medicine</w:t>
      </w:r>
      <w:proofErr w:type="gramEnd"/>
      <w:r w:rsidRPr="00456631">
        <w:rPr>
          <w:rFonts w:cs="Times New Roman"/>
          <w:bCs/>
          <w:iCs/>
          <w:sz w:val="24"/>
          <w:szCs w:val="24"/>
        </w:rPr>
        <w:t xml:space="preserve"> and the athletic director will monitor air quality and </w:t>
      </w:r>
      <w:proofErr w:type="gramStart"/>
      <w:r w:rsidRPr="00456631">
        <w:rPr>
          <w:rFonts w:cs="Times New Roman"/>
          <w:bCs/>
          <w:iCs/>
          <w:sz w:val="24"/>
          <w:szCs w:val="24"/>
        </w:rPr>
        <w:t>advice</w:t>
      </w:r>
      <w:proofErr w:type="gramEnd"/>
      <w:r>
        <w:rPr>
          <w:rFonts w:cs="Times New Roman"/>
          <w:bCs/>
          <w:iCs/>
          <w:sz w:val="24"/>
          <w:szCs w:val="24"/>
        </w:rPr>
        <w:t xml:space="preserve"> accordingly. Real-time air quality can be monitored at </w:t>
      </w:r>
    </w:p>
    <w:p w14:paraId="1B81924C" w14:textId="77777777" w:rsidR="003D0164" w:rsidRPr="007744EE" w:rsidRDefault="003D0164" w:rsidP="003D0164">
      <w:pPr>
        <w:rPr>
          <w:rFonts w:cs="Times New Roman"/>
          <w:bCs/>
          <w:iCs/>
          <w:sz w:val="40"/>
          <w:szCs w:val="40"/>
        </w:rPr>
      </w:pPr>
      <w:hyperlink r:id="rId41" w:tgtFrame="_blank" w:history="1">
        <w:r w:rsidRPr="007744EE">
          <w:rPr>
            <w:rFonts w:ascii="Calibri" w:hAnsi="Calibri"/>
            <w:color w:val="0000FF"/>
            <w:sz w:val="40"/>
            <w:szCs w:val="40"/>
            <w:u w:val="single"/>
            <w:vertAlign w:val="subscript"/>
          </w:rPr>
          <w:t>http://aqicn.org/city/usa/washington/wenatchee/fifth-st/</w:t>
        </w:r>
      </w:hyperlink>
      <w:hyperlink r:id="rId42" w:history="1"/>
      <w:r w:rsidRPr="007744EE">
        <w:rPr>
          <w:rFonts w:cs="Times New Roman"/>
          <w:bCs/>
          <w:iCs/>
          <w:sz w:val="40"/>
          <w:szCs w:val="40"/>
        </w:rPr>
        <w:t xml:space="preserve"> </w:t>
      </w:r>
    </w:p>
    <w:p w14:paraId="54D633AB" w14:textId="77777777" w:rsidR="003D0164" w:rsidRDefault="003D0164" w:rsidP="003D0164">
      <w:pPr>
        <w:rPr>
          <w:rFonts w:cs="Times New Roman"/>
          <w:bCs/>
          <w:sz w:val="24"/>
          <w:szCs w:val="24"/>
          <w:lang w:val="en"/>
        </w:rPr>
      </w:pPr>
      <w:r w:rsidRPr="00456631">
        <w:rPr>
          <w:rFonts w:cs="Times New Roman"/>
          <w:bCs/>
          <w:sz w:val="24"/>
          <w:szCs w:val="24"/>
          <w:lang w:val="en"/>
        </w:rPr>
        <w:t xml:space="preserve">The following information is taken from: </w:t>
      </w:r>
      <w:hyperlink r:id="rId43" w:history="1">
        <w:r w:rsidRPr="0079502C">
          <w:rPr>
            <w:rStyle w:val="Hyperlink"/>
            <w:rFonts w:cs="Times New Roman"/>
            <w:bCs/>
            <w:sz w:val="24"/>
            <w:szCs w:val="24"/>
            <w:lang w:val="en"/>
          </w:rPr>
          <w:t>https://airnow.gov/index.cfm?action=aqibasics.aqi</w:t>
        </w:r>
      </w:hyperlink>
    </w:p>
    <w:p w14:paraId="3888FA98" w14:textId="77777777" w:rsidR="003D0164" w:rsidRPr="00456631" w:rsidRDefault="003D0164" w:rsidP="003D0164">
      <w:pPr>
        <w:rPr>
          <w:rFonts w:cs="Times New Roman"/>
          <w:bCs/>
          <w:sz w:val="24"/>
          <w:szCs w:val="24"/>
          <w:lang w:val="en"/>
        </w:rPr>
      </w:pPr>
    </w:p>
    <w:p w14:paraId="7A025A07" w14:textId="77777777" w:rsidR="003D0164" w:rsidRPr="00456631" w:rsidRDefault="003D0164" w:rsidP="003D0164">
      <w:pPr>
        <w:jc w:val="center"/>
        <w:rPr>
          <w:rFonts w:cs="Times New Roman"/>
          <w:sz w:val="24"/>
          <w:szCs w:val="24"/>
          <w:lang w:val="en"/>
        </w:rPr>
      </w:pPr>
      <w:r w:rsidRPr="00456631">
        <w:rPr>
          <w:rFonts w:cs="Times New Roman"/>
          <w:noProof/>
          <w:sz w:val="24"/>
          <w:szCs w:val="24"/>
        </w:rPr>
        <w:drawing>
          <wp:inline distT="0" distB="0" distL="0" distR="0" wp14:anchorId="457E0F2D" wp14:editId="1019092B">
            <wp:extent cx="1336040" cy="771525"/>
            <wp:effectExtent l="0" t="0" r="0" b="9525"/>
            <wp:docPr id="8" name="Picture 8" descr="https://airnow.gov/images/aqilogo_sm.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https://airnow.gov/images/aqilogo_sm.gif"/>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1336040" cy="771525"/>
                    </a:xfrm>
                    <a:prstGeom prst="rect">
                      <a:avLst/>
                    </a:prstGeom>
                    <a:noFill/>
                    <a:ln>
                      <a:noFill/>
                    </a:ln>
                  </pic:spPr>
                </pic:pic>
              </a:graphicData>
            </a:graphic>
          </wp:inline>
        </w:drawing>
      </w:r>
    </w:p>
    <w:p w14:paraId="4744C351" w14:textId="2F3CE9D0" w:rsidR="003D0164" w:rsidRPr="00456631" w:rsidRDefault="003D0164" w:rsidP="003D0164">
      <w:pPr>
        <w:rPr>
          <w:rFonts w:cs="Times New Roman"/>
          <w:sz w:val="24"/>
          <w:szCs w:val="24"/>
          <w:lang w:val="en"/>
        </w:rPr>
      </w:pPr>
      <w:r w:rsidRPr="00456631">
        <w:rPr>
          <w:rFonts w:cs="Times New Roman"/>
          <w:sz w:val="24"/>
          <w:szCs w:val="24"/>
          <w:lang w:val="en"/>
        </w:rPr>
        <w:t xml:space="preserve">The AQI is an index for reporting daily air quality. It tells you how clean or polluted your air is, and what associated health effects might be a concern for you. The AQI focuses on health effects you may experience within a few hours or days after breathing polluted air. EPA calculates the AQI for five major air pollutants regulated by the Clean Air Act: ground-level ozone, particle pollution (also known as particulate matter), carbon monoxide, sulfur dioxide, and nitrogen dioxide. For each of these pollutants, EPA has established national air quality standards to protect public </w:t>
      </w:r>
      <w:r w:rsidR="004A3060" w:rsidRPr="00456631">
        <w:rPr>
          <w:rFonts w:cs="Times New Roman"/>
          <w:sz w:val="24"/>
          <w:szCs w:val="24"/>
          <w:lang w:val="en"/>
        </w:rPr>
        <w:t>health. Ground</w:t>
      </w:r>
      <w:r w:rsidRPr="00456631">
        <w:rPr>
          <w:rFonts w:cs="Times New Roman"/>
          <w:sz w:val="24"/>
          <w:szCs w:val="24"/>
          <w:lang w:val="en"/>
        </w:rPr>
        <w:t>-level ozone and airborne particles are the two pollutants that pose the greatest threat to human health in this country.</w:t>
      </w:r>
    </w:p>
    <w:p w14:paraId="3405CF2C" w14:textId="77777777" w:rsidR="003D0164" w:rsidRPr="00456631" w:rsidRDefault="003D0164" w:rsidP="003D0164">
      <w:pPr>
        <w:rPr>
          <w:rFonts w:cs="Times New Roman"/>
          <w:b/>
          <w:bCs/>
          <w:sz w:val="24"/>
          <w:szCs w:val="24"/>
          <w:lang w:val="en"/>
        </w:rPr>
      </w:pPr>
      <w:bookmarkStart w:id="200" w:name="howaqi"/>
      <w:bookmarkEnd w:id="200"/>
      <w:r w:rsidRPr="00456631">
        <w:rPr>
          <w:rFonts w:cs="Times New Roman"/>
          <w:b/>
          <w:bCs/>
          <w:sz w:val="24"/>
          <w:szCs w:val="24"/>
          <w:lang w:val="en"/>
        </w:rPr>
        <w:t xml:space="preserve">How Does </w:t>
      </w:r>
      <w:proofErr w:type="gramStart"/>
      <w:r w:rsidRPr="00456631">
        <w:rPr>
          <w:rFonts w:cs="Times New Roman"/>
          <w:b/>
          <w:bCs/>
          <w:sz w:val="24"/>
          <w:szCs w:val="24"/>
          <w:lang w:val="en"/>
        </w:rPr>
        <w:t>the AQI</w:t>
      </w:r>
      <w:proofErr w:type="gramEnd"/>
      <w:r w:rsidRPr="00456631">
        <w:rPr>
          <w:rFonts w:cs="Times New Roman"/>
          <w:b/>
          <w:bCs/>
          <w:sz w:val="24"/>
          <w:szCs w:val="24"/>
          <w:lang w:val="en"/>
        </w:rPr>
        <w:t xml:space="preserve"> Work? </w:t>
      </w:r>
    </w:p>
    <w:p w14:paraId="5DE98F2B" w14:textId="77777777" w:rsidR="003D0164" w:rsidRPr="00456631" w:rsidRDefault="003D0164" w:rsidP="003D0164">
      <w:pPr>
        <w:rPr>
          <w:rFonts w:cs="Times New Roman"/>
          <w:sz w:val="24"/>
          <w:szCs w:val="24"/>
          <w:lang w:val="en"/>
        </w:rPr>
      </w:pPr>
      <w:r w:rsidRPr="00456631">
        <w:rPr>
          <w:rFonts w:cs="Times New Roman"/>
          <w:sz w:val="24"/>
          <w:szCs w:val="24"/>
          <w:lang w:val="en"/>
        </w:rPr>
        <w:t xml:space="preserve">Think of the AQI as a yardstick that runs from 0 to 500. The higher the AQI value, the greater the level of air pollution and the greater the health concern. For example, an AQI value of 50 represents good air quality with little potential to affect public health, while an AQI value over 300 represents hazardous air quality. </w:t>
      </w:r>
    </w:p>
    <w:p w14:paraId="642649B3" w14:textId="77777777" w:rsidR="003D0164" w:rsidRPr="00456631" w:rsidRDefault="003D0164" w:rsidP="003D0164">
      <w:pPr>
        <w:rPr>
          <w:rFonts w:cs="Times New Roman"/>
          <w:sz w:val="24"/>
          <w:szCs w:val="24"/>
          <w:lang w:val="en"/>
        </w:rPr>
      </w:pPr>
      <w:r w:rsidRPr="00456631">
        <w:rPr>
          <w:rFonts w:cs="Times New Roman"/>
          <w:sz w:val="24"/>
          <w:szCs w:val="24"/>
          <w:lang w:val="en"/>
        </w:rPr>
        <w:t xml:space="preserve">An AQI value of 100 generally corresponds to the national air quality standard for the pollutant, which is the level EPA has set to protect public health. AQI values below 100 are generally thought of as satisfactory. When AQI values are above 100, air quality </w:t>
      </w:r>
      <w:proofErr w:type="gramStart"/>
      <w:r w:rsidRPr="00456631">
        <w:rPr>
          <w:rFonts w:cs="Times New Roman"/>
          <w:sz w:val="24"/>
          <w:szCs w:val="24"/>
          <w:lang w:val="en"/>
        </w:rPr>
        <w:t>is considered to be</w:t>
      </w:r>
      <w:proofErr w:type="gramEnd"/>
      <w:r w:rsidRPr="00456631">
        <w:rPr>
          <w:rFonts w:cs="Times New Roman"/>
          <w:sz w:val="24"/>
          <w:szCs w:val="24"/>
          <w:lang w:val="en"/>
        </w:rPr>
        <w:t xml:space="preserve"> unhealthy-at first for certain sensitive groups of people, then for everyone as AQI values get higher. </w:t>
      </w:r>
    </w:p>
    <w:p w14:paraId="2BE63324" w14:textId="77777777" w:rsidR="003D0164" w:rsidRPr="00456631" w:rsidRDefault="003D0164" w:rsidP="003D0164">
      <w:pPr>
        <w:rPr>
          <w:rFonts w:cs="Times New Roman"/>
          <w:b/>
          <w:bCs/>
          <w:sz w:val="24"/>
          <w:szCs w:val="24"/>
          <w:lang w:val="en"/>
        </w:rPr>
      </w:pPr>
      <w:bookmarkStart w:id="201" w:name="underaqi"/>
      <w:bookmarkEnd w:id="201"/>
      <w:r w:rsidRPr="00456631">
        <w:rPr>
          <w:rFonts w:cs="Times New Roman"/>
          <w:b/>
          <w:bCs/>
          <w:sz w:val="24"/>
          <w:szCs w:val="24"/>
          <w:lang w:val="en"/>
        </w:rPr>
        <w:t>Understanding the AQI</w:t>
      </w:r>
    </w:p>
    <w:p w14:paraId="3944C11F" w14:textId="77777777" w:rsidR="003D0164" w:rsidRDefault="003D0164" w:rsidP="003D0164">
      <w:pPr>
        <w:rPr>
          <w:rFonts w:cs="Times New Roman"/>
          <w:sz w:val="24"/>
          <w:szCs w:val="24"/>
          <w:lang w:val="en"/>
        </w:rPr>
      </w:pPr>
      <w:r w:rsidRPr="00456631">
        <w:rPr>
          <w:rFonts w:cs="Times New Roman"/>
          <w:sz w:val="24"/>
          <w:szCs w:val="24"/>
          <w:lang w:val="en"/>
        </w:rPr>
        <w:t xml:space="preserve">The purpose of the AQI is to help you understand what local air quality means to your health. To make it easier to understand, the AQI is divided into six categories: </w:t>
      </w:r>
    </w:p>
    <w:p w14:paraId="1DB1A252" w14:textId="77777777" w:rsidR="003D0164" w:rsidRPr="00456631" w:rsidRDefault="003D0164" w:rsidP="003D0164">
      <w:pPr>
        <w:rPr>
          <w:rFonts w:cs="Times New Roman"/>
          <w:sz w:val="24"/>
          <w:szCs w:val="24"/>
          <w:lang w:val="en"/>
        </w:rPr>
      </w:pPr>
    </w:p>
    <w:tbl>
      <w:tblPr>
        <w:tblW w:w="9750" w:type="dxa"/>
        <w:jc w:val="center"/>
        <w:tblCellMar>
          <w:top w:w="15" w:type="dxa"/>
          <w:left w:w="15" w:type="dxa"/>
          <w:bottom w:w="15" w:type="dxa"/>
          <w:right w:w="15" w:type="dxa"/>
        </w:tblCellMar>
        <w:tblLook w:val="04A0" w:firstRow="1" w:lastRow="0" w:firstColumn="1" w:lastColumn="0" w:noHBand="0" w:noVBand="1"/>
      </w:tblPr>
      <w:tblGrid>
        <w:gridCol w:w="3171"/>
        <w:gridCol w:w="3425"/>
        <w:gridCol w:w="3154"/>
      </w:tblGrid>
      <w:tr w:rsidR="003D0164" w:rsidRPr="00456631" w14:paraId="7A89098D"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42ACF862" w14:textId="77777777" w:rsidR="003D0164" w:rsidRPr="00456631" w:rsidRDefault="003D0164" w:rsidP="00BC448A">
            <w:pPr>
              <w:rPr>
                <w:rFonts w:cs="Times New Roman"/>
                <w:b/>
                <w:bCs/>
                <w:sz w:val="24"/>
                <w:szCs w:val="24"/>
              </w:rPr>
            </w:pPr>
            <w:r w:rsidRPr="004F7C7F">
              <w:rPr>
                <w:rFonts w:cs="Times New Roman"/>
                <w:b/>
                <w:bCs/>
                <w:sz w:val="24"/>
                <w:szCs w:val="24"/>
              </w:rPr>
              <w:t>Air Quality Index (AQI) Basics</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00C1A438" w14:textId="77777777" w:rsidR="003D0164" w:rsidRPr="00456631" w:rsidRDefault="003D0164" w:rsidP="00BC448A">
            <w:pPr>
              <w:rPr>
                <w:rFonts w:cs="Times New Roman"/>
                <w:b/>
                <w:bCs/>
                <w:sz w:val="24"/>
                <w:szCs w:val="24"/>
              </w:rPr>
            </w:pPr>
            <w:r w:rsidRPr="00456631">
              <w:rPr>
                <w:rFonts w:cs="Times New Roman"/>
                <w:b/>
                <w:bCs/>
                <w:sz w:val="24"/>
                <w:szCs w:val="24"/>
              </w:rPr>
              <w:t>Levels of Health Concern</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1FC598F1" w14:textId="77777777" w:rsidR="003D0164" w:rsidRPr="00456631" w:rsidRDefault="003D0164" w:rsidP="00BC448A">
            <w:pPr>
              <w:rPr>
                <w:rFonts w:cs="Times New Roman"/>
                <w:b/>
                <w:bCs/>
                <w:sz w:val="24"/>
                <w:szCs w:val="24"/>
              </w:rPr>
            </w:pPr>
            <w:r w:rsidRPr="00456631">
              <w:rPr>
                <w:rFonts w:cs="Times New Roman"/>
                <w:b/>
                <w:bCs/>
                <w:sz w:val="24"/>
                <w:szCs w:val="24"/>
              </w:rPr>
              <w:t>Colors</w:t>
            </w:r>
          </w:p>
        </w:tc>
      </w:tr>
      <w:tr w:rsidR="003D0164" w:rsidRPr="00456631" w14:paraId="274AF7D4"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76404DCF" w14:textId="77777777" w:rsidR="003D0164" w:rsidRPr="00456631" w:rsidRDefault="003D0164" w:rsidP="00BC448A">
            <w:pPr>
              <w:rPr>
                <w:rFonts w:cs="Times New Roman"/>
                <w:b/>
                <w:bCs/>
                <w:sz w:val="24"/>
                <w:szCs w:val="24"/>
              </w:rPr>
            </w:pPr>
            <w:r w:rsidRPr="00456631">
              <w:rPr>
                <w:rFonts w:cs="Times New Roman"/>
                <w:b/>
                <w:bCs/>
                <w:i/>
                <w:iCs/>
                <w:sz w:val="24"/>
                <w:szCs w:val="24"/>
              </w:rPr>
              <w:lastRenderedPageBreak/>
              <w:t>When the AQI is in this range</w:t>
            </w:r>
            <w:r w:rsidRPr="00456631">
              <w:rPr>
                <w:rFonts w:cs="Times New Roman"/>
                <w:b/>
                <w:bCs/>
                <w:sz w:val="24"/>
                <w:szCs w:val="24"/>
              </w:rPr>
              <w:t>:</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1BF5EFDE" w14:textId="77777777" w:rsidR="003D0164" w:rsidRPr="00456631" w:rsidRDefault="003D0164" w:rsidP="00BC448A">
            <w:pPr>
              <w:rPr>
                <w:rFonts w:cs="Times New Roman"/>
                <w:b/>
                <w:bCs/>
                <w:sz w:val="24"/>
                <w:szCs w:val="24"/>
              </w:rPr>
            </w:pPr>
            <w:proofErr w:type="gramStart"/>
            <w:r w:rsidRPr="00456631">
              <w:rPr>
                <w:rFonts w:cs="Times New Roman"/>
                <w:b/>
                <w:bCs/>
                <w:i/>
                <w:iCs/>
                <w:sz w:val="24"/>
                <w:szCs w:val="24"/>
              </w:rPr>
              <w:t>..</w:t>
            </w:r>
            <w:proofErr w:type="gramEnd"/>
            <w:r w:rsidRPr="00456631">
              <w:rPr>
                <w:rFonts w:cs="Times New Roman"/>
                <w:b/>
                <w:bCs/>
                <w:i/>
                <w:iCs/>
                <w:sz w:val="24"/>
                <w:szCs w:val="24"/>
              </w:rPr>
              <w:t>air quality conditions are:</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44FFE041" w14:textId="77777777" w:rsidR="003D0164" w:rsidRPr="00456631" w:rsidRDefault="003D0164" w:rsidP="00BC448A">
            <w:pPr>
              <w:rPr>
                <w:rFonts w:cs="Times New Roman"/>
                <w:b/>
                <w:bCs/>
                <w:sz w:val="24"/>
                <w:szCs w:val="24"/>
              </w:rPr>
            </w:pPr>
            <w:r w:rsidRPr="00456631">
              <w:rPr>
                <w:rFonts w:cs="Times New Roman"/>
                <w:b/>
                <w:bCs/>
                <w:i/>
                <w:iCs/>
                <w:sz w:val="24"/>
                <w:szCs w:val="24"/>
              </w:rPr>
              <w:t>...as symbolized by this color:</w:t>
            </w:r>
          </w:p>
        </w:tc>
      </w:tr>
      <w:tr w:rsidR="003D0164" w:rsidRPr="00456631" w14:paraId="07BC4C41"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02124E2C" w14:textId="77777777" w:rsidR="003D0164" w:rsidRPr="00456631" w:rsidRDefault="003D0164" w:rsidP="00BC448A">
            <w:pPr>
              <w:rPr>
                <w:rFonts w:cs="Times New Roman"/>
                <w:b/>
                <w:bCs/>
                <w:sz w:val="24"/>
                <w:szCs w:val="24"/>
              </w:rPr>
            </w:pPr>
            <w:r w:rsidRPr="00456631">
              <w:rPr>
                <w:rFonts w:cs="Times New Roman"/>
                <w:b/>
                <w:bCs/>
                <w:sz w:val="24"/>
                <w:szCs w:val="24"/>
              </w:rPr>
              <w:t xml:space="preserve">0 to 50 </w:t>
            </w:r>
          </w:p>
        </w:tc>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134D8C69" w14:textId="77777777" w:rsidR="003D0164" w:rsidRPr="00456631" w:rsidRDefault="003D0164" w:rsidP="00BC448A">
            <w:pPr>
              <w:rPr>
                <w:rFonts w:cs="Times New Roman"/>
                <w:b/>
                <w:bCs/>
                <w:sz w:val="24"/>
                <w:szCs w:val="24"/>
              </w:rPr>
            </w:pPr>
            <w:r w:rsidRPr="00456631">
              <w:rPr>
                <w:rFonts w:cs="Times New Roman"/>
                <w:b/>
                <w:bCs/>
                <w:sz w:val="24"/>
                <w:szCs w:val="24"/>
              </w:rPr>
              <w:t>Good</w:t>
            </w:r>
          </w:p>
        </w:tc>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211041E2" w14:textId="77777777" w:rsidR="003D0164" w:rsidRPr="00456631" w:rsidRDefault="003D0164" w:rsidP="00BC448A">
            <w:pPr>
              <w:rPr>
                <w:rFonts w:cs="Times New Roman"/>
                <w:b/>
                <w:bCs/>
                <w:sz w:val="24"/>
                <w:szCs w:val="24"/>
              </w:rPr>
            </w:pPr>
            <w:r w:rsidRPr="00456631">
              <w:rPr>
                <w:rFonts w:cs="Times New Roman"/>
                <w:b/>
                <w:bCs/>
                <w:sz w:val="24"/>
                <w:szCs w:val="24"/>
              </w:rPr>
              <w:t>Green</w:t>
            </w:r>
          </w:p>
        </w:tc>
      </w:tr>
      <w:tr w:rsidR="003D0164" w:rsidRPr="00456631" w14:paraId="650107A5"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5DC60239" w14:textId="77777777" w:rsidR="003D0164" w:rsidRPr="00456631" w:rsidRDefault="003D0164" w:rsidP="00BC448A">
            <w:pPr>
              <w:rPr>
                <w:rFonts w:cs="Times New Roman"/>
                <w:b/>
                <w:bCs/>
                <w:sz w:val="24"/>
                <w:szCs w:val="24"/>
              </w:rPr>
            </w:pPr>
            <w:r w:rsidRPr="00456631">
              <w:rPr>
                <w:rFonts w:cs="Times New Roman"/>
                <w:b/>
                <w:bCs/>
                <w:sz w:val="24"/>
                <w:szCs w:val="24"/>
              </w:rPr>
              <w:t xml:space="preserve">51 to 100 </w:t>
            </w:r>
          </w:p>
        </w:tc>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10502FC8" w14:textId="77777777" w:rsidR="003D0164" w:rsidRPr="00456631" w:rsidRDefault="003D0164" w:rsidP="00BC448A">
            <w:pPr>
              <w:rPr>
                <w:rFonts w:cs="Times New Roman"/>
                <w:b/>
                <w:bCs/>
                <w:sz w:val="24"/>
                <w:szCs w:val="24"/>
              </w:rPr>
            </w:pPr>
            <w:r w:rsidRPr="00456631">
              <w:rPr>
                <w:rFonts w:cs="Times New Roman"/>
                <w:b/>
                <w:bCs/>
                <w:sz w:val="24"/>
                <w:szCs w:val="24"/>
              </w:rPr>
              <w:t>Moderate</w:t>
            </w:r>
          </w:p>
        </w:tc>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6F45D4C9" w14:textId="77777777" w:rsidR="003D0164" w:rsidRPr="00456631" w:rsidRDefault="003D0164" w:rsidP="00BC448A">
            <w:pPr>
              <w:rPr>
                <w:rFonts w:cs="Times New Roman"/>
                <w:b/>
                <w:bCs/>
                <w:sz w:val="24"/>
                <w:szCs w:val="24"/>
              </w:rPr>
            </w:pPr>
            <w:r w:rsidRPr="00456631">
              <w:rPr>
                <w:rFonts w:cs="Times New Roman"/>
                <w:b/>
                <w:bCs/>
                <w:sz w:val="24"/>
                <w:szCs w:val="24"/>
              </w:rPr>
              <w:t>Yellow</w:t>
            </w:r>
          </w:p>
        </w:tc>
      </w:tr>
      <w:tr w:rsidR="003D0164" w:rsidRPr="00456631" w14:paraId="632A7763"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738F430B" w14:textId="77777777" w:rsidR="003D0164" w:rsidRPr="00456631" w:rsidRDefault="003D0164" w:rsidP="00BC448A">
            <w:pPr>
              <w:rPr>
                <w:rFonts w:cs="Times New Roman"/>
                <w:b/>
                <w:bCs/>
                <w:sz w:val="24"/>
                <w:szCs w:val="24"/>
              </w:rPr>
            </w:pPr>
            <w:r w:rsidRPr="00456631">
              <w:rPr>
                <w:rFonts w:cs="Times New Roman"/>
                <w:b/>
                <w:bCs/>
                <w:sz w:val="24"/>
                <w:szCs w:val="24"/>
              </w:rPr>
              <w:t xml:space="preserve">101 to 150 </w:t>
            </w:r>
          </w:p>
        </w:tc>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5A0BF1BC" w14:textId="77777777" w:rsidR="003D0164" w:rsidRPr="00456631" w:rsidRDefault="003D0164" w:rsidP="00BC448A">
            <w:pPr>
              <w:rPr>
                <w:rFonts w:cs="Times New Roman"/>
                <w:b/>
                <w:bCs/>
                <w:sz w:val="24"/>
                <w:szCs w:val="24"/>
              </w:rPr>
            </w:pPr>
            <w:r w:rsidRPr="00456631">
              <w:rPr>
                <w:rFonts w:cs="Times New Roman"/>
                <w:b/>
                <w:bCs/>
                <w:sz w:val="24"/>
                <w:szCs w:val="24"/>
              </w:rPr>
              <w:t xml:space="preserve">Unhealthy for Sensitive Groups </w:t>
            </w:r>
          </w:p>
        </w:tc>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17459324" w14:textId="77777777" w:rsidR="003D0164" w:rsidRPr="00456631" w:rsidRDefault="003D0164" w:rsidP="00BC448A">
            <w:pPr>
              <w:rPr>
                <w:rFonts w:cs="Times New Roman"/>
                <w:b/>
                <w:bCs/>
                <w:sz w:val="24"/>
                <w:szCs w:val="24"/>
              </w:rPr>
            </w:pPr>
            <w:r w:rsidRPr="00456631">
              <w:rPr>
                <w:rFonts w:cs="Times New Roman"/>
                <w:b/>
                <w:bCs/>
                <w:sz w:val="24"/>
                <w:szCs w:val="24"/>
              </w:rPr>
              <w:t>Orange</w:t>
            </w:r>
          </w:p>
        </w:tc>
      </w:tr>
      <w:tr w:rsidR="003D0164" w:rsidRPr="00456631" w14:paraId="659CE068"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6F32EA5A" w14:textId="77777777" w:rsidR="003D0164" w:rsidRPr="00456631" w:rsidRDefault="003D0164" w:rsidP="00BC448A">
            <w:pPr>
              <w:rPr>
                <w:rFonts w:cs="Times New Roman"/>
                <w:b/>
                <w:bCs/>
                <w:sz w:val="24"/>
                <w:szCs w:val="24"/>
              </w:rPr>
            </w:pPr>
            <w:r w:rsidRPr="00456631">
              <w:rPr>
                <w:rFonts w:cs="Times New Roman"/>
                <w:b/>
                <w:bCs/>
                <w:sz w:val="24"/>
                <w:szCs w:val="24"/>
              </w:rPr>
              <w:t>151 to 200</w:t>
            </w:r>
          </w:p>
        </w:tc>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0F557349" w14:textId="77777777" w:rsidR="003D0164" w:rsidRPr="00456631" w:rsidRDefault="003D0164" w:rsidP="00BC448A">
            <w:pPr>
              <w:rPr>
                <w:rFonts w:cs="Times New Roman"/>
                <w:b/>
                <w:bCs/>
                <w:sz w:val="24"/>
                <w:szCs w:val="24"/>
              </w:rPr>
            </w:pPr>
            <w:r w:rsidRPr="00456631">
              <w:rPr>
                <w:rFonts w:cs="Times New Roman"/>
                <w:b/>
                <w:bCs/>
                <w:sz w:val="24"/>
                <w:szCs w:val="24"/>
              </w:rPr>
              <w:t xml:space="preserve">Unhealthy </w:t>
            </w:r>
          </w:p>
        </w:tc>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5C348345" w14:textId="77777777" w:rsidR="003D0164" w:rsidRPr="00456631" w:rsidRDefault="003D0164" w:rsidP="00BC448A">
            <w:pPr>
              <w:rPr>
                <w:rFonts w:cs="Times New Roman"/>
                <w:b/>
                <w:bCs/>
                <w:sz w:val="24"/>
                <w:szCs w:val="24"/>
              </w:rPr>
            </w:pPr>
            <w:r w:rsidRPr="00456631">
              <w:rPr>
                <w:rFonts w:cs="Times New Roman"/>
                <w:b/>
                <w:bCs/>
                <w:sz w:val="24"/>
                <w:szCs w:val="24"/>
              </w:rPr>
              <w:t>Red</w:t>
            </w:r>
          </w:p>
        </w:tc>
      </w:tr>
      <w:tr w:rsidR="003D0164" w:rsidRPr="00456631" w14:paraId="5234F4C4"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4E59D6AA" w14:textId="77777777" w:rsidR="003D0164" w:rsidRPr="00456631" w:rsidRDefault="003D0164" w:rsidP="00BC448A">
            <w:pPr>
              <w:rPr>
                <w:rFonts w:cs="Times New Roman"/>
                <w:b/>
                <w:bCs/>
                <w:sz w:val="24"/>
                <w:szCs w:val="24"/>
              </w:rPr>
            </w:pPr>
            <w:r w:rsidRPr="00456631">
              <w:rPr>
                <w:rFonts w:cs="Times New Roman"/>
                <w:b/>
                <w:bCs/>
                <w:sz w:val="24"/>
                <w:szCs w:val="24"/>
              </w:rPr>
              <w:t>201 to 300</w:t>
            </w:r>
          </w:p>
        </w:tc>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678D0C46" w14:textId="77777777" w:rsidR="003D0164" w:rsidRPr="00456631" w:rsidRDefault="003D0164" w:rsidP="00BC448A">
            <w:pPr>
              <w:rPr>
                <w:rFonts w:cs="Times New Roman"/>
                <w:b/>
                <w:bCs/>
                <w:sz w:val="24"/>
                <w:szCs w:val="24"/>
              </w:rPr>
            </w:pPr>
            <w:r w:rsidRPr="00456631">
              <w:rPr>
                <w:rFonts w:cs="Times New Roman"/>
                <w:b/>
                <w:bCs/>
                <w:sz w:val="24"/>
                <w:szCs w:val="24"/>
              </w:rPr>
              <w:t>Very Unhealthy</w:t>
            </w:r>
          </w:p>
        </w:tc>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291CD570" w14:textId="77777777" w:rsidR="003D0164" w:rsidRPr="00456631" w:rsidRDefault="003D0164" w:rsidP="00BC448A">
            <w:pPr>
              <w:rPr>
                <w:rFonts w:cs="Times New Roman"/>
                <w:b/>
                <w:bCs/>
                <w:sz w:val="24"/>
                <w:szCs w:val="24"/>
              </w:rPr>
            </w:pPr>
            <w:r w:rsidRPr="00456631">
              <w:rPr>
                <w:rFonts w:cs="Times New Roman"/>
                <w:b/>
                <w:bCs/>
                <w:sz w:val="24"/>
                <w:szCs w:val="24"/>
              </w:rPr>
              <w:t>Purple</w:t>
            </w:r>
          </w:p>
        </w:tc>
      </w:tr>
      <w:tr w:rsidR="003D0164" w:rsidRPr="00456631" w14:paraId="54A1C54B" w14:textId="77777777" w:rsidTr="00BC448A">
        <w:trPr>
          <w:trHeight w:val="330"/>
          <w:jc w:val="center"/>
        </w:trPr>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549EDD31" w14:textId="77777777" w:rsidR="003D0164" w:rsidRPr="00456631" w:rsidRDefault="003D0164" w:rsidP="00BC448A">
            <w:pPr>
              <w:rPr>
                <w:rFonts w:cs="Times New Roman"/>
                <w:b/>
                <w:bCs/>
                <w:sz w:val="24"/>
                <w:szCs w:val="24"/>
              </w:rPr>
            </w:pPr>
            <w:r w:rsidRPr="00456631">
              <w:rPr>
                <w:rFonts w:cs="Times New Roman"/>
                <w:b/>
                <w:bCs/>
                <w:sz w:val="24"/>
                <w:szCs w:val="24"/>
              </w:rPr>
              <w:t>301 to 500</w:t>
            </w:r>
          </w:p>
        </w:tc>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6D988068" w14:textId="77777777" w:rsidR="003D0164" w:rsidRPr="00456631" w:rsidRDefault="003D0164" w:rsidP="00BC448A">
            <w:pPr>
              <w:rPr>
                <w:rFonts w:cs="Times New Roman"/>
                <w:b/>
                <w:bCs/>
                <w:sz w:val="24"/>
                <w:szCs w:val="24"/>
              </w:rPr>
            </w:pPr>
            <w:r w:rsidRPr="00456631">
              <w:rPr>
                <w:rFonts w:cs="Times New Roman"/>
                <w:b/>
                <w:bCs/>
                <w:sz w:val="24"/>
                <w:szCs w:val="24"/>
              </w:rPr>
              <w:t>Hazardous</w:t>
            </w:r>
          </w:p>
        </w:tc>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0E830D4C" w14:textId="77777777" w:rsidR="003D0164" w:rsidRPr="00456631" w:rsidRDefault="003D0164" w:rsidP="00BC448A">
            <w:pPr>
              <w:rPr>
                <w:rFonts w:cs="Times New Roman"/>
                <w:b/>
                <w:bCs/>
                <w:sz w:val="24"/>
                <w:szCs w:val="24"/>
              </w:rPr>
            </w:pPr>
            <w:r w:rsidRPr="00456631">
              <w:rPr>
                <w:rFonts w:cs="Times New Roman"/>
                <w:b/>
                <w:bCs/>
                <w:sz w:val="24"/>
                <w:szCs w:val="24"/>
              </w:rPr>
              <w:t>Maroon</w:t>
            </w:r>
          </w:p>
        </w:tc>
      </w:tr>
      <w:tr w:rsidR="003D0164" w:rsidRPr="00456631" w14:paraId="664F9BE4" w14:textId="77777777" w:rsidTr="00BC448A">
        <w:trPr>
          <w:jc w:val="center"/>
        </w:trPr>
        <w:tc>
          <w:tcPr>
            <w:tcW w:w="0" w:type="auto"/>
            <w:gridSpan w:val="3"/>
            <w:tcBorders>
              <w:top w:val="single" w:sz="6" w:space="0" w:color="FFFFFF"/>
              <w:left w:val="single" w:sz="6" w:space="0" w:color="FFFFFF"/>
              <w:bottom w:val="single" w:sz="6" w:space="0" w:color="FFFFFF"/>
              <w:right w:val="single" w:sz="6" w:space="0" w:color="FFFFFF"/>
            </w:tcBorders>
            <w:tcMar>
              <w:top w:w="150" w:type="dxa"/>
              <w:left w:w="150" w:type="dxa"/>
              <w:bottom w:w="150" w:type="dxa"/>
              <w:right w:w="150" w:type="dxa"/>
            </w:tcMar>
            <w:vAlign w:val="center"/>
            <w:hideMark/>
          </w:tcPr>
          <w:p w14:paraId="5D1AC049" w14:textId="77777777" w:rsidR="003D0164" w:rsidRPr="00456631" w:rsidRDefault="003D0164" w:rsidP="00BC448A">
            <w:pPr>
              <w:rPr>
                <w:rFonts w:cs="Times New Roman"/>
                <w:sz w:val="24"/>
                <w:szCs w:val="24"/>
              </w:rPr>
            </w:pPr>
            <w:r w:rsidRPr="00456631">
              <w:rPr>
                <w:rFonts w:cs="Times New Roman"/>
                <w:i/>
                <w:iCs/>
                <w:sz w:val="24"/>
                <w:szCs w:val="24"/>
              </w:rPr>
              <w:t xml:space="preserve">Note: Values above 500 are considered Beyond the AQI. Follow recommendations for the Hazardous category. Additional information on reducing exposure to extremely high levels of particle pollution is available </w:t>
            </w:r>
            <w:hyperlink r:id="rId45" w:history="1">
              <w:r w:rsidRPr="00456631">
                <w:rPr>
                  <w:rStyle w:val="Hyperlink"/>
                  <w:rFonts w:cs="Times New Roman"/>
                  <w:i/>
                  <w:iCs/>
                  <w:sz w:val="24"/>
                  <w:szCs w:val="24"/>
                </w:rPr>
                <w:t>here</w:t>
              </w:r>
            </w:hyperlink>
            <w:r w:rsidRPr="00456631">
              <w:rPr>
                <w:rFonts w:cs="Times New Roman"/>
                <w:i/>
                <w:iCs/>
                <w:sz w:val="24"/>
                <w:szCs w:val="24"/>
              </w:rPr>
              <w:t>.</w:t>
            </w:r>
          </w:p>
        </w:tc>
      </w:tr>
    </w:tbl>
    <w:p w14:paraId="171C5ED6" w14:textId="77777777" w:rsidR="003D0164" w:rsidRPr="00456631" w:rsidRDefault="003D0164" w:rsidP="003D0164">
      <w:pPr>
        <w:rPr>
          <w:rFonts w:cs="Times New Roman"/>
          <w:sz w:val="24"/>
          <w:szCs w:val="24"/>
          <w:lang w:val="en"/>
        </w:rPr>
      </w:pPr>
      <w:r w:rsidRPr="00456631">
        <w:rPr>
          <w:rFonts w:cs="Times New Roman"/>
          <w:sz w:val="24"/>
          <w:szCs w:val="24"/>
          <w:lang w:val="en"/>
        </w:rPr>
        <w:t>Each category corresponds to a different level of health concern. The six levels of health concern and what they mean are:</w:t>
      </w:r>
    </w:p>
    <w:p w14:paraId="366EE586" w14:textId="77777777" w:rsidR="003D0164" w:rsidRPr="00456631" w:rsidRDefault="003D0164" w:rsidP="009B33B4">
      <w:pPr>
        <w:numPr>
          <w:ilvl w:val="0"/>
          <w:numId w:val="117"/>
        </w:numPr>
        <w:spacing w:after="200" w:line="276" w:lineRule="auto"/>
        <w:jc w:val="both"/>
        <w:rPr>
          <w:rFonts w:cs="Times New Roman"/>
          <w:sz w:val="24"/>
          <w:szCs w:val="24"/>
          <w:lang w:val="en"/>
        </w:rPr>
      </w:pPr>
      <w:r w:rsidRPr="00456631">
        <w:rPr>
          <w:rFonts w:cs="Times New Roman"/>
          <w:sz w:val="24"/>
          <w:szCs w:val="24"/>
          <w:lang w:val="en"/>
        </w:rPr>
        <w:t xml:space="preserve">"Good" AQI is 0 to 50. Air quality is considered satisfactory, and air pollution poses little or no risk. </w:t>
      </w:r>
    </w:p>
    <w:p w14:paraId="57681ED8" w14:textId="77777777" w:rsidR="003D0164" w:rsidRPr="00456631" w:rsidRDefault="003D0164" w:rsidP="009B33B4">
      <w:pPr>
        <w:numPr>
          <w:ilvl w:val="0"/>
          <w:numId w:val="117"/>
        </w:numPr>
        <w:spacing w:after="200" w:line="276" w:lineRule="auto"/>
        <w:jc w:val="both"/>
        <w:rPr>
          <w:rFonts w:cs="Times New Roman"/>
          <w:sz w:val="24"/>
          <w:szCs w:val="24"/>
          <w:lang w:val="en"/>
        </w:rPr>
      </w:pPr>
      <w:r w:rsidRPr="00456631">
        <w:rPr>
          <w:rFonts w:cs="Times New Roman"/>
          <w:sz w:val="24"/>
          <w:szCs w:val="24"/>
          <w:lang w:val="en"/>
        </w:rPr>
        <w:t xml:space="preserve">"Moderate" AQI is 51 to 100. Air quality is acceptable; however, for some pollutants there may be a moderate health concern for a very small number of people. For example, people who are unusually sensitive to </w:t>
      </w:r>
      <w:proofErr w:type="gramStart"/>
      <w:r w:rsidRPr="00456631">
        <w:rPr>
          <w:rFonts w:cs="Times New Roman"/>
          <w:sz w:val="24"/>
          <w:szCs w:val="24"/>
          <w:lang w:val="en"/>
        </w:rPr>
        <w:t>ozone</w:t>
      </w:r>
      <w:proofErr w:type="gramEnd"/>
      <w:r w:rsidRPr="00456631">
        <w:rPr>
          <w:rFonts w:cs="Times New Roman"/>
          <w:sz w:val="24"/>
          <w:szCs w:val="24"/>
          <w:lang w:val="en"/>
        </w:rPr>
        <w:t xml:space="preserve"> may experience respiratory symptoms. </w:t>
      </w:r>
    </w:p>
    <w:p w14:paraId="50742427" w14:textId="77777777" w:rsidR="003D0164" w:rsidRPr="00456631" w:rsidRDefault="003D0164" w:rsidP="009B33B4">
      <w:pPr>
        <w:numPr>
          <w:ilvl w:val="0"/>
          <w:numId w:val="117"/>
        </w:numPr>
        <w:spacing w:after="200" w:line="276" w:lineRule="auto"/>
        <w:jc w:val="both"/>
        <w:rPr>
          <w:rFonts w:cs="Times New Roman"/>
          <w:sz w:val="24"/>
          <w:szCs w:val="24"/>
          <w:lang w:val="en"/>
        </w:rPr>
      </w:pPr>
      <w:r w:rsidRPr="00456631">
        <w:rPr>
          <w:rFonts w:cs="Times New Roman"/>
          <w:sz w:val="24"/>
          <w:szCs w:val="24"/>
          <w:lang w:val="en"/>
        </w:rPr>
        <w:t>"Unhealthy for Sensitive Groups" AQI is 101 to 150. Although general public is not likely to be affected at this AQI range, people with lung disease, older adults and children are at a greater risk from exposure to ozone, whereas persons with heart and lung disease, older adults and children are at greater risk from the presence of particles in the air.</w:t>
      </w:r>
    </w:p>
    <w:p w14:paraId="129BC449" w14:textId="77777777" w:rsidR="003D0164" w:rsidRPr="00456631" w:rsidRDefault="003D0164" w:rsidP="009B33B4">
      <w:pPr>
        <w:numPr>
          <w:ilvl w:val="0"/>
          <w:numId w:val="117"/>
        </w:numPr>
        <w:spacing w:after="200" w:line="276" w:lineRule="auto"/>
        <w:jc w:val="both"/>
        <w:rPr>
          <w:rFonts w:cs="Times New Roman"/>
          <w:sz w:val="24"/>
          <w:szCs w:val="24"/>
          <w:lang w:val="en"/>
        </w:rPr>
      </w:pPr>
      <w:r w:rsidRPr="00456631">
        <w:rPr>
          <w:rFonts w:cs="Times New Roman"/>
          <w:sz w:val="24"/>
          <w:szCs w:val="24"/>
          <w:lang w:val="en"/>
        </w:rPr>
        <w:t xml:space="preserve">"Unhealthy" AQI is 151 to 200. Everyone may begin to experience some adverse health effects, and members of the sensitive groups may experience more serious effects. </w:t>
      </w:r>
    </w:p>
    <w:p w14:paraId="7CC5EF5F" w14:textId="77777777" w:rsidR="003D0164" w:rsidRPr="00456631" w:rsidRDefault="003D0164" w:rsidP="009B33B4">
      <w:pPr>
        <w:numPr>
          <w:ilvl w:val="0"/>
          <w:numId w:val="117"/>
        </w:numPr>
        <w:spacing w:after="200" w:line="276" w:lineRule="auto"/>
        <w:jc w:val="both"/>
        <w:rPr>
          <w:rFonts w:cs="Times New Roman"/>
          <w:sz w:val="24"/>
          <w:szCs w:val="24"/>
          <w:lang w:val="en"/>
        </w:rPr>
      </w:pPr>
      <w:r w:rsidRPr="00456631">
        <w:rPr>
          <w:rFonts w:cs="Times New Roman"/>
          <w:sz w:val="24"/>
          <w:szCs w:val="24"/>
          <w:lang w:val="en"/>
        </w:rPr>
        <w:t xml:space="preserve">"Very Unhealthy" AQI is 201 to 300. This would trigger a health alert signifying that everyone may experience more serious health effects. </w:t>
      </w:r>
    </w:p>
    <w:p w14:paraId="507CFAF5" w14:textId="77777777" w:rsidR="003D0164" w:rsidRPr="00456631" w:rsidRDefault="003D0164" w:rsidP="00763265">
      <w:pPr>
        <w:numPr>
          <w:ilvl w:val="0"/>
          <w:numId w:val="117"/>
        </w:numPr>
        <w:spacing w:after="200" w:line="276" w:lineRule="auto"/>
        <w:rPr>
          <w:rFonts w:cs="Times New Roman"/>
          <w:sz w:val="24"/>
          <w:szCs w:val="24"/>
          <w:lang w:val="en"/>
        </w:rPr>
      </w:pPr>
      <w:r w:rsidRPr="00456631">
        <w:rPr>
          <w:rFonts w:cs="Times New Roman"/>
          <w:sz w:val="24"/>
          <w:szCs w:val="24"/>
          <w:lang w:val="en"/>
        </w:rPr>
        <w:lastRenderedPageBreak/>
        <w:t xml:space="preserve">"Hazardous" AQI greater than 300. This would trigger </w:t>
      </w:r>
      <w:proofErr w:type="gramStart"/>
      <w:r w:rsidRPr="00456631">
        <w:rPr>
          <w:rFonts w:cs="Times New Roman"/>
          <w:sz w:val="24"/>
          <w:szCs w:val="24"/>
          <w:lang w:val="en"/>
        </w:rPr>
        <w:t>a health</w:t>
      </w:r>
      <w:proofErr w:type="gramEnd"/>
      <w:r w:rsidRPr="00456631">
        <w:rPr>
          <w:rFonts w:cs="Times New Roman"/>
          <w:sz w:val="24"/>
          <w:szCs w:val="24"/>
          <w:lang w:val="en"/>
        </w:rPr>
        <w:t xml:space="preserve"> warnings of emergency conditions. The entire population is more likely to be affected. </w:t>
      </w:r>
    </w:p>
    <w:p w14:paraId="65B47520" w14:textId="77777777" w:rsidR="003D0164" w:rsidRPr="00456631" w:rsidRDefault="003D0164" w:rsidP="003D0164">
      <w:pPr>
        <w:rPr>
          <w:rFonts w:cs="Times New Roman"/>
          <w:b/>
          <w:bCs/>
          <w:sz w:val="24"/>
          <w:szCs w:val="24"/>
          <w:lang w:val="en"/>
        </w:rPr>
      </w:pPr>
      <w:bookmarkStart w:id="202" w:name="aqicolors"/>
      <w:bookmarkEnd w:id="202"/>
      <w:r w:rsidRPr="00456631">
        <w:rPr>
          <w:rFonts w:cs="Times New Roman"/>
          <w:b/>
          <w:bCs/>
          <w:sz w:val="24"/>
          <w:szCs w:val="24"/>
          <w:lang w:val="en"/>
        </w:rPr>
        <w:t>AQI colors</w:t>
      </w:r>
    </w:p>
    <w:p w14:paraId="56FE2A96" w14:textId="77777777" w:rsidR="003D0164" w:rsidRPr="00456631" w:rsidRDefault="003D0164" w:rsidP="003D0164">
      <w:pPr>
        <w:rPr>
          <w:rFonts w:cs="Times New Roman"/>
          <w:sz w:val="24"/>
          <w:szCs w:val="24"/>
          <w:lang w:val="en"/>
        </w:rPr>
      </w:pPr>
      <w:r w:rsidRPr="00456631">
        <w:rPr>
          <w:rFonts w:cs="Times New Roman"/>
          <w:sz w:val="24"/>
          <w:szCs w:val="24"/>
          <w:lang w:val="en"/>
        </w:rPr>
        <w:t xml:space="preserve">EPA has assigned a specific color to each AQI category to make it easier for people to understand quickly whether air pollution is reaching unhealthy levels in their communities. For example, </w:t>
      </w:r>
      <w:proofErr w:type="gramStart"/>
      <w:r w:rsidRPr="00456631">
        <w:rPr>
          <w:rFonts w:cs="Times New Roman"/>
          <w:sz w:val="24"/>
          <w:szCs w:val="24"/>
          <w:lang w:val="en"/>
        </w:rPr>
        <w:t>the color orange</w:t>
      </w:r>
      <w:proofErr w:type="gramEnd"/>
      <w:r w:rsidRPr="00456631">
        <w:rPr>
          <w:rFonts w:cs="Times New Roman"/>
          <w:sz w:val="24"/>
          <w:szCs w:val="24"/>
          <w:lang w:val="en"/>
        </w:rPr>
        <w:t xml:space="preserve"> means that conditions are "unhealthy for sensitive groups," while red means that conditions may be "unhealthy for everyone," and so on.</w:t>
      </w:r>
    </w:p>
    <w:tbl>
      <w:tblPr>
        <w:tblW w:w="9750" w:type="dxa"/>
        <w:jc w:val="center"/>
        <w:tblCellMar>
          <w:top w:w="15" w:type="dxa"/>
          <w:left w:w="15" w:type="dxa"/>
          <w:bottom w:w="15" w:type="dxa"/>
          <w:right w:w="15" w:type="dxa"/>
        </w:tblCellMar>
        <w:tblLook w:val="04A0" w:firstRow="1" w:lastRow="0" w:firstColumn="1" w:lastColumn="0" w:noHBand="0" w:noVBand="1"/>
      </w:tblPr>
      <w:tblGrid>
        <w:gridCol w:w="2335"/>
        <w:gridCol w:w="1380"/>
        <w:gridCol w:w="6035"/>
      </w:tblGrid>
      <w:tr w:rsidR="003D0164" w:rsidRPr="00456631" w14:paraId="0639DC39"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6FB48DC9" w14:textId="77777777" w:rsidR="003D0164" w:rsidRPr="00456631" w:rsidRDefault="003D0164" w:rsidP="00BC448A">
            <w:pPr>
              <w:rPr>
                <w:rFonts w:cs="Times New Roman"/>
                <w:b/>
                <w:bCs/>
                <w:sz w:val="24"/>
                <w:szCs w:val="24"/>
              </w:rPr>
            </w:pPr>
            <w:r w:rsidRPr="00456631">
              <w:rPr>
                <w:rFonts w:cs="Times New Roman"/>
                <w:b/>
                <w:bCs/>
                <w:sz w:val="24"/>
                <w:szCs w:val="24"/>
              </w:rPr>
              <w:t>Air Quality Index Levels of Health Concern</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7CB05B4A" w14:textId="77777777" w:rsidR="003D0164" w:rsidRPr="00456631" w:rsidRDefault="003D0164" w:rsidP="00BC448A">
            <w:pPr>
              <w:rPr>
                <w:rFonts w:cs="Times New Roman"/>
                <w:b/>
                <w:bCs/>
                <w:sz w:val="24"/>
                <w:szCs w:val="24"/>
              </w:rPr>
            </w:pPr>
            <w:r w:rsidRPr="00456631">
              <w:rPr>
                <w:rFonts w:cs="Times New Roman"/>
                <w:b/>
                <w:bCs/>
                <w:sz w:val="24"/>
                <w:szCs w:val="24"/>
              </w:rPr>
              <w:t>Numerical</w:t>
            </w:r>
            <w:r w:rsidRPr="00456631">
              <w:rPr>
                <w:rFonts w:cs="Times New Roman"/>
                <w:b/>
                <w:bCs/>
                <w:sz w:val="24"/>
                <w:szCs w:val="24"/>
              </w:rPr>
              <w:br/>
              <w:t>Value</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14AB2F14" w14:textId="77777777" w:rsidR="003D0164" w:rsidRPr="00456631" w:rsidRDefault="003D0164" w:rsidP="00BC448A">
            <w:pPr>
              <w:rPr>
                <w:rFonts w:cs="Times New Roman"/>
                <w:b/>
                <w:bCs/>
                <w:sz w:val="24"/>
                <w:szCs w:val="24"/>
              </w:rPr>
            </w:pPr>
            <w:r w:rsidRPr="00456631">
              <w:rPr>
                <w:rFonts w:cs="Times New Roman"/>
                <w:b/>
                <w:bCs/>
                <w:sz w:val="24"/>
                <w:szCs w:val="24"/>
              </w:rPr>
              <w:t>Meaning</w:t>
            </w:r>
          </w:p>
        </w:tc>
      </w:tr>
      <w:tr w:rsidR="003D0164" w:rsidRPr="00456631" w14:paraId="1F4D7363"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74C234E5" w14:textId="77777777" w:rsidR="003D0164" w:rsidRPr="00456631" w:rsidRDefault="003D0164" w:rsidP="00BC448A">
            <w:pPr>
              <w:rPr>
                <w:rFonts w:cs="Times New Roman"/>
                <w:b/>
                <w:bCs/>
                <w:sz w:val="24"/>
                <w:szCs w:val="24"/>
              </w:rPr>
            </w:pPr>
            <w:bookmarkStart w:id="203" w:name="good"/>
            <w:bookmarkEnd w:id="203"/>
            <w:r w:rsidRPr="00456631">
              <w:rPr>
                <w:rFonts w:cs="Times New Roman"/>
                <w:b/>
                <w:bCs/>
                <w:sz w:val="24"/>
                <w:szCs w:val="24"/>
              </w:rPr>
              <w:t>Good</w:t>
            </w:r>
          </w:p>
        </w:tc>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59742C40" w14:textId="77777777" w:rsidR="003D0164" w:rsidRPr="00456631" w:rsidRDefault="003D0164" w:rsidP="00BC448A">
            <w:pPr>
              <w:rPr>
                <w:rFonts w:cs="Times New Roman"/>
                <w:b/>
                <w:bCs/>
                <w:sz w:val="24"/>
                <w:szCs w:val="24"/>
              </w:rPr>
            </w:pPr>
            <w:r w:rsidRPr="00456631">
              <w:rPr>
                <w:rFonts w:cs="Times New Roman"/>
                <w:b/>
                <w:bCs/>
                <w:sz w:val="24"/>
                <w:szCs w:val="24"/>
              </w:rPr>
              <w:t>0 to 50</w:t>
            </w:r>
          </w:p>
        </w:tc>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58D28537" w14:textId="77777777" w:rsidR="003D0164" w:rsidRPr="00456631" w:rsidRDefault="003D0164" w:rsidP="00BC448A">
            <w:pPr>
              <w:rPr>
                <w:rFonts w:cs="Times New Roman"/>
                <w:b/>
                <w:bCs/>
                <w:sz w:val="24"/>
                <w:szCs w:val="24"/>
              </w:rPr>
            </w:pPr>
            <w:r w:rsidRPr="00456631">
              <w:rPr>
                <w:rFonts w:cs="Times New Roman"/>
                <w:b/>
                <w:bCs/>
                <w:sz w:val="24"/>
                <w:szCs w:val="24"/>
              </w:rPr>
              <w:t>Air quality is considered satisfactory, and air pollution poses little or no risk.</w:t>
            </w:r>
          </w:p>
        </w:tc>
      </w:tr>
      <w:tr w:rsidR="003D0164" w:rsidRPr="00456631" w14:paraId="2D8FBEEA"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79505FB9" w14:textId="77777777" w:rsidR="003D0164" w:rsidRPr="00456631" w:rsidRDefault="003D0164" w:rsidP="00BC448A">
            <w:pPr>
              <w:rPr>
                <w:rFonts w:cs="Times New Roman"/>
                <w:b/>
                <w:bCs/>
                <w:sz w:val="24"/>
                <w:szCs w:val="24"/>
              </w:rPr>
            </w:pPr>
            <w:bookmarkStart w:id="204" w:name="mod"/>
            <w:bookmarkEnd w:id="204"/>
            <w:r w:rsidRPr="00456631">
              <w:rPr>
                <w:rFonts w:cs="Times New Roman"/>
                <w:b/>
                <w:bCs/>
                <w:sz w:val="24"/>
                <w:szCs w:val="24"/>
              </w:rPr>
              <w:t>Moderate</w:t>
            </w:r>
          </w:p>
        </w:tc>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1B753658" w14:textId="77777777" w:rsidR="003D0164" w:rsidRPr="00456631" w:rsidRDefault="003D0164" w:rsidP="00BC448A">
            <w:pPr>
              <w:rPr>
                <w:rFonts w:cs="Times New Roman"/>
                <w:b/>
                <w:bCs/>
                <w:sz w:val="24"/>
                <w:szCs w:val="24"/>
              </w:rPr>
            </w:pPr>
            <w:r w:rsidRPr="00456631">
              <w:rPr>
                <w:rFonts w:cs="Times New Roman"/>
                <w:b/>
                <w:bCs/>
                <w:sz w:val="24"/>
                <w:szCs w:val="24"/>
              </w:rPr>
              <w:t>51 to 100</w:t>
            </w:r>
          </w:p>
        </w:tc>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7AB28470" w14:textId="77777777" w:rsidR="003D0164" w:rsidRPr="00456631" w:rsidRDefault="003D0164" w:rsidP="00BC448A">
            <w:pPr>
              <w:rPr>
                <w:rFonts w:cs="Times New Roman"/>
                <w:b/>
                <w:bCs/>
                <w:sz w:val="24"/>
                <w:szCs w:val="24"/>
              </w:rPr>
            </w:pPr>
            <w:r w:rsidRPr="00456631">
              <w:rPr>
                <w:rFonts w:cs="Times New Roman"/>
                <w:b/>
                <w:bCs/>
                <w:sz w:val="24"/>
                <w:szCs w:val="24"/>
              </w:rPr>
              <w:t>Air quality is acceptable; however, for some pollutants there may be a moderate health concern for a very small number of people who are unusually sensitive to air pollution.</w:t>
            </w:r>
          </w:p>
        </w:tc>
      </w:tr>
      <w:tr w:rsidR="003D0164" w:rsidRPr="00456631" w14:paraId="4FC257F3"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7E9BE528" w14:textId="77777777" w:rsidR="003D0164" w:rsidRPr="00456631" w:rsidRDefault="003D0164" w:rsidP="00BC448A">
            <w:pPr>
              <w:rPr>
                <w:rFonts w:cs="Times New Roman"/>
                <w:b/>
                <w:bCs/>
                <w:sz w:val="24"/>
                <w:szCs w:val="24"/>
              </w:rPr>
            </w:pPr>
            <w:bookmarkStart w:id="205" w:name="sens"/>
            <w:bookmarkEnd w:id="205"/>
            <w:r w:rsidRPr="00456631">
              <w:rPr>
                <w:rFonts w:cs="Times New Roman"/>
                <w:b/>
                <w:bCs/>
                <w:sz w:val="24"/>
                <w:szCs w:val="24"/>
              </w:rPr>
              <w:t>Unhealthy for Sensitive Groups</w:t>
            </w:r>
          </w:p>
        </w:tc>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3DB31AAE" w14:textId="77777777" w:rsidR="003D0164" w:rsidRPr="00456631" w:rsidRDefault="003D0164" w:rsidP="00BC448A">
            <w:pPr>
              <w:rPr>
                <w:rFonts w:cs="Times New Roman"/>
                <w:b/>
                <w:bCs/>
                <w:sz w:val="24"/>
                <w:szCs w:val="24"/>
              </w:rPr>
            </w:pPr>
            <w:r w:rsidRPr="00456631">
              <w:rPr>
                <w:rFonts w:cs="Times New Roman"/>
                <w:b/>
                <w:bCs/>
                <w:sz w:val="24"/>
                <w:szCs w:val="24"/>
              </w:rPr>
              <w:t>101 to 150</w:t>
            </w:r>
          </w:p>
        </w:tc>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1B135576" w14:textId="77777777" w:rsidR="003D0164" w:rsidRPr="00456631" w:rsidRDefault="003D0164" w:rsidP="00BC448A">
            <w:pPr>
              <w:rPr>
                <w:rFonts w:cs="Times New Roman"/>
                <w:b/>
                <w:bCs/>
                <w:sz w:val="24"/>
                <w:szCs w:val="24"/>
              </w:rPr>
            </w:pPr>
            <w:r w:rsidRPr="00456631">
              <w:rPr>
                <w:rFonts w:cs="Times New Roman"/>
                <w:b/>
                <w:bCs/>
                <w:sz w:val="24"/>
                <w:szCs w:val="24"/>
              </w:rPr>
              <w:t xml:space="preserve">Members of sensitive groups may experience health effects. The </w:t>
            </w:r>
            <w:proofErr w:type="gramStart"/>
            <w:r w:rsidRPr="00456631">
              <w:rPr>
                <w:rFonts w:cs="Times New Roman"/>
                <w:b/>
                <w:bCs/>
                <w:sz w:val="24"/>
                <w:szCs w:val="24"/>
              </w:rPr>
              <w:t>general public</w:t>
            </w:r>
            <w:proofErr w:type="gramEnd"/>
            <w:r w:rsidRPr="00456631">
              <w:rPr>
                <w:rFonts w:cs="Times New Roman"/>
                <w:b/>
                <w:bCs/>
                <w:sz w:val="24"/>
                <w:szCs w:val="24"/>
              </w:rPr>
              <w:t xml:space="preserve"> is not likely to be affected. </w:t>
            </w:r>
          </w:p>
        </w:tc>
      </w:tr>
      <w:tr w:rsidR="003D0164" w:rsidRPr="00456631" w14:paraId="5CCD0C04"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6DB4D513" w14:textId="77777777" w:rsidR="003D0164" w:rsidRPr="00456631" w:rsidRDefault="003D0164" w:rsidP="00BC448A">
            <w:pPr>
              <w:rPr>
                <w:rFonts w:cs="Times New Roman"/>
                <w:b/>
                <w:bCs/>
                <w:sz w:val="24"/>
                <w:szCs w:val="24"/>
              </w:rPr>
            </w:pPr>
            <w:bookmarkStart w:id="206" w:name="unh"/>
            <w:bookmarkEnd w:id="206"/>
            <w:r w:rsidRPr="00456631">
              <w:rPr>
                <w:rFonts w:cs="Times New Roman"/>
                <w:b/>
                <w:bCs/>
                <w:sz w:val="24"/>
                <w:szCs w:val="24"/>
              </w:rPr>
              <w:t>Unhealthy</w:t>
            </w:r>
          </w:p>
        </w:tc>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4D5F24E6" w14:textId="77777777" w:rsidR="003D0164" w:rsidRPr="00456631" w:rsidRDefault="003D0164" w:rsidP="00BC448A">
            <w:pPr>
              <w:rPr>
                <w:rFonts w:cs="Times New Roman"/>
                <w:b/>
                <w:bCs/>
                <w:sz w:val="24"/>
                <w:szCs w:val="24"/>
              </w:rPr>
            </w:pPr>
            <w:r w:rsidRPr="00456631">
              <w:rPr>
                <w:rFonts w:cs="Times New Roman"/>
                <w:b/>
                <w:bCs/>
                <w:sz w:val="24"/>
                <w:szCs w:val="24"/>
              </w:rPr>
              <w:t>151 to 200</w:t>
            </w:r>
          </w:p>
        </w:tc>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56177414" w14:textId="77777777" w:rsidR="003D0164" w:rsidRPr="00456631" w:rsidRDefault="003D0164" w:rsidP="00BC448A">
            <w:pPr>
              <w:rPr>
                <w:rFonts w:cs="Times New Roman"/>
                <w:b/>
                <w:bCs/>
                <w:sz w:val="24"/>
                <w:szCs w:val="24"/>
              </w:rPr>
            </w:pPr>
            <w:r w:rsidRPr="00456631">
              <w:rPr>
                <w:rFonts w:cs="Times New Roman"/>
                <w:b/>
                <w:bCs/>
                <w:sz w:val="24"/>
                <w:szCs w:val="24"/>
              </w:rPr>
              <w:t>Everyone may begin to experience health effects; members of sensitive groups may experience more serious health effects.</w:t>
            </w:r>
          </w:p>
        </w:tc>
      </w:tr>
      <w:tr w:rsidR="003D0164" w:rsidRPr="00456631" w14:paraId="3D6C392C"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4152CCBF" w14:textId="77777777" w:rsidR="003D0164" w:rsidRPr="00456631" w:rsidRDefault="003D0164" w:rsidP="00BC448A">
            <w:pPr>
              <w:rPr>
                <w:rFonts w:cs="Times New Roman"/>
                <w:b/>
                <w:bCs/>
                <w:sz w:val="24"/>
                <w:szCs w:val="24"/>
              </w:rPr>
            </w:pPr>
            <w:bookmarkStart w:id="207" w:name="vunh"/>
            <w:bookmarkEnd w:id="207"/>
            <w:r w:rsidRPr="00456631">
              <w:rPr>
                <w:rFonts w:cs="Times New Roman"/>
                <w:b/>
                <w:bCs/>
                <w:sz w:val="24"/>
                <w:szCs w:val="24"/>
              </w:rPr>
              <w:t xml:space="preserve">Very Unhealthy </w:t>
            </w:r>
          </w:p>
        </w:tc>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20858651" w14:textId="77777777" w:rsidR="003D0164" w:rsidRPr="00456631" w:rsidRDefault="003D0164" w:rsidP="00BC448A">
            <w:pPr>
              <w:rPr>
                <w:rFonts w:cs="Times New Roman"/>
                <w:b/>
                <w:bCs/>
                <w:sz w:val="24"/>
                <w:szCs w:val="24"/>
              </w:rPr>
            </w:pPr>
            <w:r w:rsidRPr="00456631">
              <w:rPr>
                <w:rFonts w:cs="Times New Roman"/>
                <w:b/>
                <w:bCs/>
                <w:sz w:val="24"/>
                <w:szCs w:val="24"/>
              </w:rPr>
              <w:t>201 to 300</w:t>
            </w:r>
          </w:p>
        </w:tc>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3D7E9D7A" w14:textId="77777777" w:rsidR="003D0164" w:rsidRPr="00456631" w:rsidRDefault="003D0164" w:rsidP="00BC448A">
            <w:pPr>
              <w:rPr>
                <w:rFonts w:cs="Times New Roman"/>
                <w:b/>
                <w:bCs/>
                <w:sz w:val="24"/>
                <w:szCs w:val="24"/>
              </w:rPr>
            </w:pPr>
            <w:r w:rsidRPr="00456631">
              <w:rPr>
                <w:rFonts w:cs="Times New Roman"/>
                <w:b/>
                <w:bCs/>
                <w:sz w:val="24"/>
                <w:szCs w:val="24"/>
              </w:rPr>
              <w:t>Health alert: everyone may experience more serious health effects.</w:t>
            </w:r>
          </w:p>
        </w:tc>
      </w:tr>
      <w:tr w:rsidR="003D0164" w:rsidRPr="00456631" w14:paraId="741E5C3F" w14:textId="77777777" w:rsidTr="00BC448A">
        <w:trPr>
          <w:trHeight w:val="645"/>
          <w:jc w:val="center"/>
        </w:trPr>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7BDA1D61" w14:textId="77777777" w:rsidR="003D0164" w:rsidRPr="00456631" w:rsidRDefault="003D0164" w:rsidP="00BC448A">
            <w:pPr>
              <w:rPr>
                <w:rFonts w:cs="Times New Roman"/>
                <w:b/>
                <w:bCs/>
                <w:sz w:val="24"/>
                <w:szCs w:val="24"/>
              </w:rPr>
            </w:pPr>
            <w:bookmarkStart w:id="208" w:name="haz"/>
            <w:bookmarkEnd w:id="208"/>
            <w:r w:rsidRPr="00456631">
              <w:rPr>
                <w:rFonts w:cs="Times New Roman"/>
                <w:b/>
                <w:bCs/>
                <w:sz w:val="24"/>
                <w:szCs w:val="24"/>
              </w:rPr>
              <w:t>Hazardous</w:t>
            </w:r>
          </w:p>
        </w:tc>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79A60E9E" w14:textId="77777777" w:rsidR="003D0164" w:rsidRPr="00456631" w:rsidRDefault="003D0164" w:rsidP="00BC448A">
            <w:pPr>
              <w:rPr>
                <w:rFonts w:cs="Times New Roman"/>
                <w:b/>
                <w:bCs/>
                <w:sz w:val="24"/>
                <w:szCs w:val="24"/>
              </w:rPr>
            </w:pPr>
            <w:r w:rsidRPr="00456631">
              <w:rPr>
                <w:rFonts w:cs="Times New Roman"/>
                <w:b/>
                <w:bCs/>
                <w:sz w:val="24"/>
                <w:szCs w:val="24"/>
              </w:rPr>
              <w:t>301 to 500</w:t>
            </w:r>
          </w:p>
        </w:tc>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728BB151" w14:textId="77777777" w:rsidR="003D0164" w:rsidRPr="00456631" w:rsidRDefault="003D0164" w:rsidP="00BC448A">
            <w:pPr>
              <w:rPr>
                <w:rFonts w:cs="Times New Roman"/>
                <w:b/>
                <w:bCs/>
                <w:sz w:val="24"/>
                <w:szCs w:val="24"/>
              </w:rPr>
            </w:pPr>
            <w:r w:rsidRPr="00456631">
              <w:rPr>
                <w:rFonts w:cs="Times New Roman"/>
                <w:b/>
                <w:bCs/>
                <w:sz w:val="24"/>
                <w:szCs w:val="24"/>
              </w:rPr>
              <w:t>Health warnings of emergency conditions. The entire population is more likely to be affected.</w:t>
            </w:r>
          </w:p>
        </w:tc>
      </w:tr>
      <w:tr w:rsidR="003D0164" w:rsidRPr="00456631" w14:paraId="30AA495B" w14:textId="77777777" w:rsidTr="00BC448A">
        <w:trPr>
          <w:jc w:val="center"/>
        </w:trPr>
        <w:tc>
          <w:tcPr>
            <w:tcW w:w="0" w:type="auto"/>
            <w:gridSpan w:val="3"/>
            <w:tcBorders>
              <w:top w:val="single" w:sz="6" w:space="0" w:color="FFFFFF"/>
              <w:left w:val="single" w:sz="6" w:space="0" w:color="FFFFFF"/>
              <w:bottom w:val="single" w:sz="6" w:space="0" w:color="FFFFFF"/>
              <w:right w:val="single" w:sz="6" w:space="0" w:color="FFFFFF"/>
            </w:tcBorders>
            <w:tcMar>
              <w:top w:w="150" w:type="dxa"/>
              <w:left w:w="150" w:type="dxa"/>
              <w:bottom w:w="150" w:type="dxa"/>
              <w:right w:w="150" w:type="dxa"/>
            </w:tcMar>
            <w:vAlign w:val="center"/>
            <w:hideMark/>
          </w:tcPr>
          <w:p w14:paraId="4BC5C569" w14:textId="77777777" w:rsidR="003D0164" w:rsidRDefault="003D0164" w:rsidP="00BC448A">
            <w:pPr>
              <w:rPr>
                <w:rFonts w:cs="Times New Roman"/>
                <w:i/>
                <w:iCs/>
                <w:sz w:val="24"/>
                <w:szCs w:val="24"/>
              </w:rPr>
            </w:pPr>
            <w:r w:rsidRPr="00456631">
              <w:rPr>
                <w:rFonts w:cs="Times New Roman"/>
                <w:i/>
                <w:iCs/>
                <w:sz w:val="24"/>
                <w:szCs w:val="24"/>
              </w:rPr>
              <w:t>Note: Values above 500 are considered Beyond the AQI. Follow recommendations for the "Hazardous category."</w:t>
            </w:r>
          </w:p>
          <w:p w14:paraId="7D3335F7" w14:textId="77777777" w:rsidR="003D0164" w:rsidRPr="00456631" w:rsidRDefault="003D0164" w:rsidP="00BC448A">
            <w:pPr>
              <w:rPr>
                <w:rFonts w:cs="Times New Roman"/>
                <w:sz w:val="24"/>
                <w:szCs w:val="24"/>
              </w:rPr>
            </w:pPr>
          </w:p>
        </w:tc>
      </w:tr>
    </w:tbl>
    <w:p w14:paraId="0FCCEF05" w14:textId="77777777" w:rsidR="003D0164" w:rsidRDefault="003D0164" w:rsidP="003D0164">
      <w:pPr>
        <w:jc w:val="center"/>
        <w:rPr>
          <w:rFonts w:cs="Times New Roman"/>
          <w:b/>
          <w:sz w:val="24"/>
          <w:szCs w:val="24"/>
        </w:rPr>
      </w:pPr>
    </w:p>
    <w:p w14:paraId="43FA46D1" w14:textId="77777777" w:rsidR="003D0164" w:rsidRPr="00670664" w:rsidRDefault="003D0164" w:rsidP="0077227C">
      <w:pPr>
        <w:rPr>
          <w:rFonts w:cs="Times New Roman"/>
          <w:b/>
          <w:sz w:val="24"/>
          <w:szCs w:val="24"/>
        </w:rPr>
      </w:pPr>
      <w:r>
        <w:rPr>
          <w:rFonts w:cs="Times New Roman"/>
          <w:b/>
          <w:sz w:val="24"/>
          <w:szCs w:val="24"/>
        </w:rPr>
        <w:br w:type="page"/>
      </w:r>
      <w:r w:rsidRPr="00670664">
        <w:rPr>
          <w:rFonts w:cs="Times New Roman"/>
          <w:b/>
          <w:sz w:val="24"/>
          <w:szCs w:val="24"/>
        </w:rPr>
        <w:lastRenderedPageBreak/>
        <w:t>Dental Emergency</w:t>
      </w:r>
    </w:p>
    <w:p w14:paraId="737B9C03" w14:textId="77777777" w:rsidR="003D0164" w:rsidRDefault="003D0164" w:rsidP="003D0164">
      <w:pPr>
        <w:rPr>
          <w:rFonts w:cs="Times New Roman"/>
          <w:sz w:val="24"/>
          <w:szCs w:val="24"/>
        </w:rPr>
      </w:pPr>
      <w:r>
        <w:rPr>
          <w:rFonts w:cs="Times New Roman"/>
          <w:sz w:val="24"/>
          <w:szCs w:val="24"/>
        </w:rPr>
        <w:t xml:space="preserve">In the event an athlete has a dental emergency, call the ATC first. </w:t>
      </w:r>
    </w:p>
    <w:p w14:paraId="681D01FE" w14:textId="77777777" w:rsidR="003D0164" w:rsidRDefault="003D0164" w:rsidP="00763265">
      <w:pPr>
        <w:pStyle w:val="ListParagraph"/>
        <w:numPr>
          <w:ilvl w:val="0"/>
          <w:numId w:val="116"/>
        </w:numPr>
        <w:spacing w:after="200" w:line="276" w:lineRule="auto"/>
        <w:rPr>
          <w:rFonts w:cs="Times New Roman"/>
          <w:sz w:val="24"/>
          <w:szCs w:val="24"/>
        </w:rPr>
      </w:pPr>
      <w:r w:rsidRPr="00813A95">
        <w:rPr>
          <w:rFonts w:cs="Times New Roman"/>
          <w:sz w:val="24"/>
          <w:szCs w:val="24"/>
        </w:rPr>
        <w:t xml:space="preserve">For </w:t>
      </w:r>
      <w:proofErr w:type="gramStart"/>
      <w:r w:rsidRPr="00813A95">
        <w:rPr>
          <w:rFonts w:cs="Times New Roman"/>
          <w:sz w:val="24"/>
          <w:szCs w:val="24"/>
        </w:rPr>
        <w:t>a subluxation</w:t>
      </w:r>
      <w:proofErr w:type="gramEnd"/>
      <w:r w:rsidRPr="00813A95">
        <w:rPr>
          <w:rFonts w:cs="Times New Roman"/>
          <w:sz w:val="24"/>
          <w:szCs w:val="24"/>
        </w:rPr>
        <w:t xml:space="preserve">, the athlete should be referred to a dentist within 48 hours. </w:t>
      </w:r>
    </w:p>
    <w:p w14:paraId="3BE2647C" w14:textId="77777777" w:rsidR="003D0164" w:rsidRDefault="003D0164" w:rsidP="00763265">
      <w:pPr>
        <w:pStyle w:val="ListParagraph"/>
        <w:numPr>
          <w:ilvl w:val="0"/>
          <w:numId w:val="116"/>
        </w:numPr>
        <w:spacing w:after="200" w:line="276" w:lineRule="auto"/>
        <w:rPr>
          <w:rFonts w:cs="Times New Roman"/>
          <w:sz w:val="24"/>
          <w:szCs w:val="24"/>
        </w:rPr>
      </w:pPr>
      <w:r>
        <w:rPr>
          <w:rFonts w:cs="Times New Roman"/>
          <w:sz w:val="24"/>
          <w:szCs w:val="24"/>
        </w:rPr>
        <w:t>For an avulsed tooth:</w:t>
      </w:r>
      <w:r>
        <w:rPr>
          <w:rFonts w:cs="Times New Roman"/>
          <w:sz w:val="24"/>
          <w:szCs w:val="24"/>
        </w:rPr>
        <w:tab/>
      </w:r>
    </w:p>
    <w:p w14:paraId="7735C282" w14:textId="77777777" w:rsidR="003D0164" w:rsidRDefault="003D0164" w:rsidP="00763265">
      <w:pPr>
        <w:pStyle w:val="ListParagraph"/>
        <w:numPr>
          <w:ilvl w:val="1"/>
          <w:numId w:val="116"/>
        </w:numPr>
        <w:spacing w:after="200" w:line="276" w:lineRule="auto"/>
        <w:rPr>
          <w:rFonts w:cs="Times New Roman"/>
          <w:sz w:val="24"/>
          <w:szCs w:val="24"/>
        </w:rPr>
      </w:pPr>
      <w:r>
        <w:rPr>
          <w:rFonts w:cs="Times New Roman"/>
          <w:sz w:val="24"/>
          <w:szCs w:val="24"/>
        </w:rPr>
        <w:t>Rinse with water, do NOT scrape the tooth and try to reimplant</w:t>
      </w:r>
    </w:p>
    <w:p w14:paraId="6473F0C8" w14:textId="77777777" w:rsidR="003D0164" w:rsidRDefault="003D0164" w:rsidP="003D0164">
      <w:pPr>
        <w:spacing w:after="0"/>
        <w:rPr>
          <w:rFonts w:cs="Times New Roman"/>
          <w:sz w:val="24"/>
          <w:szCs w:val="24"/>
        </w:rPr>
      </w:pPr>
      <w:r>
        <w:rPr>
          <w:rFonts w:cs="Times New Roman"/>
          <w:sz w:val="24"/>
          <w:szCs w:val="24"/>
        </w:rPr>
        <w:t xml:space="preserve">If the tooth cannot be reimplanted, it should be stored in a “Save a Tooth” kit, saline, milk, or an abundant amount of the athlete’s saliva and transported to a dentist immediately. </w:t>
      </w:r>
    </w:p>
    <w:p w14:paraId="4EE916BA" w14:textId="77777777" w:rsidR="003D0164" w:rsidRDefault="003D0164" w:rsidP="003D0164">
      <w:pPr>
        <w:spacing w:after="0"/>
        <w:rPr>
          <w:rFonts w:cs="Times New Roman"/>
          <w:sz w:val="24"/>
          <w:szCs w:val="24"/>
        </w:rPr>
      </w:pPr>
    </w:p>
    <w:p w14:paraId="5F19B0E4" w14:textId="77777777" w:rsidR="003D0164" w:rsidRDefault="003D0164" w:rsidP="003D0164">
      <w:pPr>
        <w:rPr>
          <w:rFonts w:cs="Times New Roman"/>
          <w:sz w:val="24"/>
          <w:szCs w:val="24"/>
        </w:rPr>
      </w:pPr>
      <w:r>
        <w:rPr>
          <w:rFonts w:cs="Times New Roman"/>
          <w:sz w:val="24"/>
          <w:szCs w:val="24"/>
        </w:rPr>
        <w:t>In the event there is a dental emergency, the following dentists are available to assist WVC:</w:t>
      </w:r>
    </w:p>
    <w:p w14:paraId="77A3F411" w14:textId="77777777" w:rsidR="003D0164" w:rsidRDefault="003D0164" w:rsidP="003D0164">
      <w:pPr>
        <w:spacing w:after="0"/>
        <w:rPr>
          <w:rFonts w:cs="Times New Roman"/>
          <w:b/>
          <w:sz w:val="24"/>
          <w:szCs w:val="24"/>
        </w:rPr>
      </w:pPr>
      <w:r>
        <w:rPr>
          <w:rFonts w:cs="Times New Roman"/>
          <w:b/>
          <w:sz w:val="24"/>
          <w:szCs w:val="24"/>
        </w:rPr>
        <w:t>Wenatchee Dental</w:t>
      </w:r>
    </w:p>
    <w:p w14:paraId="67D716D3" w14:textId="77777777" w:rsidR="003D0164" w:rsidRDefault="003D0164" w:rsidP="003D0164">
      <w:pPr>
        <w:spacing w:after="0"/>
        <w:rPr>
          <w:rFonts w:cs="Times New Roman"/>
          <w:b/>
          <w:sz w:val="24"/>
          <w:szCs w:val="24"/>
        </w:rPr>
      </w:pPr>
      <w:r>
        <w:rPr>
          <w:rFonts w:cs="Times New Roman"/>
          <w:b/>
          <w:sz w:val="24"/>
          <w:szCs w:val="24"/>
        </w:rPr>
        <w:t>808 N Miller, Wenatchee, WA 98801</w:t>
      </w:r>
    </w:p>
    <w:p w14:paraId="41939729" w14:textId="77777777" w:rsidR="003D0164" w:rsidRDefault="003D0164" w:rsidP="003D0164">
      <w:pPr>
        <w:spacing w:after="0"/>
        <w:rPr>
          <w:rFonts w:cs="Times New Roman"/>
          <w:b/>
          <w:sz w:val="24"/>
          <w:szCs w:val="24"/>
        </w:rPr>
      </w:pPr>
    </w:p>
    <w:p w14:paraId="561AD90F" w14:textId="0FD2A9F1" w:rsidR="003D0164" w:rsidRDefault="003D0164" w:rsidP="003D0164">
      <w:pPr>
        <w:spacing w:after="0"/>
        <w:rPr>
          <w:rFonts w:cs="Times New Roman"/>
          <w:sz w:val="24"/>
          <w:szCs w:val="24"/>
        </w:rPr>
      </w:pPr>
      <w:r w:rsidRPr="00670664">
        <w:rPr>
          <w:rFonts w:cs="Times New Roman"/>
          <w:b/>
          <w:sz w:val="24"/>
          <w:szCs w:val="24"/>
        </w:rPr>
        <w:t>Office Number</w:t>
      </w:r>
      <w:r>
        <w:rPr>
          <w:rFonts w:cs="Times New Roman"/>
          <w:sz w:val="24"/>
          <w:szCs w:val="24"/>
        </w:rPr>
        <w:t xml:space="preserve">: (509) </w:t>
      </w:r>
      <w:r w:rsidRPr="00670664">
        <w:rPr>
          <w:rFonts w:cs="Times New Roman"/>
          <w:sz w:val="24"/>
          <w:szCs w:val="24"/>
        </w:rPr>
        <w:t>663-0536</w:t>
      </w:r>
      <w:r>
        <w:rPr>
          <w:rFonts w:cs="Times New Roman"/>
          <w:sz w:val="24"/>
          <w:szCs w:val="24"/>
        </w:rPr>
        <w:t xml:space="preserve"> during normal business hours</w:t>
      </w:r>
    </w:p>
    <w:p w14:paraId="5F05F422" w14:textId="77777777" w:rsidR="003D0164" w:rsidRDefault="003D0164" w:rsidP="003D0164">
      <w:pPr>
        <w:spacing w:after="0"/>
        <w:rPr>
          <w:rFonts w:cs="Times New Roman"/>
          <w:sz w:val="24"/>
          <w:szCs w:val="24"/>
        </w:rPr>
      </w:pPr>
    </w:p>
    <w:p w14:paraId="02739479" w14:textId="77777777" w:rsidR="003D0164" w:rsidRPr="00670664" w:rsidRDefault="003D0164" w:rsidP="003D0164">
      <w:pPr>
        <w:rPr>
          <w:rFonts w:cs="Times New Roman"/>
          <w:sz w:val="24"/>
          <w:szCs w:val="24"/>
        </w:rPr>
      </w:pPr>
      <w:r>
        <w:rPr>
          <w:rFonts w:cs="Times New Roman"/>
          <w:sz w:val="24"/>
          <w:szCs w:val="24"/>
        </w:rPr>
        <w:t xml:space="preserve">The numbers below are cell phones for the doctors at Wenatchee Dental: </w:t>
      </w:r>
    </w:p>
    <w:p w14:paraId="27138A73" w14:textId="77777777" w:rsidR="003D0164" w:rsidRPr="00670664" w:rsidRDefault="003D0164" w:rsidP="003D0164">
      <w:pPr>
        <w:ind w:left="720"/>
        <w:rPr>
          <w:rFonts w:cs="Times New Roman"/>
          <w:sz w:val="24"/>
          <w:szCs w:val="24"/>
        </w:rPr>
      </w:pPr>
      <w:r w:rsidRPr="00670664">
        <w:rPr>
          <w:rFonts w:cs="Times New Roman"/>
          <w:b/>
          <w:sz w:val="24"/>
          <w:szCs w:val="24"/>
        </w:rPr>
        <w:t>Dr. Kelly</w:t>
      </w:r>
      <w:r w:rsidRPr="00670664">
        <w:rPr>
          <w:rFonts w:cs="Times New Roman"/>
          <w:sz w:val="24"/>
          <w:szCs w:val="24"/>
        </w:rPr>
        <w:t>: (509)-264-0521</w:t>
      </w:r>
    </w:p>
    <w:p w14:paraId="33B322DD" w14:textId="77777777" w:rsidR="003D0164" w:rsidRPr="00670664" w:rsidRDefault="003D0164" w:rsidP="003D0164">
      <w:pPr>
        <w:ind w:left="720"/>
        <w:rPr>
          <w:rFonts w:cs="Times New Roman"/>
          <w:sz w:val="24"/>
          <w:szCs w:val="24"/>
        </w:rPr>
      </w:pPr>
      <w:r w:rsidRPr="00670664">
        <w:rPr>
          <w:rFonts w:cs="Times New Roman"/>
          <w:b/>
          <w:sz w:val="24"/>
          <w:szCs w:val="24"/>
        </w:rPr>
        <w:t>Dr. Edward</w:t>
      </w:r>
      <w:r w:rsidRPr="00670664">
        <w:rPr>
          <w:rFonts w:cs="Times New Roman"/>
          <w:sz w:val="24"/>
          <w:szCs w:val="24"/>
        </w:rPr>
        <w:t>: (509)-741-0651</w:t>
      </w:r>
    </w:p>
    <w:p w14:paraId="7A4D54E5" w14:textId="77777777" w:rsidR="003D0164" w:rsidRPr="00670664" w:rsidRDefault="003D0164" w:rsidP="003D0164">
      <w:pPr>
        <w:ind w:left="720"/>
        <w:rPr>
          <w:rFonts w:cs="Times New Roman"/>
          <w:sz w:val="24"/>
          <w:szCs w:val="24"/>
        </w:rPr>
      </w:pPr>
      <w:r w:rsidRPr="00670664">
        <w:rPr>
          <w:rFonts w:cs="Times New Roman"/>
          <w:b/>
          <w:sz w:val="24"/>
          <w:szCs w:val="24"/>
        </w:rPr>
        <w:t>Dr. Nelson</w:t>
      </w:r>
      <w:r w:rsidRPr="00670664">
        <w:rPr>
          <w:rFonts w:cs="Times New Roman"/>
          <w:sz w:val="24"/>
          <w:szCs w:val="24"/>
        </w:rPr>
        <w:t>: (509)-679-9290</w:t>
      </w:r>
    </w:p>
    <w:p w14:paraId="03BEC284" w14:textId="77777777" w:rsidR="003D0164" w:rsidRDefault="003D0164" w:rsidP="003D0164">
      <w:pPr>
        <w:rPr>
          <w:rFonts w:cs="Times New Roman"/>
          <w:sz w:val="24"/>
          <w:szCs w:val="24"/>
        </w:rPr>
      </w:pPr>
    </w:p>
    <w:p w14:paraId="4838F607" w14:textId="77777777" w:rsidR="003D0164" w:rsidRDefault="003D0164" w:rsidP="003D0164">
      <w:pPr>
        <w:rPr>
          <w:rFonts w:cs="Times New Roman"/>
          <w:sz w:val="24"/>
          <w:szCs w:val="24"/>
        </w:rPr>
      </w:pPr>
    </w:p>
    <w:p w14:paraId="4C434D99" w14:textId="77777777" w:rsidR="003D0164" w:rsidRDefault="003D0164" w:rsidP="003D0164">
      <w:pPr>
        <w:rPr>
          <w:rFonts w:cs="Times New Roman"/>
          <w:sz w:val="24"/>
          <w:szCs w:val="24"/>
        </w:rPr>
      </w:pPr>
    </w:p>
    <w:p w14:paraId="4D04C55E" w14:textId="77777777" w:rsidR="003D0164" w:rsidRDefault="003D0164" w:rsidP="003D0164">
      <w:pPr>
        <w:rPr>
          <w:rFonts w:cs="Times New Roman"/>
          <w:sz w:val="24"/>
          <w:szCs w:val="24"/>
        </w:rPr>
      </w:pPr>
    </w:p>
    <w:p w14:paraId="4B14785F" w14:textId="77777777" w:rsidR="003D0164" w:rsidRDefault="003D0164" w:rsidP="003D0164">
      <w:pPr>
        <w:rPr>
          <w:rFonts w:cs="Times New Roman"/>
          <w:sz w:val="24"/>
          <w:szCs w:val="24"/>
        </w:rPr>
      </w:pPr>
    </w:p>
    <w:p w14:paraId="6B5AAA74" w14:textId="77777777" w:rsidR="003D0164" w:rsidRDefault="003D0164" w:rsidP="003D0164">
      <w:pPr>
        <w:rPr>
          <w:rFonts w:cs="Times New Roman"/>
          <w:sz w:val="24"/>
          <w:szCs w:val="24"/>
        </w:rPr>
      </w:pPr>
    </w:p>
    <w:p w14:paraId="104A0B18" w14:textId="77777777" w:rsidR="003D0164" w:rsidRDefault="003D0164" w:rsidP="003D0164">
      <w:pPr>
        <w:rPr>
          <w:rFonts w:cs="Times New Roman"/>
          <w:sz w:val="24"/>
          <w:szCs w:val="24"/>
        </w:rPr>
      </w:pPr>
    </w:p>
    <w:p w14:paraId="03986161" w14:textId="77777777" w:rsidR="003D0164" w:rsidRDefault="003D0164" w:rsidP="003D0164">
      <w:pPr>
        <w:rPr>
          <w:rFonts w:cs="Times New Roman"/>
          <w:sz w:val="24"/>
          <w:szCs w:val="24"/>
        </w:rPr>
      </w:pPr>
    </w:p>
    <w:p w14:paraId="07DC688F" w14:textId="77777777" w:rsidR="003D0164" w:rsidRDefault="003D0164" w:rsidP="003D0164">
      <w:pPr>
        <w:rPr>
          <w:rFonts w:cs="Times New Roman"/>
          <w:sz w:val="24"/>
          <w:szCs w:val="24"/>
        </w:rPr>
      </w:pPr>
    </w:p>
    <w:p w14:paraId="2DA3F0C5" w14:textId="77777777" w:rsidR="003D0164" w:rsidRDefault="003D0164" w:rsidP="003D0164">
      <w:pPr>
        <w:rPr>
          <w:rFonts w:cs="Times New Roman"/>
          <w:sz w:val="24"/>
          <w:szCs w:val="24"/>
        </w:rPr>
      </w:pPr>
    </w:p>
    <w:p w14:paraId="05587F99" w14:textId="77777777" w:rsidR="003D0164" w:rsidRDefault="003D0164" w:rsidP="003D0164">
      <w:pPr>
        <w:rPr>
          <w:rFonts w:cs="Times New Roman"/>
          <w:sz w:val="24"/>
          <w:szCs w:val="24"/>
        </w:rPr>
      </w:pPr>
    </w:p>
    <w:p w14:paraId="2F23D5BE" w14:textId="77777777" w:rsidR="003D0164" w:rsidRDefault="003D0164" w:rsidP="003D0164">
      <w:pPr>
        <w:rPr>
          <w:rFonts w:cs="Times New Roman"/>
          <w:sz w:val="24"/>
          <w:szCs w:val="24"/>
        </w:rPr>
      </w:pPr>
      <w:r>
        <w:rPr>
          <w:rFonts w:cs="Times New Roman"/>
          <w:noProof/>
          <w:sz w:val="24"/>
          <w:szCs w:val="24"/>
        </w:rPr>
        <w:lastRenderedPageBreak/>
        <w:drawing>
          <wp:inline distT="0" distB="0" distL="0" distR="0" wp14:anchorId="2B81659A" wp14:editId="1E239A84">
            <wp:extent cx="7639767" cy="5905041"/>
            <wp:effectExtent l="0" t="889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rot="16200000">
                      <a:off x="0" y="0"/>
                      <a:ext cx="7640210" cy="5905383"/>
                    </a:xfrm>
                    <a:prstGeom prst="rect">
                      <a:avLst/>
                    </a:prstGeom>
                    <a:noFill/>
                    <a:ln>
                      <a:noFill/>
                    </a:ln>
                  </pic:spPr>
                </pic:pic>
              </a:graphicData>
            </a:graphic>
          </wp:inline>
        </w:drawing>
      </w:r>
    </w:p>
    <w:p w14:paraId="0CCBA69B" w14:textId="77777777" w:rsidR="009C58CF" w:rsidRPr="00C31003" w:rsidRDefault="009C58CF" w:rsidP="0023319D">
      <w:pPr>
        <w:rPr>
          <w:rFonts w:asciiTheme="majorHAnsi" w:hAnsiTheme="majorHAnsi" w:cstheme="majorHAnsi"/>
        </w:rPr>
      </w:pPr>
    </w:p>
    <w:sectPr w:rsidR="009C58CF" w:rsidRPr="00C31003" w:rsidSect="00F45A73">
      <w:headerReference w:type="even" r:id="rId47"/>
      <w:headerReference w:type="default" r:id="rId48"/>
      <w:footerReference w:type="default" r:id="rId49"/>
      <w:headerReference w:type="first" r:id="rId50"/>
      <w:type w:val="continuous"/>
      <w:pgSz w:w="12240" w:h="15840"/>
      <w:pgMar w:top="1440" w:right="810" w:bottom="1170" w:left="1440" w:header="720" w:footer="432"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4974EEF5" w14:textId="77777777" w:rsidR="00C47822" w:rsidRDefault="00C47822" w:rsidP="000F563F">
      <w:pPr>
        <w:spacing w:after="0"/>
      </w:pPr>
      <w:r>
        <w:separator/>
      </w:r>
    </w:p>
  </w:endnote>
  <w:endnote w:type="continuationSeparator" w:id="0">
    <w:p w14:paraId="67DA37BF" w14:textId="77777777" w:rsidR="00C47822" w:rsidRDefault="00C47822" w:rsidP="000F563F">
      <w:pPr>
        <w:spacing w:after="0"/>
      </w:pPr>
      <w:r>
        <w:continuationSeparator/>
      </w:r>
    </w:p>
  </w:endnote>
  <w:endnote w:type="continuationNotice" w:id="1">
    <w:p w14:paraId="508815AC" w14:textId="77777777" w:rsidR="00C47822" w:rsidRDefault="00C47822">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Schoolbook">
    <w:panose1 w:val="02040604050505020304"/>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Univers">
    <w:altName w:val="Arial"/>
    <w:charset w:val="00"/>
    <w:family w:val="swiss"/>
    <w:pitch w:val="variable"/>
    <w:sig w:usb0="80000287" w:usb1="00000000" w:usb2="00000000" w:usb3="00000000" w:csb0="0000000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dobe Gothic Std B">
    <w:charset w:val="81"/>
    <w:family w:val="auto"/>
    <w:pitch w:val="variable"/>
    <w:sig w:usb0="00000001" w:usb1="29D72C10" w:usb2="00000010" w:usb3="00000000" w:csb0="002A0005"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453482127"/>
      <w:docPartObj>
        <w:docPartGallery w:val="Page Numbers (Bottom of Page)"/>
        <w:docPartUnique/>
      </w:docPartObj>
    </w:sdtPr>
    <w:sdtEndPr>
      <w:rPr>
        <w:noProof/>
        <w:sz w:val="24"/>
      </w:rPr>
    </w:sdtEndPr>
    <w:sdtContent>
      <w:p w14:paraId="334A555F" w14:textId="77777777" w:rsidR="006C4E4A" w:rsidRPr="00F45A73" w:rsidRDefault="006C4E4A" w:rsidP="00F45A73">
        <w:pPr>
          <w:pStyle w:val="Footer"/>
          <w:ind w:left="720"/>
          <w:jc w:val="right"/>
          <w:rPr>
            <w:sz w:val="24"/>
          </w:rPr>
        </w:pPr>
        <w:r w:rsidRPr="00F45A73">
          <w:rPr>
            <w:sz w:val="24"/>
          </w:rPr>
          <w:fldChar w:fldCharType="begin"/>
        </w:r>
        <w:r w:rsidRPr="00F45A73">
          <w:rPr>
            <w:sz w:val="24"/>
          </w:rPr>
          <w:instrText xml:space="preserve"> PAGE   \* MERGEFORMAT </w:instrText>
        </w:r>
        <w:r w:rsidRPr="00F45A73">
          <w:rPr>
            <w:sz w:val="24"/>
          </w:rPr>
          <w:fldChar w:fldCharType="separate"/>
        </w:r>
        <w:r w:rsidR="00823436">
          <w:rPr>
            <w:noProof/>
            <w:sz w:val="24"/>
          </w:rPr>
          <w:t>21</w:t>
        </w:r>
        <w:r w:rsidRPr="00F45A73">
          <w:rPr>
            <w:noProof/>
            <w:sz w:val="24"/>
          </w:rPr>
          <w:fldChar w:fldCharType="end"/>
        </w:r>
      </w:p>
    </w:sdtContent>
  </w:sdt>
  <w:p w14:paraId="45B9F840" w14:textId="77777777" w:rsidR="006C4E4A" w:rsidRDefault="006C4E4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866252574"/>
      <w:docPartObj>
        <w:docPartGallery w:val="Page Numbers (Bottom of Page)"/>
        <w:docPartUnique/>
      </w:docPartObj>
    </w:sdtPr>
    <w:sdtEndPr>
      <w:rPr>
        <w:noProof/>
        <w:sz w:val="24"/>
      </w:rPr>
    </w:sdtEndPr>
    <w:sdtContent>
      <w:p w14:paraId="090A8D52" w14:textId="77777777" w:rsidR="006C4E4A" w:rsidRPr="00F45A73" w:rsidRDefault="006C4E4A" w:rsidP="00F45A73">
        <w:pPr>
          <w:pStyle w:val="Footer"/>
          <w:ind w:left="720"/>
          <w:jc w:val="right"/>
          <w:rPr>
            <w:sz w:val="24"/>
          </w:rPr>
        </w:pPr>
        <w:r w:rsidRPr="00F45A73">
          <w:rPr>
            <w:sz w:val="24"/>
          </w:rPr>
          <w:fldChar w:fldCharType="begin"/>
        </w:r>
        <w:r w:rsidRPr="00F45A73">
          <w:rPr>
            <w:sz w:val="24"/>
          </w:rPr>
          <w:instrText xml:space="preserve"> PAGE   \* MERGEFORMAT </w:instrText>
        </w:r>
        <w:r w:rsidRPr="00F45A73">
          <w:rPr>
            <w:sz w:val="24"/>
          </w:rPr>
          <w:fldChar w:fldCharType="separate"/>
        </w:r>
        <w:r w:rsidR="00823436">
          <w:rPr>
            <w:noProof/>
            <w:sz w:val="24"/>
          </w:rPr>
          <w:t>67</w:t>
        </w:r>
        <w:r w:rsidRPr="00F45A73">
          <w:rPr>
            <w:noProof/>
            <w:sz w:val="24"/>
          </w:rPr>
          <w:fldChar w:fldCharType="end"/>
        </w:r>
      </w:p>
    </w:sdtContent>
  </w:sdt>
  <w:p w14:paraId="74DC26FA" w14:textId="77777777" w:rsidR="006C4E4A" w:rsidRDefault="006C4E4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C480A63" w14:textId="77777777" w:rsidR="00C47822" w:rsidRDefault="00C47822" w:rsidP="000F563F">
      <w:pPr>
        <w:spacing w:after="0"/>
      </w:pPr>
      <w:r>
        <w:separator/>
      </w:r>
    </w:p>
  </w:footnote>
  <w:footnote w:type="continuationSeparator" w:id="0">
    <w:p w14:paraId="5232F912" w14:textId="77777777" w:rsidR="00C47822" w:rsidRDefault="00C47822" w:rsidP="000F563F">
      <w:pPr>
        <w:spacing w:after="0"/>
      </w:pPr>
      <w:r>
        <w:continuationSeparator/>
      </w:r>
    </w:p>
  </w:footnote>
  <w:footnote w:type="continuationNotice" w:id="1">
    <w:p w14:paraId="31A2F511" w14:textId="77777777" w:rsidR="00C47822" w:rsidRDefault="00C47822">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F8FF493" w14:textId="0697F723" w:rsidR="006C4E4A" w:rsidRDefault="006C4E4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TableGrid"/>
      <w:tblW w:w="10213" w:type="dxa"/>
      <w:tblBorders>
        <w:top w:val="none" w:sz="0" w:space="0" w:color="auto"/>
        <w:left w:val="none" w:sz="0" w:space="0" w:color="auto"/>
        <w:right w:val="none" w:sz="0" w:space="0" w:color="auto"/>
      </w:tblBorders>
      <w:tblLook w:val="04A0" w:firstRow="1" w:lastRow="0" w:firstColumn="1" w:lastColumn="0" w:noHBand="0" w:noVBand="1"/>
    </w:tblPr>
    <w:tblGrid>
      <w:gridCol w:w="10213"/>
    </w:tblGrid>
    <w:tr w:rsidR="006C4E4A" w14:paraId="132906BF" w14:textId="77777777" w:rsidTr="002E15BF">
      <w:trPr>
        <w:trHeight w:val="262"/>
      </w:trPr>
      <w:tc>
        <w:tcPr>
          <w:tcW w:w="10213" w:type="dxa"/>
        </w:tcPr>
        <w:p w14:paraId="4B9AF800" w14:textId="16D7382D" w:rsidR="006C4E4A" w:rsidRPr="00DA40E8" w:rsidRDefault="006C4E4A" w:rsidP="0023319D">
          <w:pPr>
            <w:pStyle w:val="Header"/>
            <w:jc w:val="center"/>
            <w:rPr>
              <w:rFonts w:ascii="Arial" w:eastAsia="Adobe Gothic Std B" w:hAnsi="Arial" w:cs="Arial"/>
              <w:color w:val="BFBFBF" w:themeColor="background1" w:themeShade="BF"/>
              <w:spacing w:val="20"/>
              <w:sz w:val="18"/>
            </w:rPr>
          </w:pPr>
          <w:r>
            <w:rPr>
              <w:rFonts w:ascii="Arial" w:eastAsia="Adobe Gothic Std B" w:hAnsi="Arial" w:cs="Arial"/>
              <w:color w:val="000000" w:themeColor="text1"/>
              <w:spacing w:val="20"/>
              <w:sz w:val="18"/>
            </w:rPr>
            <w:t>WENATCHEE VALLEY COLLEGE</w:t>
          </w:r>
          <w:r w:rsidRPr="00DA40E8">
            <w:rPr>
              <w:rFonts w:ascii="Arial" w:eastAsia="Adobe Gothic Std B" w:hAnsi="Arial" w:cs="Arial"/>
              <w:color w:val="000000" w:themeColor="text1"/>
              <w:spacing w:val="20"/>
              <w:sz w:val="18"/>
            </w:rPr>
            <w:t xml:space="preserve"> MULTI-HAZARD PLAN 20</w:t>
          </w:r>
          <w:r w:rsidR="004E092B">
            <w:rPr>
              <w:rFonts w:ascii="Arial" w:eastAsia="Adobe Gothic Std B" w:hAnsi="Arial" w:cs="Arial"/>
              <w:color w:val="000000" w:themeColor="text1"/>
              <w:spacing w:val="20"/>
              <w:sz w:val="18"/>
            </w:rPr>
            <w:t>23-2024</w:t>
          </w:r>
        </w:p>
      </w:tc>
    </w:tr>
  </w:tbl>
  <w:p w14:paraId="27F492B2" w14:textId="0EF0B37D" w:rsidR="006C4E4A" w:rsidRDefault="006C4E4A" w:rsidP="00AF3D4E">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9E82B39" w14:textId="16F66BF3" w:rsidR="006C4E4A" w:rsidRDefault="006C4E4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7768D9A" w14:textId="1C53742A" w:rsidR="006C4E4A" w:rsidRDefault="006C4E4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2B051E4" w14:textId="489C3697" w:rsidR="006C4E4A" w:rsidRDefault="006C4E4A" w:rsidP="002E15BF">
    <w:pPr>
      <w:pStyle w:val="Header"/>
      <w:jc w:val="center"/>
      <w:rPr>
        <w:rFonts w:eastAsia="Adobe Gothic Std B" w:cs="Arial"/>
        <w:color w:val="000000" w:themeColor="text1"/>
        <w:spacing w:val="20"/>
        <w:sz w:val="12"/>
      </w:rPr>
    </w:pPr>
  </w:p>
  <w:p w14:paraId="114258DE" w14:textId="77777777" w:rsidR="006C4E4A" w:rsidRDefault="006C4E4A" w:rsidP="002E15BF">
    <w:pPr>
      <w:pStyle w:val="Header"/>
      <w:jc w:val="center"/>
      <w:rPr>
        <w:rFonts w:eastAsia="Adobe Gothic Std B" w:cs="Arial"/>
        <w:color w:val="000000" w:themeColor="text1"/>
        <w:spacing w:val="20"/>
        <w:sz w:val="12"/>
      </w:rPr>
    </w:pPr>
  </w:p>
  <w:p w14:paraId="3958099A" w14:textId="77777777" w:rsidR="006C4E4A" w:rsidRPr="00DA40E8" w:rsidRDefault="006C4E4A" w:rsidP="00CC1CA9">
    <w:pPr>
      <w:pStyle w:val="Header"/>
      <w:jc w:val="center"/>
      <w:rPr>
        <w:rFonts w:ascii="Arial" w:eastAsia="Adobe Gothic Std B" w:hAnsi="Arial" w:cs="Arial"/>
        <w:color w:val="000000" w:themeColor="text1"/>
        <w:spacing w:val="20"/>
        <w:sz w:val="18"/>
      </w:rPr>
    </w:pPr>
  </w:p>
  <w:tbl>
    <w:tblPr>
      <w:tblStyle w:val="TableGrid"/>
      <w:tblW w:w="10213" w:type="dxa"/>
      <w:tblInd w:w="-450" w:type="dxa"/>
      <w:tblBorders>
        <w:top w:val="none" w:sz="0" w:space="0" w:color="auto"/>
        <w:left w:val="none" w:sz="0" w:space="0" w:color="auto"/>
        <w:right w:val="none" w:sz="0" w:space="0" w:color="auto"/>
      </w:tblBorders>
      <w:tblLook w:val="04A0" w:firstRow="1" w:lastRow="0" w:firstColumn="1" w:lastColumn="0" w:noHBand="0" w:noVBand="1"/>
    </w:tblPr>
    <w:tblGrid>
      <w:gridCol w:w="10213"/>
    </w:tblGrid>
    <w:tr w:rsidR="006C4E4A" w:rsidRPr="00DA40E8" w14:paraId="058C58D4" w14:textId="77777777" w:rsidTr="00BC0F19">
      <w:trPr>
        <w:trHeight w:val="262"/>
      </w:trPr>
      <w:tc>
        <w:tcPr>
          <w:tcW w:w="10213" w:type="dxa"/>
        </w:tcPr>
        <w:p w14:paraId="01752155" w14:textId="77777777" w:rsidR="006C4E4A" w:rsidRPr="00DA40E8" w:rsidRDefault="006C4E4A" w:rsidP="00CC1CA9">
          <w:pPr>
            <w:pStyle w:val="Header"/>
            <w:jc w:val="center"/>
            <w:rPr>
              <w:rFonts w:ascii="Arial" w:eastAsia="Adobe Gothic Std B" w:hAnsi="Arial" w:cs="Arial"/>
              <w:color w:val="BFBFBF" w:themeColor="background1" w:themeShade="BF"/>
              <w:spacing w:val="20"/>
              <w:sz w:val="18"/>
            </w:rPr>
          </w:pPr>
          <w:r>
            <w:rPr>
              <w:rFonts w:ascii="Arial" w:eastAsia="Adobe Gothic Std B" w:hAnsi="Arial" w:cs="Arial"/>
              <w:color w:val="000000" w:themeColor="text1"/>
              <w:spacing w:val="20"/>
              <w:sz w:val="18"/>
            </w:rPr>
            <w:t>WENATCHEE VALLEY COLLEGE</w:t>
          </w:r>
          <w:r w:rsidRPr="00DA40E8">
            <w:rPr>
              <w:rFonts w:ascii="Arial" w:eastAsia="Adobe Gothic Std B" w:hAnsi="Arial" w:cs="Arial"/>
              <w:color w:val="000000" w:themeColor="text1"/>
              <w:spacing w:val="20"/>
              <w:sz w:val="18"/>
            </w:rPr>
            <w:t xml:space="preserve"> MULTI-HAZARD PLAN 2016-2018</w:t>
          </w:r>
        </w:p>
      </w:tc>
    </w:tr>
  </w:tbl>
  <w:p w14:paraId="7438712A" w14:textId="77777777" w:rsidR="006C4E4A" w:rsidRDefault="006C4E4A" w:rsidP="002E15BF">
    <w:pPr>
      <w:pStyle w:val="Header"/>
      <w:jc w:val="center"/>
      <w:rPr>
        <w:rFonts w:eastAsia="Adobe Gothic Std B" w:cs="Arial"/>
        <w:color w:val="BFBFBF" w:themeColor="background1" w:themeShade="BF"/>
        <w:spacing w:val="20"/>
        <w:sz w:val="18"/>
      </w:rPr>
    </w:pPr>
  </w:p>
  <w:p w14:paraId="345A4DC7" w14:textId="77777777" w:rsidR="006C4E4A" w:rsidRDefault="006C4E4A">
    <w:pPr>
      <w:widowControl w:val="0"/>
      <w:autoSpaceDE w:val="0"/>
      <w:autoSpaceDN w:val="0"/>
      <w:adjustRightInd w:val="0"/>
      <w:spacing w:after="0" w:line="200" w:lineRule="exact"/>
      <w:rPr>
        <w:rFonts w:cs="Times New Roman"/>
        <w:sz w:val="20"/>
        <w:szCs w:val="20"/>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B6AFAB9" w14:textId="4322779C" w:rsidR="006C4E4A" w:rsidRDefault="006C4E4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4BD813CE"/>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108AE6E8"/>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A69052D4"/>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704225DC"/>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84F06EC0"/>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16AAECD8"/>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8D56BF8A"/>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9522E274"/>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129AF79A"/>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FF8C227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4974488"/>
    <w:multiLevelType w:val="hybridMultilevel"/>
    <w:tmpl w:val="D6667D92"/>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 w15:restartNumberingAfterBreak="0">
    <w:nsid w:val="059C70E8"/>
    <w:multiLevelType w:val="hybridMultilevel"/>
    <w:tmpl w:val="376EE1A0"/>
    <w:lvl w:ilvl="0" w:tplc="0409000F">
      <w:start w:val="1"/>
      <w:numFmt w:val="decimal"/>
      <w:lvlText w:val="%1."/>
      <w:lvlJc w:val="left"/>
      <w:pPr>
        <w:ind w:left="720" w:hanging="360"/>
      </w:pPr>
      <w:rPr>
        <w:rFonts w:eastAsia="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08072A41"/>
    <w:multiLevelType w:val="hybridMultilevel"/>
    <w:tmpl w:val="592C4A7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3" w15:restartNumberingAfterBreak="0">
    <w:nsid w:val="088B6B0D"/>
    <w:multiLevelType w:val="hybridMultilevel"/>
    <w:tmpl w:val="A9A24E20"/>
    <w:lvl w:ilvl="0" w:tplc="160C1738">
      <w:start w:val="1"/>
      <w:numFmt w:val="decimal"/>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0A574B87"/>
    <w:multiLevelType w:val="hybridMultilevel"/>
    <w:tmpl w:val="64160A66"/>
    <w:lvl w:ilvl="0" w:tplc="0409000F">
      <w:start w:val="1"/>
      <w:numFmt w:val="decimal"/>
      <w:lvlText w:val="%1."/>
      <w:lvlJc w:val="left"/>
      <w:pPr>
        <w:ind w:left="360" w:hanging="360"/>
      </w:pPr>
    </w:lvl>
    <w:lvl w:ilvl="1" w:tplc="0409000F">
      <w:start w:val="1"/>
      <w:numFmt w:val="decimal"/>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 w15:restartNumberingAfterBreak="0">
    <w:nsid w:val="0CFD77F9"/>
    <w:multiLevelType w:val="hybridMultilevel"/>
    <w:tmpl w:val="AEBE247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6" w15:restartNumberingAfterBreak="0">
    <w:nsid w:val="0D30233A"/>
    <w:multiLevelType w:val="singleLevel"/>
    <w:tmpl w:val="0409000F"/>
    <w:lvl w:ilvl="0">
      <w:start w:val="1"/>
      <w:numFmt w:val="decimal"/>
      <w:lvlText w:val="%1."/>
      <w:legacy w:legacy="1" w:legacySpace="0" w:legacyIndent="360"/>
      <w:lvlJc w:val="left"/>
      <w:pPr>
        <w:ind w:left="360" w:hanging="360"/>
      </w:pPr>
    </w:lvl>
  </w:abstractNum>
  <w:abstractNum w:abstractNumId="17" w15:restartNumberingAfterBreak="0">
    <w:nsid w:val="0FDD5736"/>
    <w:multiLevelType w:val="hybridMultilevel"/>
    <w:tmpl w:val="F7AC351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103C0C28"/>
    <w:multiLevelType w:val="hybridMultilevel"/>
    <w:tmpl w:val="64DA62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125A3308"/>
    <w:multiLevelType w:val="hybridMultilevel"/>
    <w:tmpl w:val="121C3E3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13491C58"/>
    <w:multiLevelType w:val="hybridMultilevel"/>
    <w:tmpl w:val="7D0E085C"/>
    <w:lvl w:ilvl="0" w:tplc="ED102E52">
      <w:start w:val="1"/>
      <w:numFmt w:val="decimal"/>
      <w:lvlText w:val="Level %1 -"/>
      <w:lvlJc w:val="left"/>
      <w:pPr>
        <w:ind w:left="720" w:hanging="720"/>
      </w:pPr>
      <w:rPr>
        <w:rFonts w:hint="default"/>
        <w:b/>
      </w:rPr>
    </w:lvl>
    <w:lvl w:ilvl="1" w:tplc="04090005">
      <w:start w:val="1"/>
      <w:numFmt w:val="bullet"/>
      <w:lvlText w:val=""/>
      <w:lvlJc w:val="left"/>
      <w:pPr>
        <w:ind w:left="1080" w:hanging="360"/>
      </w:pPr>
      <w:rPr>
        <w:rFonts w:ascii="Wingdings" w:hAnsi="Wingdings"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 w15:restartNumberingAfterBreak="0">
    <w:nsid w:val="13AC57BC"/>
    <w:multiLevelType w:val="hybridMultilevel"/>
    <w:tmpl w:val="0D889D56"/>
    <w:lvl w:ilvl="0" w:tplc="C47E9BC6">
      <w:start w:val="3"/>
      <w:numFmt w:val="bullet"/>
      <w:lvlText w:val="o"/>
      <w:lvlJc w:val="left"/>
      <w:pPr>
        <w:ind w:left="1440" w:hanging="720"/>
      </w:pPr>
      <w:rPr>
        <w:rFonts w:ascii="Wingdings" w:eastAsia="Times New Roman" w:hAnsi="Wingding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 w15:restartNumberingAfterBreak="0">
    <w:nsid w:val="15191F9D"/>
    <w:multiLevelType w:val="hybridMultilevel"/>
    <w:tmpl w:val="0B669F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16987E15"/>
    <w:multiLevelType w:val="hybridMultilevel"/>
    <w:tmpl w:val="73C6F6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18F8133C"/>
    <w:multiLevelType w:val="hybridMultilevel"/>
    <w:tmpl w:val="3168AB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19243E5F"/>
    <w:multiLevelType w:val="hybridMultilevel"/>
    <w:tmpl w:val="09E278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19D82176"/>
    <w:multiLevelType w:val="hybridMultilevel"/>
    <w:tmpl w:val="B29A4EE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1A8A6427"/>
    <w:multiLevelType w:val="hybridMultilevel"/>
    <w:tmpl w:val="D50489A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1AE7580F"/>
    <w:multiLevelType w:val="hybridMultilevel"/>
    <w:tmpl w:val="DF54470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1B6E7AD4"/>
    <w:multiLevelType w:val="hybridMultilevel"/>
    <w:tmpl w:val="D9E6FD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1CE77487"/>
    <w:multiLevelType w:val="hybridMultilevel"/>
    <w:tmpl w:val="C2F4A996"/>
    <w:lvl w:ilvl="0" w:tplc="160C1738">
      <w:start w:val="1"/>
      <w:numFmt w:val="decimal"/>
      <w:lvlText w:val="%1."/>
      <w:lvlJc w:val="left"/>
      <w:pPr>
        <w:ind w:left="720" w:hanging="72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 w15:restartNumberingAfterBreak="0">
    <w:nsid w:val="1ED45A1B"/>
    <w:multiLevelType w:val="hybridMultilevel"/>
    <w:tmpl w:val="DD301DA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2" w15:restartNumberingAfterBreak="0">
    <w:nsid w:val="200D4ABC"/>
    <w:multiLevelType w:val="hybridMultilevel"/>
    <w:tmpl w:val="A63E216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201C0E30"/>
    <w:multiLevelType w:val="hybridMultilevel"/>
    <w:tmpl w:val="02F6F732"/>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20772213"/>
    <w:multiLevelType w:val="hybridMultilevel"/>
    <w:tmpl w:val="DDF216E8"/>
    <w:lvl w:ilvl="0" w:tplc="3F1ECEC0">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D65AFA82">
      <w:start w:val="1"/>
      <w:numFmt w:val="decimal"/>
      <w:lvlText w:val="%3.)"/>
      <w:lvlJc w:val="left"/>
      <w:pPr>
        <w:ind w:left="2340" w:hanging="36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24201C4B"/>
    <w:multiLevelType w:val="hybridMultilevel"/>
    <w:tmpl w:val="297839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257114DA"/>
    <w:multiLevelType w:val="hybridMultilevel"/>
    <w:tmpl w:val="4EEC2FD2"/>
    <w:lvl w:ilvl="0" w:tplc="0409000F">
      <w:start w:val="1"/>
      <w:numFmt w:val="decimal"/>
      <w:lvlText w:val="%1."/>
      <w:lvlJc w:val="left"/>
      <w:pPr>
        <w:ind w:left="720" w:hanging="360"/>
      </w:pPr>
      <w:rPr>
        <w:rFonts w:hint="default"/>
      </w:rPr>
    </w:lvl>
    <w:lvl w:ilvl="1" w:tplc="04090001">
      <w:start w:val="1"/>
      <w:numFmt w:val="bullet"/>
      <w:lvlText w:val=""/>
      <w:lvlJc w:val="left"/>
      <w:pPr>
        <w:ind w:left="1440" w:hanging="360"/>
      </w:pPr>
      <w:rPr>
        <w:rFonts w:ascii="Symbol" w:hAnsi="Symbol"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25E902A3"/>
    <w:multiLevelType w:val="hybridMultilevel"/>
    <w:tmpl w:val="EB3AA824"/>
    <w:lvl w:ilvl="0" w:tplc="539887A2">
      <w:start w:val="1"/>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26A9533D"/>
    <w:multiLevelType w:val="hybridMultilevel"/>
    <w:tmpl w:val="5A0E48E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288645F5"/>
    <w:multiLevelType w:val="hybridMultilevel"/>
    <w:tmpl w:val="37029E3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0" w15:restartNumberingAfterBreak="0">
    <w:nsid w:val="2A443FCE"/>
    <w:multiLevelType w:val="multilevel"/>
    <w:tmpl w:val="2AE4F0CE"/>
    <w:lvl w:ilvl="0">
      <w:start w:val="1"/>
      <w:numFmt w:val="bullet"/>
      <w:lvlText w:val=""/>
      <w:lvlJc w:val="left"/>
      <w:pPr>
        <w:tabs>
          <w:tab w:val="num" w:pos="720"/>
        </w:tabs>
        <w:ind w:left="720" w:hanging="360"/>
      </w:pPr>
      <w:rPr>
        <w:rFonts w:ascii="Wingdings" w:hAnsi="Wingdings" w:hint="default"/>
        <w:sz w:val="20"/>
      </w:rPr>
    </w:lvl>
    <w:lvl w:ilvl="1">
      <w:start w:val="1"/>
      <w:numFmt w:val="bullet"/>
      <w:lvlText w:val=""/>
      <w:lvlJc w:val="left"/>
      <w:pPr>
        <w:tabs>
          <w:tab w:val="num" w:pos="1440"/>
        </w:tabs>
        <w:ind w:left="1440" w:hanging="360"/>
      </w:pPr>
      <w:rPr>
        <w:rFonts w:ascii="Wingdings" w:hAnsi="Wingdings"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1" w15:restartNumberingAfterBreak="0">
    <w:nsid w:val="2AC50343"/>
    <w:multiLevelType w:val="hybridMultilevel"/>
    <w:tmpl w:val="B6FC5548"/>
    <w:lvl w:ilvl="0" w:tplc="160C1738">
      <w:start w:val="1"/>
      <w:numFmt w:val="decimal"/>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2AE12552"/>
    <w:multiLevelType w:val="multilevel"/>
    <w:tmpl w:val="E6922B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2B1B5A95"/>
    <w:multiLevelType w:val="hybridMultilevel"/>
    <w:tmpl w:val="6D70C33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2BCF6DCD"/>
    <w:multiLevelType w:val="hybridMultilevel"/>
    <w:tmpl w:val="29563A0C"/>
    <w:lvl w:ilvl="0" w:tplc="B002D7E6">
      <w:start w:val="1"/>
      <w:numFmt w:val="lowerLetter"/>
      <w:lvlText w:val="%1."/>
      <w:lvlJc w:val="left"/>
      <w:pPr>
        <w:ind w:left="1800" w:hanging="720"/>
      </w:pPr>
      <w:rPr>
        <w:rFonts w:hint="default"/>
      </w:rPr>
    </w:lvl>
    <w:lvl w:ilvl="1" w:tplc="2620024E">
      <w:start w:val="1"/>
      <w:numFmt w:val="decimal"/>
      <w:lvlText w:val="%2."/>
      <w:lvlJc w:val="left"/>
      <w:pPr>
        <w:ind w:left="2520" w:hanging="720"/>
      </w:pPr>
      <w:rPr>
        <w:rFonts w:hint="default"/>
      </w:r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5" w15:restartNumberingAfterBreak="0">
    <w:nsid w:val="2D060912"/>
    <w:multiLevelType w:val="hybridMultilevel"/>
    <w:tmpl w:val="4560E1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2ECA311C"/>
    <w:multiLevelType w:val="hybridMultilevel"/>
    <w:tmpl w:val="D33A0CFC"/>
    <w:lvl w:ilvl="0" w:tplc="0AD87396">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7" w15:restartNumberingAfterBreak="0">
    <w:nsid w:val="2EE55672"/>
    <w:multiLevelType w:val="hybridMultilevel"/>
    <w:tmpl w:val="44802ECA"/>
    <w:lvl w:ilvl="0" w:tplc="13B0C364">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48" w15:restartNumberingAfterBreak="0">
    <w:nsid w:val="30060AC4"/>
    <w:multiLevelType w:val="hybridMultilevel"/>
    <w:tmpl w:val="5C20929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30C939E2"/>
    <w:multiLevelType w:val="hybridMultilevel"/>
    <w:tmpl w:val="945C11FC"/>
    <w:lvl w:ilvl="0" w:tplc="5BA66EE6">
      <w:start w:val="1"/>
      <w:numFmt w:val="bullet"/>
      <w:lvlText w:val="-"/>
      <w:lvlJc w:val="left"/>
      <w:pPr>
        <w:ind w:left="1080" w:hanging="360"/>
      </w:pPr>
      <w:rPr>
        <w:rFonts w:ascii="Courier New" w:hAnsi="Courier New" w:hint="default"/>
      </w:rPr>
    </w:lvl>
    <w:lvl w:ilvl="1" w:tplc="E1D07422">
      <w:start w:val="20"/>
      <w:numFmt w:val="bullet"/>
      <w:lvlText w:val="•"/>
      <w:lvlJc w:val="left"/>
      <w:pPr>
        <w:ind w:left="1800" w:hanging="360"/>
      </w:pPr>
      <w:rPr>
        <w:rFonts w:ascii="Century Schoolbook" w:eastAsiaTheme="minorHAnsi" w:hAnsi="Century Schoolbook" w:cstheme="minorBidi"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0" w15:restartNumberingAfterBreak="0">
    <w:nsid w:val="312C1D11"/>
    <w:multiLevelType w:val="hybridMultilevel"/>
    <w:tmpl w:val="EBF23014"/>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333251D8"/>
    <w:multiLevelType w:val="hybridMultilevel"/>
    <w:tmpl w:val="E4B45906"/>
    <w:lvl w:ilvl="0" w:tplc="39BE770E">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52" w15:restartNumberingAfterBreak="0">
    <w:nsid w:val="338E1D60"/>
    <w:multiLevelType w:val="hybridMultilevel"/>
    <w:tmpl w:val="5D9ECA1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3" w15:restartNumberingAfterBreak="0">
    <w:nsid w:val="351764C4"/>
    <w:multiLevelType w:val="hybridMultilevel"/>
    <w:tmpl w:val="14403D3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4" w15:restartNumberingAfterBreak="0">
    <w:nsid w:val="37673137"/>
    <w:multiLevelType w:val="hybridMultilevel"/>
    <w:tmpl w:val="B3F8CF0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384C0575"/>
    <w:multiLevelType w:val="hybridMultilevel"/>
    <w:tmpl w:val="C1B6FA5A"/>
    <w:lvl w:ilvl="0" w:tplc="26BAFE84">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56" w15:restartNumberingAfterBreak="0">
    <w:nsid w:val="38C63E4E"/>
    <w:multiLevelType w:val="hybridMultilevel"/>
    <w:tmpl w:val="0D5CEEE2"/>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7" w15:restartNumberingAfterBreak="0">
    <w:nsid w:val="396F040D"/>
    <w:multiLevelType w:val="hybridMultilevel"/>
    <w:tmpl w:val="51049BC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 w15:restartNumberingAfterBreak="0">
    <w:nsid w:val="3B905405"/>
    <w:multiLevelType w:val="hybridMultilevel"/>
    <w:tmpl w:val="2C5E84FE"/>
    <w:lvl w:ilvl="0" w:tplc="8F6A3896">
      <w:start w:val="1"/>
      <w:numFmt w:val="lowerLetter"/>
      <w:lvlText w:val="%1."/>
      <w:lvlJc w:val="left"/>
      <w:pPr>
        <w:ind w:left="720" w:hanging="360"/>
      </w:pPr>
      <w:rPr>
        <w:rFonts w:ascii="Times New Roman" w:eastAsiaTheme="minorHAnsi" w:hAnsi="Times New Roman" w:cs="Times New Roman"/>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9" w15:restartNumberingAfterBreak="0">
    <w:nsid w:val="3C1A675D"/>
    <w:multiLevelType w:val="hybridMultilevel"/>
    <w:tmpl w:val="45704550"/>
    <w:lvl w:ilvl="0" w:tplc="80ACEB3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0" w15:restartNumberingAfterBreak="0">
    <w:nsid w:val="3C9D0C9D"/>
    <w:multiLevelType w:val="hybridMultilevel"/>
    <w:tmpl w:val="249CE8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1" w15:restartNumberingAfterBreak="0">
    <w:nsid w:val="3F624F76"/>
    <w:multiLevelType w:val="hybridMultilevel"/>
    <w:tmpl w:val="5F3637BC"/>
    <w:lvl w:ilvl="0" w:tplc="0409000F">
      <w:start w:val="1"/>
      <w:numFmt w:val="decimal"/>
      <w:lvlText w:val="%1."/>
      <w:lvlJc w:val="left"/>
      <w:pPr>
        <w:ind w:left="1080" w:hanging="360"/>
      </w:p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2" w15:restartNumberingAfterBreak="0">
    <w:nsid w:val="3FA269B0"/>
    <w:multiLevelType w:val="hybridMultilevel"/>
    <w:tmpl w:val="915029D4"/>
    <w:lvl w:ilvl="0" w:tplc="04090005">
      <w:start w:val="1"/>
      <w:numFmt w:val="bullet"/>
      <w:lvlText w:val=""/>
      <w:lvlJc w:val="left"/>
      <w:pPr>
        <w:ind w:left="1440" w:hanging="360"/>
      </w:pPr>
      <w:rPr>
        <w:rFonts w:ascii="Wingdings" w:hAnsi="Wingdings"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63" w15:restartNumberingAfterBreak="0">
    <w:nsid w:val="421853C9"/>
    <w:multiLevelType w:val="hybridMultilevel"/>
    <w:tmpl w:val="35E84E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421B5803"/>
    <w:multiLevelType w:val="hybridMultilevel"/>
    <w:tmpl w:val="6718894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436F3266"/>
    <w:multiLevelType w:val="hybridMultilevel"/>
    <w:tmpl w:val="BAEC6ED4"/>
    <w:lvl w:ilvl="0" w:tplc="04090001">
      <w:start w:val="1"/>
      <w:numFmt w:val="bullet"/>
      <w:lvlText w:val=""/>
      <w:lvlJc w:val="left"/>
      <w:pPr>
        <w:ind w:left="720" w:hanging="360"/>
      </w:pPr>
      <w:rPr>
        <w:rFonts w:ascii="Symbol" w:hAnsi="Symbol" w:hint="default"/>
      </w:rPr>
    </w:lvl>
    <w:lvl w:ilvl="1" w:tplc="3012A33C">
      <w:start w:val="20"/>
      <w:numFmt w:val="bullet"/>
      <w:lvlText w:val="•"/>
      <w:lvlJc w:val="left"/>
      <w:pPr>
        <w:ind w:left="1800" w:hanging="720"/>
      </w:pPr>
      <w:rPr>
        <w:rFonts w:ascii="Century Schoolbook" w:eastAsiaTheme="minorHAnsi" w:hAnsi="Century Schoolbook" w:cstheme="minorBid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472C16A6"/>
    <w:multiLevelType w:val="hybridMultilevel"/>
    <w:tmpl w:val="9880EF0E"/>
    <w:lvl w:ilvl="0" w:tplc="C3F05F54">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7" w15:restartNumberingAfterBreak="0">
    <w:nsid w:val="475543EB"/>
    <w:multiLevelType w:val="hybridMultilevel"/>
    <w:tmpl w:val="74A20772"/>
    <w:lvl w:ilvl="0" w:tplc="72606F70">
      <w:start w:val="1"/>
      <w:numFmt w:val="decimal"/>
      <w:lvlText w:val="%1."/>
      <w:lvlJc w:val="left"/>
      <w:pPr>
        <w:ind w:left="1800" w:hanging="360"/>
      </w:pPr>
      <w:rPr>
        <w:rFonts w:hint="default"/>
      </w:rPr>
    </w:lvl>
    <w:lvl w:ilvl="1" w:tplc="04090019">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68" w15:restartNumberingAfterBreak="0">
    <w:nsid w:val="47623CE2"/>
    <w:multiLevelType w:val="hybridMultilevel"/>
    <w:tmpl w:val="B430183A"/>
    <w:lvl w:ilvl="0" w:tplc="0409000F">
      <w:start w:val="1"/>
      <w:numFmt w:val="decimal"/>
      <w:lvlText w:val="%1."/>
      <w:lvlJc w:val="left"/>
      <w:pPr>
        <w:ind w:left="1080" w:hanging="360"/>
      </w:pPr>
    </w:lvl>
    <w:lvl w:ilvl="1" w:tplc="0409000F">
      <w:start w:val="1"/>
      <w:numFmt w:val="decimal"/>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9" w15:restartNumberingAfterBreak="0">
    <w:nsid w:val="48227216"/>
    <w:multiLevelType w:val="hybridMultilevel"/>
    <w:tmpl w:val="07EAE2C8"/>
    <w:lvl w:ilvl="0" w:tplc="04090005">
      <w:start w:val="1"/>
      <w:numFmt w:val="bullet"/>
      <w:lvlText w:val=""/>
      <w:lvlJc w:val="left"/>
      <w:pPr>
        <w:ind w:left="1080" w:hanging="360"/>
      </w:pPr>
      <w:rPr>
        <w:rFonts w:ascii="Wingdings" w:hAnsi="Wingding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70" w15:restartNumberingAfterBreak="0">
    <w:nsid w:val="490B7234"/>
    <w:multiLevelType w:val="hybridMultilevel"/>
    <w:tmpl w:val="B73C23AC"/>
    <w:lvl w:ilvl="0" w:tplc="CCF438E4">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71" w15:restartNumberingAfterBreak="0">
    <w:nsid w:val="4B9D7ACB"/>
    <w:multiLevelType w:val="hybridMultilevel"/>
    <w:tmpl w:val="227AF1F4"/>
    <w:lvl w:ilvl="0" w:tplc="04090001">
      <w:start w:val="1"/>
      <w:numFmt w:val="bullet"/>
      <w:lvlText w:val=""/>
      <w:lvlJc w:val="left"/>
      <w:pPr>
        <w:ind w:left="720" w:hanging="360"/>
      </w:pPr>
      <w:rPr>
        <w:rFonts w:ascii="Symbol" w:hAnsi="Symbol" w:hint="default"/>
      </w:rPr>
    </w:lvl>
    <w:lvl w:ilvl="1" w:tplc="E1D07422">
      <w:start w:val="20"/>
      <w:numFmt w:val="bullet"/>
      <w:lvlText w:val="•"/>
      <w:lvlJc w:val="left"/>
      <w:pPr>
        <w:ind w:left="1800" w:hanging="720"/>
      </w:pPr>
      <w:rPr>
        <w:rFonts w:ascii="Century Schoolbook" w:eastAsiaTheme="minorHAnsi" w:hAnsi="Century Schoolbook" w:cstheme="minorBid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2" w15:restartNumberingAfterBreak="0">
    <w:nsid w:val="4C5A5805"/>
    <w:multiLevelType w:val="hybridMultilevel"/>
    <w:tmpl w:val="16E8432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 w15:restartNumberingAfterBreak="0">
    <w:nsid w:val="4D271224"/>
    <w:multiLevelType w:val="hybridMultilevel"/>
    <w:tmpl w:val="46408A0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4" w15:restartNumberingAfterBreak="0">
    <w:nsid w:val="4D8A67BE"/>
    <w:multiLevelType w:val="hybridMultilevel"/>
    <w:tmpl w:val="8442798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 w15:restartNumberingAfterBreak="0">
    <w:nsid w:val="4E2100C6"/>
    <w:multiLevelType w:val="hybridMultilevel"/>
    <w:tmpl w:val="13167034"/>
    <w:lvl w:ilvl="0" w:tplc="0F627BE4">
      <w:start w:val="1"/>
      <w:numFmt w:val="bullet"/>
      <w:lvlText w:val=""/>
      <w:lvlJc w:val="left"/>
      <w:pPr>
        <w:ind w:left="720" w:hanging="360"/>
      </w:pPr>
      <w:rPr>
        <w:rFonts w:ascii="Symbol" w:hAnsi="Symbol" w:hint="default"/>
        <w:sz w:val="20"/>
        <w:szCs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6" w15:restartNumberingAfterBreak="0">
    <w:nsid w:val="4E710313"/>
    <w:multiLevelType w:val="hybridMultilevel"/>
    <w:tmpl w:val="2272FB6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7" w15:restartNumberingAfterBreak="0">
    <w:nsid w:val="4F6779F1"/>
    <w:multiLevelType w:val="hybridMultilevel"/>
    <w:tmpl w:val="EA0215F6"/>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8" w15:restartNumberingAfterBreak="0">
    <w:nsid w:val="50DE200A"/>
    <w:multiLevelType w:val="hybridMultilevel"/>
    <w:tmpl w:val="C25E47C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9" w15:restartNumberingAfterBreak="0">
    <w:nsid w:val="52251A92"/>
    <w:multiLevelType w:val="hybridMultilevel"/>
    <w:tmpl w:val="C62E4944"/>
    <w:lvl w:ilvl="0" w:tplc="23189CE0">
      <w:numFmt w:val="bullet"/>
      <w:lvlText w:val="•"/>
      <w:lvlJc w:val="left"/>
      <w:pPr>
        <w:ind w:left="720" w:hanging="360"/>
      </w:pPr>
      <w:rPr>
        <w:rFonts w:ascii="Calibri" w:eastAsiaTheme="minorHAnsi"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0" w15:restartNumberingAfterBreak="0">
    <w:nsid w:val="527C29A6"/>
    <w:multiLevelType w:val="hybridMultilevel"/>
    <w:tmpl w:val="5AA4C0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1" w15:restartNumberingAfterBreak="0">
    <w:nsid w:val="536500F6"/>
    <w:multiLevelType w:val="hybridMultilevel"/>
    <w:tmpl w:val="8FD0BE52"/>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800" w:hanging="72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2" w15:restartNumberingAfterBreak="0">
    <w:nsid w:val="540E673A"/>
    <w:multiLevelType w:val="hybridMultilevel"/>
    <w:tmpl w:val="BEC06F6A"/>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3" w15:restartNumberingAfterBreak="0">
    <w:nsid w:val="5581734D"/>
    <w:multiLevelType w:val="hybridMultilevel"/>
    <w:tmpl w:val="A4F858E8"/>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4" w15:restartNumberingAfterBreak="0">
    <w:nsid w:val="56570A73"/>
    <w:multiLevelType w:val="hybridMultilevel"/>
    <w:tmpl w:val="FDDC8A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5" w15:restartNumberingAfterBreak="0">
    <w:nsid w:val="56EB471C"/>
    <w:multiLevelType w:val="hybridMultilevel"/>
    <w:tmpl w:val="71AC49B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6" w15:restartNumberingAfterBreak="0">
    <w:nsid w:val="574121ED"/>
    <w:multiLevelType w:val="hybridMultilevel"/>
    <w:tmpl w:val="C14290AE"/>
    <w:lvl w:ilvl="0" w:tplc="37A87528">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87" w15:restartNumberingAfterBreak="0">
    <w:nsid w:val="57B27D71"/>
    <w:multiLevelType w:val="hybridMultilevel"/>
    <w:tmpl w:val="5854E41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8" w15:restartNumberingAfterBreak="0">
    <w:nsid w:val="5A510F37"/>
    <w:multiLevelType w:val="hybridMultilevel"/>
    <w:tmpl w:val="61B495D6"/>
    <w:lvl w:ilvl="0" w:tplc="160C1738">
      <w:start w:val="1"/>
      <w:numFmt w:val="decimal"/>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9" w15:restartNumberingAfterBreak="0">
    <w:nsid w:val="5A647D14"/>
    <w:multiLevelType w:val="hybridMultilevel"/>
    <w:tmpl w:val="6F92A0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0" w15:restartNumberingAfterBreak="0">
    <w:nsid w:val="5AAC3845"/>
    <w:multiLevelType w:val="hybridMultilevel"/>
    <w:tmpl w:val="BF36EB1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1" w15:restartNumberingAfterBreak="0">
    <w:nsid w:val="5AD74297"/>
    <w:multiLevelType w:val="hybridMultilevel"/>
    <w:tmpl w:val="CE8C6036"/>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92" w15:restartNumberingAfterBreak="0">
    <w:nsid w:val="5BB038E2"/>
    <w:multiLevelType w:val="hybridMultilevel"/>
    <w:tmpl w:val="E174C7D0"/>
    <w:lvl w:ilvl="0" w:tplc="C47E9BC6">
      <w:start w:val="3"/>
      <w:numFmt w:val="bullet"/>
      <w:lvlText w:val="o"/>
      <w:lvlJc w:val="left"/>
      <w:pPr>
        <w:ind w:left="1440" w:hanging="720"/>
      </w:pPr>
      <w:rPr>
        <w:rFonts w:ascii="Wingdings" w:eastAsia="Times New Roman" w:hAnsi="Wingding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3" w15:restartNumberingAfterBreak="0">
    <w:nsid w:val="5BE810A8"/>
    <w:multiLevelType w:val="hybridMultilevel"/>
    <w:tmpl w:val="2A1CFFCE"/>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4" w15:restartNumberingAfterBreak="0">
    <w:nsid w:val="5CC24F24"/>
    <w:multiLevelType w:val="hybridMultilevel"/>
    <w:tmpl w:val="C8284FB0"/>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5" w15:restartNumberingAfterBreak="0">
    <w:nsid w:val="5D69422D"/>
    <w:multiLevelType w:val="hybridMultilevel"/>
    <w:tmpl w:val="90D26ECA"/>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6" w15:restartNumberingAfterBreak="0">
    <w:nsid w:val="5E1C13D8"/>
    <w:multiLevelType w:val="hybridMultilevel"/>
    <w:tmpl w:val="096CEAB4"/>
    <w:lvl w:ilvl="0" w:tplc="160C1738">
      <w:start w:val="1"/>
      <w:numFmt w:val="decimal"/>
      <w:lvlText w:val="%1."/>
      <w:lvlJc w:val="left"/>
      <w:pPr>
        <w:ind w:left="720" w:hanging="72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7" w15:restartNumberingAfterBreak="0">
    <w:nsid w:val="5F371D58"/>
    <w:multiLevelType w:val="hybridMultilevel"/>
    <w:tmpl w:val="C9265E2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8" w15:restartNumberingAfterBreak="0">
    <w:nsid w:val="5FD4103E"/>
    <w:multiLevelType w:val="hybridMultilevel"/>
    <w:tmpl w:val="889EA6B6"/>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9" w15:restartNumberingAfterBreak="0">
    <w:nsid w:val="605B3D11"/>
    <w:multiLevelType w:val="hybridMultilevel"/>
    <w:tmpl w:val="E92840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0" w15:restartNumberingAfterBreak="0">
    <w:nsid w:val="60F8483A"/>
    <w:multiLevelType w:val="hybridMultilevel"/>
    <w:tmpl w:val="220A4B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1" w15:restartNumberingAfterBreak="0">
    <w:nsid w:val="61746B36"/>
    <w:multiLevelType w:val="hybridMultilevel"/>
    <w:tmpl w:val="A178E902"/>
    <w:lvl w:ilvl="0" w:tplc="D04C8C88">
      <w:numFmt w:val="bullet"/>
      <w:lvlText w:val="•"/>
      <w:lvlJc w:val="left"/>
      <w:pPr>
        <w:ind w:left="360" w:hanging="360"/>
      </w:pPr>
      <w:rPr>
        <w:rFonts w:ascii="Univers" w:eastAsia="Times New Roman" w:hAnsi="Univers" w:cs="Univer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2" w15:restartNumberingAfterBreak="0">
    <w:nsid w:val="61CD3F49"/>
    <w:multiLevelType w:val="hybridMultilevel"/>
    <w:tmpl w:val="1346D2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3" w15:restartNumberingAfterBreak="0">
    <w:nsid w:val="621932DF"/>
    <w:multiLevelType w:val="hybridMultilevel"/>
    <w:tmpl w:val="41FE07B6"/>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4" w15:restartNumberingAfterBreak="0">
    <w:nsid w:val="63312428"/>
    <w:multiLevelType w:val="hybridMultilevel"/>
    <w:tmpl w:val="D62E50C0"/>
    <w:lvl w:ilvl="0" w:tplc="0409000B">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5" w15:restartNumberingAfterBreak="0">
    <w:nsid w:val="63DE084D"/>
    <w:multiLevelType w:val="hybridMultilevel"/>
    <w:tmpl w:val="4B30DBC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6" w15:restartNumberingAfterBreak="0">
    <w:nsid w:val="65732E86"/>
    <w:multiLevelType w:val="hybridMultilevel"/>
    <w:tmpl w:val="9A8436EC"/>
    <w:lvl w:ilvl="0" w:tplc="4574F940">
      <w:start w:val="1"/>
      <w:numFmt w:val="decimal"/>
      <w:lvlText w:val="%1)"/>
      <w:lvlJc w:val="left"/>
      <w:pPr>
        <w:ind w:left="780" w:hanging="360"/>
      </w:pPr>
      <w:rPr>
        <w:rFonts w:hint="default"/>
        <w:i w:val="0"/>
      </w:rPr>
    </w:lvl>
    <w:lvl w:ilvl="1" w:tplc="04090019" w:tentative="1">
      <w:start w:val="1"/>
      <w:numFmt w:val="lowerLetter"/>
      <w:lvlText w:val="%2."/>
      <w:lvlJc w:val="left"/>
      <w:pPr>
        <w:ind w:left="1500" w:hanging="360"/>
      </w:pPr>
    </w:lvl>
    <w:lvl w:ilvl="2" w:tplc="0409001B" w:tentative="1">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107" w15:restartNumberingAfterBreak="0">
    <w:nsid w:val="6582015F"/>
    <w:multiLevelType w:val="hybridMultilevel"/>
    <w:tmpl w:val="9648EEF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8" w15:restartNumberingAfterBreak="0">
    <w:nsid w:val="68891311"/>
    <w:multiLevelType w:val="hybridMultilevel"/>
    <w:tmpl w:val="49C8FE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9" w15:restartNumberingAfterBreak="0">
    <w:nsid w:val="695A7D0A"/>
    <w:multiLevelType w:val="hybridMultilevel"/>
    <w:tmpl w:val="7EA4DE24"/>
    <w:lvl w:ilvl="0" w:tplc="04090001">
      <w:start w:val="1"/>
      <w:numFmt w:val="bullet"/>
      <w:lvlText w:val=""/>
      <w:lvlJc w:val="left"/>
      <w:pPr>
        <w:ind w:left="720" w:hanging="360"/>
      </w:pPr>
      <w:rPr>
        <w:rFonts w:ascii="Symbol" w:hAnsi="Symbol"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0" w15:restartNumberingAfterBreak="0">
    <w:nsid w:val="6DA77E70"/>
    <w:multiLevelType w:val="hybridMultilevel"/>
    <w:tmpl w:val="DC924A0C"/>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1" w15:restartNumberingAfterBreak="0">
    <w:nsid w:val="73FB343E"/>
    <w:multiLevelType w:val="hybridMultilevel"/>
    <w:tmpl w:val="E61E9894"/>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12" w15:restartNumberingAfterBreak="0">
    <w:nsid w:val="74442BE1"/>
    <w:multiLevelType w:val="hybridMultilevel"/>
    <w:tmpl w:val="272C3566"/>
    <w:lvl w:ilvl="0" w:tplc="14F20C64">
      <w:start w:val="1"/>
      <w:numFmt w:val="decimal"/>
      <w:lvlText w:val="%1."/>
      <w:lvlJc w:val="left"/>
      <w:pPr>
        <w:ind w:left="360" w:hanging="360"/>
      </w:pPr>
      <w:rPr>
        <w:sz w:val="20"/>
        <w:szCs w:val="20"/>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3" w15:restartNumberingAfterBreak="0">
    <w:nsid w:val="75120D0D"/>
    <w:multiLevelType w:val="hybridMultilevel"/>
    <w:tmpl w:val="B510CAE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4" w15:restartNumberingAfterBreak="0">
    <w:nsid w:val="75E41022"/>
    <w:multiLevelType w:val="hybridMultilevel"/>
    <w:tmpl w:val="3556A53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15" w15:restartNumberingAfterBreak="0">
    <w:nsid w:val="76C41B85"/>
    <w:multiLevelType w:val="hybridMultilevel"/>
    <w:tmpl w:val="83D0527C"/>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D65AFA82">
      <w:start w:val="1"/>
      <w:numFmt w:val="decimal"/>
      <w:lvlText w:val="%3.)"/>
      <w:lvlJc w:val="left"/>
      <w:pPr>
        <w:ind w:left="2340" w:hanging="36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6" w15:restartNumberingAfterBreak="0">
    <w:nsid w:val="78843E8F"/>
    <w:multiLevelType w:val="hybridMultilevel"/>
    <w:tmpl w:val="DEFC009A"/>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7" w15:restartNumberingAfterBreak="0">
    <w:nsid w:val="7944060F"/>
    <w:multiLevelType w:val="hybridMultilevel"/>
    <w:tmpl w:val="565809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8" w15:restartNumberingAfterBreak="0">
    <w:nsid w:val="794530C3"/>
    <w:multiLevelType w:val="hybridMultilevel"/>
    <w:tmpl w:val="A8684BE0"/>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9" w15:restartNumberingAfterBreak="0">
    <w:nsid w:val="7B577B41"/>
    <w:multiLevelType w:val="hybridMultilevel"/>
    <w:tmpl w:val="5E649F0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0" w15:restartNumberingAfterBreak="0">
    <w:nsid w:val="7CE77DE9"/>
    <w:multiLevelType w:val="hybridMultilevel"/>
    <w:tmpl w:val="B5E6EF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1" w15:restartNumberingAfterBreak="0">
    <w:nsid w:val="7CFA52A5"/>
    <w:multiLevelType w:val="multilevel"/>
    <w:tmpl w:val="BBD8F38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2" w15:restartNumberingAfterBreak="0">
    <w:nsid w:val="7DBD213C"/>
    <w:multiLevelType w:val="hybridMultilevel"/>
    <w:tmpl w:val="53729D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063480739">
    <w:abstractNumId w:val="96"/>
  </w:num>
  <w:num w:numId="2" w16cid:durableId="153181540">
    <w:abstractNumId w:val="30"/>
  </w:num>
  <w:num w:numId="3" w16cid:durableId="1126197745">
    <w:abstractNumId w:val="20"/>
  </w:num>
  <w:num w:numId="4" w16cid:durableId="50737404">
    <w:abstractNumId w:val="41"/>
  </w:num>
  <w:num w:numId="5" w16cid:durableId="1853254128">
    <w:abstractNumId w:val="65"/>
  </w:num>
  <w:num w:numId="6" w16cid:durableId="375469096">
    <w:abstractNumId w:val="13"/>
  </w:num>
  <w:num w:numId="7" w16cid:durableId="1707176021">
    <w:abstractNumId w:val="44"/>
  </w:num>
  <w:num w:numId="8" w16cid:durableId="264846615">
    <w:abstractNumId w:val="88"/>
  </w:num>
  <w:num w:numId="9" w16cid:durableId="693196206">
    <w:abstractNumId w:val="43"/>
  </w:num>
  <w:num w:numId="10" w16cid:durableId="1677271295">
    <w:abstractNumId w:val="78"/>
  </w:num>
  <w:num w:numId="11" w16cid:durableId="184561635">
    <w:abstractNumId w:val="38"/>
  </w:num>
  <w:num w:numId="12" w16cid:durableId="1494879581">
    <w:abstractNumId w:val="105"/>
  </w:num>
  <w:num w:numId="13" w16cid:durableId="709233220">
    <w:abstractNumId w:val="98"/>
  </w:num>
  <w:num w:numId="14" w16cid:durableId="883103937">
    <w:abstractNumId w:val="23"/>
  </w:num>
  <w:num w:numId="15" w16cid:durableId="1410613010">
    <w:abstractNumId w:val="18"/>
  </w:num>
  <w:num w:numId="16" w16cid:durableId="892084825">
    <w:abstractNumId w:val="50"/>
  </w:num>
  <w:num w:numId="17" w16cid:durableId="23872804">
    <w:abstractNumId w:val="63"/>
  </w:num>
  <w:num w:numId="18" w16cid:durableId="1970746298">
    <w:abstractNumId w:val="29"/>
  </w:num>
  <w:num w:numId="19" w16cid:durableId="1354110291">
    <w:abstractNumId w:val="87"/>
  </w:num>
  <w:num w:numId="20" w16cid:durableId="1812552349">
    <w:abstractNumId w:val="32"/>
  </w:num>
  <w:num w:numId="21" w16cid:durableId="1696229418">
    <w:abstractNumId w:val="69"/>
  </w:num>
  <w:num w:numId="22" w16cid:durableId="1053967348">
    <w:abstractNumId w:val="24"/>
  </w:num>
  <w:num w:numId="23" w16cid:durableId="1969778810">
    <w:abstractNumId w:val="102"/>
  </w:num>
  <w:num w:numId="24" w16cid:durableId="2102605722">
    <w:abstractNumId w:val="17"/>
  </w:num>
  <w:num w:numId="25" w16cid:durableId="526139254">
    <w:abstractNumId w:val="48"/>
  </w:num>
  <w:num w:numId="26" w16cid:durableId="489520855">
    <w:abstractNumId w:val="19"/>
  </w:num>
  <w:num w:numId="27" w16cid:durableId="737438774">
    <w:abstractNumId w:val="119"/>
  </w:num>
  <w:num w:numId="28" w16cid:durableId="594438272">
    <w:abstractNumId w:val="61"/>
  </w:num>
  <w:num w:numId="29" w16cid:durableId="1227299933">
    <w:abstractNumId w:val="72"/>
  </w:num>
  <w:num w:numId="30" w16cid:durableId="1568414394">
    <w:abstractNumId w:val="115"/>
  </w:num>
  <w:num w:numId="31" w16cid:durableId="471869911">
    <w:abstractNumId w:val="59"/>
  </w:num>
  <w:num w:numId="32" w16cid:durableId="566961993">
    <w:abstractNumId w:val="10"/>
  </w:num>
  <w:num w:numId="33" w16cid:durableId="1163280988">
    <w:abstractNumId w:val="107"/>
  </w:num>
  <w:num w:numId="34" w16cid:durableId="999427631">
    <w:abstractNumId w:val="66"/>
  </w:num>
  <w:num w:numId="35" w16cid:durableId="1640650280">
    <w:abstractNumId w:val="71"/>
  </w:num>
  <w:num w:numId="36" w16cid:durableId="1434857329">
    <w:abstractNumId w:val="81"/>
  </w:num>
  <w:num w:numId="37" w16cid:durableId="1944606126">
    <w:abstractNumId w:val="111"/>
  </w:num>
  <w:num w:numId="38" w16cid:durableId="694380570">
    <w:abstractNumId w:val="74"/>
  </w:num>
  <w:num w:numId="39" w16cid:durableId="287668729">
    <w:abstractNumId w:val="94"/>
  </w:num>
  <w:num w:numId="40" w16cid:durableId="862209119">
    <w:abstractNumId w:val="54"/>
  </w:num>
  <w:num w:numId="41" w16cid:durableId="1334919082">
    <w:abstractNumId w:val="35"/>
  </w:num>
  <w:num w:numId="42" w16cid:durableId="915551174">
    <w:abstractNumId w:val="92"/>
  </w:num>
  <w:num w:numId="43" w16cid:durableId="1376006881">
    <w:abstractNumId w:val="21"/>
  </w:num>
  <w:num w:numId="44" w16cid:durableId="920334412">
    <w:abstractNumId w:val="36"/>
  </w:num>
  <w:num w:numId="45" w16cid:durableId="1306812078">
    <w:abstractNumId w:val="57"/>
  </w:num>
  <w:num w:numId="46" w16cid:durableId="368921752">
    <w:abstractNumId w:val="75"/>
  </w:num>
  <w:num w:numId="47" w16cid:durableId="1611938103">
    <w:abstractNumId w:val="12"/>
  </w:num>
  <w:num w:numId="48" w16cid:durableId="1685668240">
    <w:abstractNumId w:val="108"/>
  </w:num>
  <w:num w:numId="49" w16cid:durableId="806821374">
    <w:abstractNumId w:val="45"/>
  </w:num>
  <w:num w:numId="50" w16cid:durableId="632567160">
    <w:abstractNumId w:val="25"/>
  </w:num>
  <w:num w:numId="51" w16cid:durableId="1413119368">
    <w:abstractNumId w:val="122"/>
  </w:num>
  <w:num w:numId="52" w16cid:durableId="1987009987">
    <w:abstractNumId w:val="80"/>
  </w:num>
  <w:num w:numId="53" w16cid:durableId="1865246916">
    <w:abstractNumId w:val="89"/>
  </w:num>
  <w:num w:numId="54" w16cid:durableId="235555241">
    <w:abstractNumId w:val="64"/>
  </w:num>
  <w:num w:numId="55" w16cid:durableId="2003658642">
    <w:abstractNumId w:val="118"/>
  </w:num>
  <w:num w:numId="56" w16cid:durableId="481430285">
    <w:abstractNumId w:val="34"/>
  </w:num>
  <w:num w:numId="57" w16cid:durableId="1895502434">
    <w:abstractNumId w:val="84"/>
  </w:num>
  <w:num w:numId="58" w16cid:durableId="778261544">
    <w:abstractNumId w:val="68"/>
  </w:num>
  <w:num w:numId="59" w16cid:durableId="1750073381">
    <w:abstractNumId w:val="79"/>
  </w:num>
  <w:num w:numId="60" w16cid:durableId="532424787">
    <w:abstractNumId w:val="90"/>
  </w:num>
  <w:num w:numId="61" w16cid:durableId="1330405295">
    <w:abstractNumId w:val="99"/>
  </w:num>
  <w:num w:numId="62" w16cid:durableId="1204556979">
    <w:abstractNumId w:val="15"/>
  </w:num>
  <w:num w:numId="63" w16cid:durableId="1799295023">
    <w:abstractNumId w:val="14"/>
  </w:num>
  <w:num w:numId="64" w16cid:durableId="1312908694">
    <w:abstractNumId w:val="85"/>
  </w:num>
  <w:num w:numId="65" w16cid:durableId="1560245953">
    <w:abstractNumId w:val="31"/>
  </w:num>
  <w:num w:numId="66" w16cid:durableId="1629820770">
    <w:abstractNumId w:val="39"/>
  </w:num>
  <w:num w:numId="67" w16cid:durableId="1620334744">
    <w:abstractNumId w:val="117"/>
  </w:num>
  <w:num w:numId="68" w16cid:durableId="1412704517">
    <w:abstractNumId w:val="95"/>
  </w:num>
  <w:num w:numId="69" w16cid:durableId="1260453942">
    <w:abstractNumId w:val="113"/>
  </w:num>
  <w:num w:numId="70" w16cid:durableId="1325544398">
    <w:abstractNumId w:val="22"/>
  </w:num>
  <w:num w:numId="71" w16cid:durableId="1329098789">
    <w:abstractNumId w:val="62"/>
  </w:num>
  <w:num w:numId="72" w16cid:durableId="19405388">
    <w:abstractNumId w:val="120"/>
  </w:num>
  <w:num w:numId="73" w16cid:durableId="578832435">
    <w:abstractNumId w:val="110"/>
  </w:num>
  <w:num w:numId="74" w16cid:durableId="1177772012">
    <w:abstractNumId w:val="27"/>
  </w:num>
  <w:num w:numId="75" w16cid:durableId="1082752000">
    <w:abstractNumId w:val="26"/>
  </w:num>
  <w:num w:numId="76" w16cid:durableId="1453594496">
    <w:abstractNumId w:val="73"/>
  </w:num>
  <w:num w:numId="77" w16cid:durableId="1748376854">
    <w:abstractNumId w:val="114"/>
  </w:num>
  <w:num w:numId="78" w16cid:durableId="547693373">
    <w:abstractNumId w:val="52"/>
  </w:num>
  <w:num w:numId="79" w16cid:durableId="1642540464">
    <w:abstractNumId w:val="91"/>
  </w:num>
  <w:num w:numId="80" w16cid:durableId="701590574">
    <w:abstractNumId w:val="76"/>
  </w:num>
  <w:num w:numId="81" w16cid:durableId="1852530767">
    <w:abstractNumId w:val="49"/>
  </w:num>
  <w:num w:numId="82" w16cid:durableId="1855681552">
    <w:abstractNumId w:val="82"/>
  </w:num>
  <w:num w:numId="83" w16cid:durableId="1008754031">
    <w:abstractNumId w:val="112"/>
  </w:num>
  <w:num w:numId="84" w16cid:durableId="523325432">
    <w:abstractNumId w:val="16"/>
    <w:lvlOverride w:ilvl="0">
      <w:lvl w:ilvl="0">
        <w:start w:val="1"/>
        <w:numFmt w:val="decimal"/>
        <w:lvlText w:val="%1."/>
        <w:legacy w:legacy="1" w:legacySpace="0" w:legacyIndent="360"/>
        <w:lvlJc w:val="left"/>
        <w:pPr>
          <w:ind w:left="360" w:hanging="360"/>
        </w:pPr>
      </w:lvl>
    </w:lvlOverride>
  </w:num>
  <w:num w:numId="85" w16cid:durableId="719129991">
    <w:abstractNumId w:val="16"/>
    <w:lvlOverride w:ilvl="0">
      <w:lvl w:ilvl="0">
        <w:start w:val="1"/>
        <w:numFmt w:val="decimal"/>
        <w:lvlText w:val="%1."/>
        <w:legacy w:legacy="1" w:legacySpace="0" w:legacyIndent="360"/>
        <w:lvlJc w:val="left"/>
        <w:pPr>
          <w:ind w:left="360" w:hanging="360"/>
        </w:pPr>
      </w:lvl>
    </w:lvlOverride>
  </w:num>
  <w:num w:numId="86" w16cid:durableId="745147033">
    <w:abstractNumId w:val="16"/>
    <w:lvlOverride w:ilvl="0">
      <w:lvl w:ilvl="0">
        <w:start w:val="1"/>
        <w:numFmt w:val="decimal"/>
        <w:lvlText w:val="%1."/>
        <w:legacy w:legacy="1" w:legacySpace="0" w:legacyIndent="360"/>
        <w:lvlJc w:val="left"/>
        <w:pPr>
          <w:ind w:left="360" w:hanging="360"/>
        </w:pPr>
      </w:lvl>
    </w:lvlOverride>
  </w:num>
  <w:num w:numId="87" w16cid:durableId="2046785451">
    <w:abstractNumId w:val="16"/>
    <w:lvlOverride w:ilvl="0">
      <w:lvl w:ilvl="0">
        <w:start w:val="1"/>
        <w:numFmt w:val="decimal"/>
        <w:lvlText w:val="%1."/>
        <w:legacy w:legacy="1" w:legacySpace="0" w:legacyIndent="360"/>
        <w:lvlJc w:val="left"/>
        <w:pPr>
          <w:ind w:left="360" w:hanging="360"/>
        </w:pPr>
      </w:lvl>
    </w:lvlOverride>
  </w:num>
  <w:num w:numId="88" w16cid:durableId="1329482516">
    <w:abstractNumId w:val="16"/>
    <w:lvlOverride w:ilvl="0">
      <w:lvl w:ilvl="0">
        <w:start w:val="1"/>
        <w:numFmt w:val="decimal"/>
        <w:lvlText w:val="%1."/>
        <w:legacy w:legacy="1" w:legacySpace="0" w:legacyIndent="360"/>
        <w:lvlJc w:val="left"/>
        <w:pPr>
          <w:ind w:left="360" w:hanging="360"/>
        </w:pPr>
      </w:lvl>
    </w:lvlOverride>
  </w:num>
  <w:num w:numId="89" w16cid:durableId="2037651803">
    <w:abstractNumId w:val="16"/>
    <w:lvlOverride w:ilvl="0">
      <w:lvl w:ilvl="0">
        <w:start w:val="1"/>
        <w:numFmt w:val="decimal"/>
        <w:lvlText w:val="%1."/>
        <w:legacy w:legacy="1" w:legacySpace="0" w:legacyIndent="360"/>
        <w:lvlJc w:val="left"/>
        <w:pPr>
          <w:ind w:left="360" w:hanging="360"/>
        </w:pPr>
      </w:lvl>
    </w:lvlOverride>
  </w:num>
  <w:num w:numId="90" w16cid:durableId="1298680636">
    <w:abstractNumId w:val="16"/>
    <w:lvlOverride w:ilvl="0">
      <w:lvl w:ilvl="0">
        <w:start w:val="1"/>
        <w:numFmt w:val="decimal"/>
        <w:lvlText w:val="%1."/>
        <w:legacy w:legacy="1" w:legacySpace="0" w:legacyIndent="360"/>
        <w:lvlJc w:val="left"/>
        <w:pPr>
          <w:ind w:left="360" w:hanging="360"/>
        </w:pPr>
      </w:lvl>
    </w:lvlOverride>
  </w:num>
  <w:num w:numId="91" w16cid:durableId="318701888">
    <w:abstractNumId w:val="101"/>
  </w:num>
  <w:num w:numId="92" w16cid:durableId="1505245657">
    <w:abstractNumId w:val="56"/>
  </w:num>
  <w:num w:numId="93" w16cid:durableId="1760826731">
    <w:abstractNumId w:val="28"/>
  </w:num>
  <w:num w:numId="94" w16cid:durableId="873614730">
    <w:abstractNumId w:val="106"/>
  </w:num>
  <w:num w:numId="95" w16cid:durableId="1742408614">
    <w:abstractNumId w:val="97"/>
  </w:num>
  <w:num w:numId="96" w16cid:durableId="1514761946">
    <w:abstractNumId w:val="104"/>
  </w:num>
  <w:num w:numId="97" w16cid:durableId="2124495223">
    <w:abstractNumId w:val="47"/>
  </w:num>
  <w:num w:numId="98" w16cid:durableId="782261522">
    <w:abstractNumId w:val="55"/>
  </w:num>
  <w:num w:numId="99" w16cid:durableId="1224373170">
    <w:abstractNumId w:val="51"/>
  </w:num>
  <w:num w:numId="100" w16cid:durableId="378362764">
    <w:abstractNumId w:val="67"/>
  </w:num>
  <w:num w:numId="101" w16cid:durableId="596326401">
    <w:abstractNumId w:val="86"/>
  </w:num>
  <w:num w:numId="102" w16cid:durableId="31617049">
    <w:abstractNumId w:val="70"/>
  </w:num>
  <w:num w:numId="103" w16cid:durableId="1785004080">
    <w:abstractNumId w:val="109"/>
  </w:num>
  <w:num w:numId="104" w16cid:durableId="275020532">
    <w:abstractNumId w:val="77"/>
  </w:num>
  <w:num w:numId="105" w16cid:durableId="2078551234">
    <w:abstractNumId w:val="100"/>
  </w:num>
  <w:num w:numId="106" w16cid:durableId="2143494968">
    <w:abstractNumId w:val="60"/>
  </w:num>
  <w:num w:numId="107" w16cid:durableId="876164711">
    <w:abstractNumId w:val="42"/>
  </w:num>
  <w:num w:numId="108" w16cid:durableId="2073231998">
    <w:abstractNumId w:val="33"/>
  </w:num>
  <w:num w:numId="109" w16cid:durableId="827018209">
    <w:abstractNumId w:val="46"/>
  </w:num>
  <w:num w:numId="110" w16cid:durableId="506944842">
    <w:abstractNumId w:val="11"/>
  </w:num>
  <w:num w:numId="111" w16cid:durableId="318076209">
    <w:abstractNumId w:val="37"/>
  </w:num>
  <w:num w:numId="112" w16cid:durableId="907764783">
    <w:abstractNumId w:val="58"/>
  </w:num>
  <w:num w:numId="113" w16cid:durableId="1573462119">
    <w:abstractNumId w:val="93"/>
  </w:num>
  <w:num w:numId="114" w16cid:durableId="1458136108">
    <w:abstractNumId w:val="103"/>
  </w:num>
  <w:num w:numId="115" w16cid:durableId="357240904">
    <w:abstractNumId w:val="83"/>
  </w:num>
  <w:num w:numId="116" w16cid:durableId="685599856">
    <w:abstractNumId w:val="121"/>
  </w:num>
  <w:num w:numId="117" w16cid:durableId="780878102">
    <w:abstractNumId w:val="40"/>
  </w:num>
  <w:num w:numId="118" w16cid:durableId="1299456714">
    <w:abstractNumId w:val="116"/>
  </w:num>
  <w:num w:numId="119" w16cid:durableId="816802099">
    <w:abstractNumId w:val="9"/>
  </w:num>
  <w:num w:numId="120" w16cid:durableId="1760252501">
    <w:abstractNumId w:val="7"/>
  </w:num>
  <w:num w:numId="121" w16cid:durableId="1157845829">
    <w:abstractNumId w:val="6"/>
  </w:num>
  <w:num w:numId="122" w16cid:durableId="1768623663">
    <w:abstractNumId w:val="5"/>
  </w:num>
  <w:num w:numId="123" w16cid:durableId="255939079">
    <w:abstractNumId w:val="4"/>
  </w:num>
  <w:num w:numId="124" w16cid:durableId="270088703">
    <w:abstractNumId w:val="8"/>
  </w:num>
  <w:num w:numId="125" w16cid:durableId="293416683">
    <w:abstractNumId w:val="3"/>
  </w:num>
  <w:num w:numId="126" w16cid:durableId="1802186538">
    <w:abstractNumId w:val="2"/>
  </w:num>
  <w:num w:numId="127" w16cid:durableId="2118058176">
    <w:abstractNumId w:val="1"/>
  </w:num>
  <w:num w:numId="128" w16cid:durableId="943658498">
    <w:abstractNumId w:val="0"/>
  </w:num>
  <w:num w:numId="129" w16cid:durableId="1395933089">
    <w:abstractNumId w:val="53"/>
  </w:num>
  <w:numIdMacAtCleanup w:val="1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grammar="clean"/>
  <w:defaultTabStop w:val="720"/>
  <w:characterSpacingControl w:val="doNotCompress"/>
  <w:hdrShapeDefaults>
    <o:shapedefaults v:ext="edit" spidmax="2052"/>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451E3"/>
    <w:rsid w:val="00004CB3"/>
    <w:rsid w:val="00004E55"/>
    <w:rsid w:val="00004EEA"/>
    <w:rsid w:val="0000656B"/>
    <w:rsid w:val="00014195"/>
    <w:rsid w:val="000149E2"/>
    <w:rsid w:val="0001562D"/>
    <w:rsid w:val="00015691"/>
    <w:rsid w:val="00015ECD"/>
    <w:rsid w:val="000200EE"/>
    <w:rsid w:val="00024398"/>
    <w:rsid w:val="0002477D"/>
    <w:rsid w:val="00031ACC"/>
    <w:rsid w:val="00031FE3"/>
    <w:rsid w:val="0003586B"/>
    <w:rsid w:val="00042342"/>
    <w:rsid w:val="0004541F"/>
    <w:rsid w:val="0004584A"/>
    <w:rsid w:val="000460DE"/>
    <w:rsid w:val="00047741"/>
    <w:rsid w:val="00047B85"/>
    <w:rsid w:val="00050AB1"/>
    <w:rsid w:val="000510A3"/>
    <w:rsid w:val="0005201D"/>
    <w:rsid w:val="0005309E"/>
    <w:rsid w:val="0005494A"/>
    <w:rsid w:val="000568F6"/>
    <w:rsid w:val="000578CB"/>
    <w:rsid w:val="00066028"/>
    <w:rsid w:val="00071336"/>
    <w:rsid w:val="00074400"/>
    <w:rsid w:val="00080ACC"/>
    <w:rsid w:val="000829FD"/>
    <w:rsid w:val="00083DDC"/>
    <w:rsid w:val="000905ED"/>
    <w:rsid w:val="000934FB"/>
    <w:rsid w:val="00093E05"/>
    <w:rsid w:val="000A0F23"/>
    <w:rsid w:val="000A16EB"/>
    <w:rsid w:val="000A197B"/>
    <w:rsid w:val="000B1D4C"/>
    <w:rsid w:val="000B20D7"/>
    <w:rsid w:val="000B5273"/>
    <w:rsid w:val="000B71CE"/>
    <w:rsid w:val="000C39E2"/>
    <w:rsid w:val="000C61F9"/>
    <w:rsid w:val="000C6C71"/>
    <w:rsid w:val="000D22F9"/>
    <w:rsid w:val="000D78EC"/>
    <w:rsid w:val="000E35D1"/>
    <w:rsid w:val="000E51CE"/>
    <w:rsid w:val="000E5C9D"/>
    <w:rsid w:val="000E7686"/>
    <w:rsid w:val="000E7C5A"/>
    <w:rsid w:val="000F08FE"/>
    <w:rsid w:val="000F563F"/>
    <w:rsid w:val="000F7788"/>
    <w:rsid w:val="00100F30"/>
    <w:rsid w:val="001013A4"/>
    <w:rsid w:val="00105BCF"/>
    <w:rsid w:val="00106603"/>
    <w:rsid w:val="001124AE"/>
    <w:rsid w:val="00114D96"/>
    <w:rsid w:val="001179F6"/>
    <w:rsid w:val="001217D1"/>
    <w:rsid w:val="00123761"/>
    <w:rsid w:val="001253F1"/>
    <w:rsid w:val="00126446"/>
    <w:rsid w:val="00137F2C"/>
    <w:rsid w:val="0014002F"/>
    <w:rsid w:val="00146485"/>
    <w:rsid w:val="00147BD7"/>
    <w:rsid w:val="00152973"/>
    <w:rsid w:val="001601F4"/>
    <w:rsid w:val="0016743D"/>
    <w:rsid w:val="001714C0"/>
    <w:rsid w:val="00174078"/>
    <w:rsid w:val="00175F50"/>
    <w:rsid w:val="00177861"/>
    <w:rsid w:val="001802E6"/>
    <w:rsid w:val="001803DF"/>
    <w:rsid w:val="00184AA6"/>
    <w:rsid w:val="00185D2D"/>
    <w:rsid w:val="00193DD8"/>
    <w:rsid w:val="00194AD0"/>
    <w:rsid w:val="00194F6D"/>
    <w:rsid w:val="001A1DDD"/>
    <w:rsid w:val="001A721A"/>
    <w:rsid w:val="001A7D46"/>
    <w:rsid w:val="001A7E0D"/>
    <w:rsid w:val="001B04A0"/>
    <w:rsid w:val="001B06A3"/>
    <w:rsid w:val="001B366B"/>
    <w:rsid w:val="001B55E6"/>
    <w:rsid w:val="001C1496"/>
    <w:rsid w:val="001C546A"/>
    <w:rsid w:val="001C585F"/>
    <w:rsid w:val="001C76B2"/>
    <w:rsid w:val="001C7813"/>
    <w:rsid w:val="001D3500"/>
    <w:rsid w:val="001D620B"/>
    <w:rsid w:val="001E1447"/>
    <w:rsid w:val="001E21BB"/>
    <w:rsid w:val="001E2958"/>
    <w:rsid w:val="001E4B96"/>
    <w:rsid w:val="001E50C3"/>
    <w:rsid w:val="001F1FA6"/>
    <w:rsid w:val="001F31CF"/>
    <w:rsid w:val="001F452A"/>
    <w:rsid w:val="001F4552"/>
    <w:rsid w:val="001F583A"/>
    <w:rsid w:val="0020033D"/>
    <w:rsid w:val="0020066E"/>
    <w:rsid w:val="00201456"/>
    <w:rsid w:val="00203B6B"/>
    <w:rsid w:val="0020697D"/>
    <w:rsid w:val="00207A67"/>
    <w:rsid w:val="00207E17"/>
    <w:rsid w:val="00227B6F"/>
    <w:rsid w:val="00231CEF"/>
    <w:rsid w:val="0023319D"/>
    <w:rsid w:val="002427CF"/>
    <w:rsid w:val="00244228"/>
    <w:rsid w:val="00245310"/>
    <w:rsid w:val="00245396"/>
    <w:rsid w:val="0024750A"/>
    <w:rsid w:val="00247B34"/>
    <w:rsid w:val="00250E91"/>
    <w:rsid w:val="0026084F"/>
    <w:rsid w:val="0026089E"/>
    <w:rsid w:val="00266DCC"/>
    <w:rsid w:val="002674BC"/>
    <w:rsid w:val="00272B38"/>
    <w:rsid w:val="002737E4"/>
    <w:rsid w:val="00273C28"/>
    <w:rsid w:val="0027555E"/>
    <w:rsid w:val="00276ACC"/>
    <w:rsid w:val="00276ACD"/>
    <w:rsid w:val="0027776D"/>
    <w:rsid w:val="00281489"/>
    <w:rsid w:val="002843EA"/>
    <w:rsid w:val="00285EB4"/>
    <w:rsid w:val="0028609B"/>
    <w:rsid w:val="00287BC3"/>
    <w:rsid w:val="00291883"/>
    <w:rsid w:val="002920AF"/>
    <w:rsid w:val="002A65B8"/>
    <w:rsid w:val="002A7A37"/>
    <w:rsid w:val="002B22A9"/>
    <w:rsid w:val="002B2C24"/>
    <w:rsid w:val="002B3D6A"/>
    <w:rsid w:val="002B4159"/>
    <w:rsid w:val="002E108C"/>
    <w:rsid w:val="002E15BF"/>
    <w:rsid w:val="002E1E0E"/>
    <w:rsid w:val="002E71F5"/>
    <w:rsid w:val="002F1AC3"/>
    <w:rsid w:val="002F27F6"/>
    <w:rsid w:val="002F79D5"/>
    <w:rsid w:val="003000A5"/>
    <w:rsid w:val="00310F7F"/>
    <w:rsid w:val="00312CF0"/>
    <w:rsid w:val="00314408"/>
    <w:rsid w:val="0032096D"/>
    <w:rsid w:val="00321AFE"/>
    <w:rsid w:val="00321D97"/>
    <w:rsid w:val="00322D73"/>
    <w:rsid w:val="00324C25"/>
    <w:rsid w:val="003308F0"/>
    <w:rsid w:val="00332E57"/>
    <w:rsid w:val="00341DD2"/>
    <w:rsid w:val="003423A3"/>
    <w:rsid w:val="003428CC"/>
    <w:rsid w:val="00345046"/>
    <w:rsid w:val="0035030F"/>
    <w:rsid w:val="00350C35"/>
    <w:rsid w:val="003569EC"/>
    <w:rsid w:val="00372865"/>
    <w:rsid w:val="003747E5"/>
    <w:rsid w:val="00376A8C"/>
    <w:rsid w:val="003776F1"/>
    <w:rsid w:val="00380400"/>
    <w:rsid w:val="003825DB"/>
    <w:rsid w:val="00383764"/>
    <w:rsid w:val="00387687"/>
    <w:rsid w:val="003905B1"/>
    <w:rsid w:val="00392C24"/>
    <w:rsid w:val="00394E35"/>
    <w:rsid w:val="00394FE1"/>
    <w:rsid w:val="00396EFA"/>
    <w:rsid w:val="003A033B"/>
    <w:rsid w:val="003A28E8"/>
    <w:rsid w:val="003A2E4E"/>
    <w:rsid w:val="003A3C7B"/>
    <w:rsid w:val="003A41C8"/>
    <w:rsid w:val="003A422E"/>
    <w:rsid w:val="003A440E"/>
    <w:rsid w:val="003B20A7"/>
    <w:rsid w:val="003B2F67"/>
    <w:rsid w:val="003B314A"/>
    <w:rsid w:val="003B32BD"/>
    <w:rsid w:val="003B3A4A"/>
    <w:rsid w:val="003B3AD5"/>
    <w:rsid w:val="003B6285"/>
    <w:rsid w:val="003C2BAE"/>
    <w:rsid w:val="003C2D27"/>
    <w:rsid w:val="003D0164"/>
    <w:rsid w:val="003D4EA8"/>
    <w:rsid w:val="003D6C31"/>
    <w:rsid w:val="003F2E03"/>
    <w:rsid w:val="003F3E27"/>
    <w:rsid w:val="003F715F"/>
    <w:rsid w:val="00412F35"/>
    <w:rsid w:val="00414C2F"/>
    <w:rsid w:val="00414CBF"/>
    <w:rsid w:val="004166CC"/>
    <w:rsid w:val="004166EC"/>
    <w:rsid w:val="00421C1D"/>
    <w:rsid w:val="004238B7"/>
    <w:rsid w:val="004255A2"/>
    <w:rsid w:val="00425BE0"/>
    <w:rsid w:val="00425ED8"/>
    <w:rsid w:val="004266ED"/>
    <w:rsid w:val="004305CF"/>
    <w:rsid w:val="004318B0"/>
    <w:rsid w:val="00433D4B"/>
    <w:rsid w:val="00436F79"/>
    <w:rsid w:val="00441679"/>
    <w:rsid w:val="004434B4"/>
    <w:rsid w:val="004458C1"/>
    <w:rsid w:val="00447131"/>
    <w:rsid w:val="004502E1"/>
    <w:rsid w:val="00451FA2"/>
    <w:rsid w:val="0045214F"/>
    <w:rsid w:val="004521FB"/>
    <w:rsid w:val="0045743E"/>
    <w:rsid w:val="00457632"/>
    <w:rsid w:val="0046098A"/>
    <w:rsid w:val="004651A7"/>
    <w:rsid w:val="00465FBF"/>
    <w:rsid w:val="0047204C"/>
    <w:rsid w:val="004778AA"/>
    <w:rsid w:val="00477C4C"/>
    <w:rsid w:val="00480D22"/>
    <w:rsid w:val="00480EBC"/>
    <w:rsid w:val="00485873"/>
    <w:rsid w:val="00496DF6"/>
    <w:rsid w:val="004A13A6"/>
    <w:rsid w:val="004A3060"/>
    <w:rsid w:val="004A442C"/>
    <w:rsid w:val="004C0DA1"/>
    <w:rsid w:val="004C2BB2"/>
    <w:rsid w:val="004C3657"/>
    <w:rsid w:val="004C3CB0"/>
    <w:rsid w:val="004C5DBB"/>
    <w:rsid w:val="004C73FE"/>
    <w:rsid w:val="004C7FE1"/>
    <w:rsid w:val="004D09CE"/>
    <w:rsid w:val="004D0DE8"/>
    <w:rsid w:val="004D5502"/>
    <w:rsid w:val="004D64CE"/>
    <w:rsid w:val="004E092B"/>
    <w:rsid w:val="004E17D9"/>
    <w:rsid w:val="004E1821"/>
    <w:rsid w:val="004E40C4"/>
    <w:rsid w:val="004E40F7"/>
    <w:rsid w:val="005016D0"/>
    <w:rsid w:val="00503276"/>
    <w:rsid w:val="00503EE8"/>
    <w:rsid w:val="00504C5B"/>
    <w:rsid w:val="005060FA"/>
    <w:rsid w:val="0050706C"/>
    <w:rsid w:val="00507355"/>
    <w:rsid w:val="005077B2"/>
    <w:rsid w:val="0051241D"/>
    <w:rsid w:val="00522050"/>
    <w:rsid w:val="00526B35"/>
    <w:rsid w:val="00526CE2"/>
    <w:rsid w:val="00530EA5"/>
    <w:rsid w:val="00531AD6"/>
    <w:rsid w:val="00533C4A"/>
    <w:rsid w:val="00534C6C"/>
    <w:rsid w:val="00535F89"/>
    <w:rsid w:val="00536345"/>
    <w:rsid w:val="0054063F"/>
    <w:rsid w:val="00540B5A"/>
    <w:rsid w:val="00543357"/>
    <w:rsid w:val="00544AF0"/>
    <w:rsid w:val="00545DD5"/>
    <w:rsid w:val="0054635C"/>
    <w:rsid w:val="00547C51"/>
    <w:rsid w:val="00555026"/>
    <w:rsid w:val="00561048"/>
    <w:rsid w:val="0056543B"/>
    <w:rsid w:val="00565A14"/>
    <w:rsid w:val="005733A3"/>
    <w:rsid w:val="00577D3F"/>
    <w:rsid w:val="005855A9"/>
    <w:rsid w:val="0058665D"/>
    <w:rsid w:val="00596FAA"/>
    <w:rsid w:val="005A0EA0"/>
    <w:rsid w:val="005A1080"/>
    <w:rsid w:val="005A27AC"/>
    <w:rsid w:val="005A5C56"/>
    <w:rsid w:val="005B6D0B"/>
    <w:rsid w:val="005C01BF"/>
    <w:rsid w:val="005C1C61"/>
    <w:rsid w:val="005C3F01"/>
    <w:rsid w:val="005C4159"/>
    <w:rsid w:val="005D019D"/>
    <w:rsid w:val="005E1C20"/>
    <w:rsid w:val="005E2501"/>
    <w:rsid w:val="005E4AFE"/>
    <w:rsid w:val="005E5A14"/>
    <w:rsid w:val="005F00B0"/>
    <w:rsid w:val="005F01BB"/>
    <w:rsid w:val="005F1FC9"/>
    <w:rsid w:val="005F40DA"/>
    <w:rsid w:val="005F6C14"/>
    <w:rsid w:val="005F734F"/>
    <w:rsid w:val="00600CD5"/>
    <w:rsid w:val="0061121F"/>
    <w:rsid w:val="00612261"/>
    <w:rsid w:val="006127EA"/>
    <w:rsid w:val="0061341C"/>
    <w:rsid w:val="006147E1"/>
    <w:rsid w:val="006151F9"/>
    <w:rsid w:val="00622650"/>
    <w:rsid w:val="0062686E"/>
    <w:rsid w:val="00627863"/>
    <w:rsid w:val="00631089"/>
    <w:rsid w:val="00633F11"/>
    <w:rsid w:val="00636F0C"/>
    <w:rsid w:val="00637322"/>
    <w:rsid w:val="0064020B"/>
    <w:rsid w:val="00642572"/>
    <w:rsid w:val="006451E3"/>
    <w:rsid w:val="00647946"/>
    <w:rsid w:val="00651095"/>
    <w:rsid w:val="00666116"/>
    <w:rsid w:val="00673074"/>
    <w:rsid w:val="006759C4"/>
    <w:rsid w:val="00680DF7"/>
    <w:rsid w:val="006846E9"/>
    <w:rsid w:val="00686EEA"/>
    <w:rsid w:val="006914D3"/>
    <w:rsid w:val="0069667D"/>
    <w:rsid w:val="006A22B8"/>
    <w:rsid w:val="006A3B7F"/>
    <w:rsid w:val="006A5BE8"/>
    <w:rsid w:val="006A6A45"/>
    <w:rsid w:val="006B0156"/>
    <w:rsid w:val="006B338A"/>
    <w:rsid w:val="006B5FB5"/>
    <w:rsid w:val="006B5FCD"/>
    <w:rsid w:val="006C1001"/>
    <w:rsid w:val="006C2878"/>
    <w:rsid w:val="006C4E4A"/>
    <w:rsid w:val="006C6500"/>
    <w:rsid w:val="006D1CC2"/>
    <w:rsid w:val="006D48B6"/>
    <w:rsid w:val="006D7830"/>
    <w:rsid w:val="006E344B"/>
    <w:rsid w:val="006E37D8"/>
    <w:rsid w:val="006E5EF4"/>
    <w:rsid w:val="006E7186"/>
    <w:rsid w:val="006F5F72"/>
    <w:rsid w:val="006F74AF"/>
    <w:rsid w:val="00701A78"/>
    <w:rsid w:val="00702093"/>
    <w:rsid w:val="00702372"/>
    <w:rsid w:val="00703C61"/>
    <w:rsid w:val="007072E5"/>
    <w:rsid w:val="00710853"/>
    <w:rsid w:val="00710C56"/>
    <w:rsid w:val="00711CEC"/>
    <w:rsid w:val="00711DD5"/>
    <w:rsid w:val="007147AB"/>
    <w:rsid w:val="007301BA"/>
    <w:rsid w:val="00732DCA"/>
    <w:rsid w:val="007401BB"/>
    <w:rsid w:val="00740373"/>
    <w:rsid w:val="00744752"/>
    <w:rsid w:val="00744A3D"/>
    <w:rsid w:val="0075247A"/>
    <w:rsid w:val="0075508E"/>
    <w:rsid w:val="00757106"/>
    <w:rsid w:val="00763265"/>
    <w:rsid w:val="00770BAC"/>
    <w:rsid w:val="0077227C"/>
    <w:rsid w:val="00773732"/>
    <w:rsid w:val="00777F93"/>
    <w:rsid w:val="00784AAE"/>
    <w:rsid w:val="00786E6D"/>
    <w:rsid w:val="00787291"/>
    <w:rsid w:val="007928DC"/>
    <w:rsid w:val="007962BB"/>
    <w:rsid w:val="0079647E"/>
    <w:rsid w:val="007A0592"/>
    <w:rsid w:val="007A09B1"/>
    <w:rsid w:val="007A13CC"/>
    <w:rsid w:val="007A21F8"/>
    <w:rsid w:val="007A5143"/>
    <w:rsid w:val="007A7B08"/>
    <w:rsid w:val="007B04BD"/>
    <w:rsid w:val="007B3733"/>
    <w:rsid w:val="007B4BE5"/>
    <w:rsid w:val="007B5563"/>
    <w:rsid w:val="007B60B2"/>
    <w:rsid w:val="007B67D8"/>
    <w:rsid w:val="007C319F"/>
    <w:rsid w:val="007C4115"/>
    <w:rsid w:val="007C6D73"/>
    <w:rsid w:val="007D5F20"/>
    <w:rsid w:val="007D643C"/>
    <w:rsid w:val="007E3036"/>
    <w:rsid w:val="007F1BC0"/>
    <w:rsid w:val="007F3173"/>
    <w:rsid w:val="007F4162"/>
    <w:rsid w:val="007F4B7E"/>
    <w:rsid w:val="007F677F"/>
    <w:rsid w:val="0080182C"/>
    <w:rsid w:val="00813A2F"/>
    <w:rsid w:val="0081448D"/>
    <w:rsid w:val="0081488D"/>
    <w:rsid w:val="00814EBD"/>
    <w:rsid w:val="008165B7"/>
    <w:rsid w:val="008209D3"/>
    <w:rsid w:val="00823436"/>
    <w:rsid w:val="00824612"/>
    <w:rsid w:val="0082574E"/>
    <w:rsid w:val="008274CC"/>
    <w:rsid w:val="008308F5"/>
    <w:rsid w:val="00834AD3"/>
    <w:rsid w:val="00835365"/>
    <w:rsid w:val="00840C67"/>
    <w:rsid w:val="00841B5E"/>
    <w:rsid w:val="008427B3"/>
    <w:rsid w:val="0084793A"/>
    <w:rsid w:val="0085017B"/>
    <w:rsid w:val="00850F9A"/>
    <w:rsid w:val="008544DF"/>
    <w:rsid w:val="00860B8A"/>
    <w:rsid w:val="008611BE"/>
    <w:rsid w:val="00862B54"/>
    <w:rsid w:val="008710AA"/>
    <w:rsid w:val="00871467"/>
    <w:rsid w:val="0087151A"/>
    <w:rsid w:val="00872A95"/>
    <w:rsid w:val="00873F7C"/>
    <w:rsid w:val="008834CE"/>
    <w:rsid w:val="00883CC9"/>
    <w:rsid w:val="00886493"/>
    <w:rsid w:val="00886747"/>
    <w:rsid w:val="00886D33"/>
    <w:rsid w:val="00886FAC"/>
    <w:rsid w:val="008974D8"/>
    <w:rsid w:val="008A27E4"/>
    <w:rsid w:val="008A6081"/>
    <w:rsid w:val="008B19A0"/>
    <w:rsid w:val="008B19C3"/>
    <w:rsid w:val="008C1B5C"/>
    <w:rsid w:val="008C5BDF"/>
    <w:rsid w:val="008C6861"/>
    <w:rsid w:val="008D20F9"/>
    <w:rsid w:val="008D57B9"/>
    <w:rsid w:val="008D6886"/>
    <w:rsid w:val="008D7D3F"/>
    <w:rsid w:val="008E0B0A"/>
    <w:rsid w:val="008E356F"/>
    <w:rsid w:val="008E4158"/>
    <w:rsid w:val="008E46EA"/>
    <w:rsid w:val="008F1856"/>
    <w:rsid w:val="008F1A64"/>
    <w:rsid w:val="008F1F76"/>
    <w:rsid w:val="008F4260"/>
    <w:rsid w:val="008F6235"/>
    <w:rsid w:val="00902803"/>
    <w:rsid w:val="0090458D"/>
    <w:rsid w:val="00913E02"/>
    <w:rsid w:val="00915E27"/>
    <w:rsid w:val="00917A8F"/>
    <w:rsid w:val="00924998"/>
    <w:rsid w:val="009258D7"/>
    <w:rsid w:val="00935499"/>
    <w:rsid w:val="00936A2E"/>
    <w:rsid w:val="00937B6A"/>
    <w:rsid w:val="00940B34"/>
    <w:rsid w:val="00942165"/>
    <w:rsid w:val="00942355"/>
    <w:rsid w:val="0094487A"/>
    <w:rsid w:val="00944AE2"/>
    <w:rsid w:val="009453F6"/>
    <w:rsid w:val="00947A79"/>
    <w:rsid w:val="0095386A"/>
    <w:rsid w:val="00954CEF"/>
    <w:rsid w:val="0096061B"/>
    <w:rsid w:val="00960C47"/>
    <w:rsid w:val="00961942"/>
    <w:rsid w:val="00963037"/>
    <w:rsid w:val="00963199"/>
    <w:rsid w:val="009735EC"/>
    <w:rsid w:val="00973988"/>
    <w:rsid w:val="00980071"/>
    <w:rsid w:val="009859C4"/>
    <w:rsid w:val="00990461"/>
    <w:rsid w:val="00990E8B"/>
    <w:rsid w:val="00992FBE"/>
    <w:rsid w:val="00994464"/>
    <w:rsid w:val="00994C4E"/>
    <w:rsid w:val="00995FF6"/>
    <w:rsid w:val="00997F16"/>
    <w:rsid w:val="009A1BA5"/>
    <w:rsid w:val="009B04A6"/>
    <w:rsid w:val="009B33B4"/>
    <w:rsid w:val="009B3A38"/>
    <w:rsid w:val="009B5A5E"/>
    <w:rsid w:val="009B7445"/>
    <w:rsid w:val="009B7A81"/>
    <w:rsid w:val="009C29F8"/>
    <w:rsid w:val="009C58CF"/>
    <w:rsid w:val="009D0B07"/>
    <w:rsid w:val="009D1759"/>
    <w:rsid w:val="009D2680"/>
    <w:rsid w:val="009D42B5"/>
    <w:rsid w:val="009E28EC"/>
    <w:rsid w:val="009E349D"/>
    <w:rsid w:val="009F31A8"/>
    <w:rsid w:val="009F5906"/>
    <w:rsid w:val="009F6D80"/>
    <w:rsid w:val="00A002F7"/>
    <w:rsid w:val="00A05B7B"/>
    <w:rsid w:val="00A0609B"/>
    <w:rsid w:val="00A06F8E"/>
    <w:rsid w:val="00A216A2"/>
    <w:rsid w:val="00A26A07"/>
    <w:rsid w:val="00A323B3"/>
    <w:rsid w:val="00A330AD"/>
    <w:rsid w:val="00A34B47"/>
    <w:rsid w:val="00A362E9"/>
    <w:rsid w:val="00A4225C"/>
    <w:rsid w:val="00A513A2"/>
    <w:rsid w:val="00A517C1"/>
    <w:rsid w:val="00A521A8"/>
    <w:rsid w:val="00A522DC"/>
    <w:rsid w:val="00A5385B"/>
    <w:rsid w:val="00A54597"/>
    <w:rsid w:val="00A578BC"/>
    <w:rsid w:val="00A620BF"/>
    <w:rsid w:val="00A638E9"/>
    <w:rsid w:val="00A714A2"/>
    <w:rsid w:val="00A828A6"/>
    <w:rsid w:val="00A908A5"/>
    <w:rsid w:val="00A915E6"/>
    <w:rsid w:val="00A956A0"/>
    <w:rsid w:val="00A95C39"/>
    <w:rsid w:val="00AA652B"/>
    <w:rsid w:val="00AB0794"/>
    <w:rsid w:val="00AB1CF0"/>
    <w:rsid w:val="00AB262E"/>
    <w:rsid w:val="00AB31A7"/>
    <w:rsid w:val="00AC1C9F"/>
    <w:rsid w:val="00AC3D89"/>
    <w:rsid w:val="00AD225F"/>
    <w:rsid w:val="00AE2FBC"/>
    <w:rsid w:val="00AE78B8"/>
    <w:rsid w:val="00AF0A8A"/>
    <w:rsid w:val="00AF0FD5"/>
    <w:rsid w:val="00AF2EA5"/>
    <w:rsid w:val="00AF3D4E"/>
    <w:rsid w:val="00AF504A"/>
    <w:rsid w:val="00B06F8D"/>
    <w:rsid w:val="00B12872"/>
    <w:rsid w:val="00B133CB"/>
    <w:rsid w:val="00B13B37"/>
    <w:rsid w:val="00B143F5"/>
    <w:rsid w:val="00B16AB6"/>
    <w:rsid w:val="00B16B52"/>
    <w:rsid w:val="00B1778C"/>
    <w:rsid w:val="00B26A6A"/>
    <w:rsid w:val="00B26E89"/>
    <w:rsid w:val="00B31695"/>
    <w:rsid w:val="00B36983"/>
    <w:rsid w:val="00B403F0"/>
    <w:rsid w:val="00B411CF"/>
    <w:rsid w:val="00B42A87"/>
    <w:rsid w:val="00B4775E"/>
    <w:rsid w:val="00B4782D"/>
    <w:rsid w:val="00B50D5E"/>
    <w:rsid w:val="00B5190D"/>
    <w:rsid w:val="00B60520"/>
    <w:rsid w:val="00B67F53"/>
    <w:rsid w:val="00B8158D"/>
    <w:rsid w:val="00B83229"/>
    <w:rsid w:val="00B8368A"/>
    <w:rsid w:val="00B839C2"/>
    <w:rsid w:val="00B83F82"/>
    <w:rsid w:val="00B8460B"/>
    <w:rsid w:val="00B85246"/>
    <w:rsid w:val="00B8625C"/>
    <w:rsid w:val="00B86B89"/>
    <w:rsid w:val="00B90FCA"/>
    <w:rsid w:val="00B93FC0"/>
    <w:rsid w:val="00B9544D"/>
    <w:rsid w:val="00B955D2"/>
    <w:rsid w:val="00BA4BD1"/>
    <w:rsid w:val="00BB124B"/>
    <w:rsid w:val="00BB3327"/>
    <w:rsid w:val="00BB3526"/>
    <w:rsid w:val="00BC0F19"/>
    <w:rsid w:val="00BC28DE"/>
    <w:rsid w:val="00BC448A"/>
    <w:rsid w:val="00BC5008"/>
    <w:rsid w:val="00BC7A43"/>
    <w:rsid w:val="00BD4430"/>
    <w:rsid w:val="00BD52BE"/>
    <w:rsid w:val="00BD6B01"/>
    <w:rsid w:val="00BD7DC9"/>
    <w:rsid w:val="00BE44C2"/>
    <w:rsid w:val="00BF3F6E"/>
    <w:rsid w:val="00BF43CF"/>
    <w:rsid w:val="00BF698B"/>
    <w:rsid w:val="00BF6AE4"/>
    <w:rsid w:val="00C06A36"/>
    <w:rsid w:val="00C1053F"/>
    <w:rsid w:val="00C11342"/>
    <w:rsid w:val="00C12C19"/>
    <w:rsid w:val="00C13D4C"/>
    <w:rsid w:val="00C2067F"/>
    <w:rsid w:val="00C2396D"/>
    <w:rsid w:val="00C26FDC"/>
    <w:rsid w:val="00C31003"/>
    <w:rsid w:val="00C31EF8"/>
    <w:rsid w:val="00C32E5E"/>
    <w:rsid w:val="00C332B3"/>
    <w:rsid w:val="00C34175"/>
    <w:rsid w:val="00C353F8"/>
    <w:rsid w:val="00C3646A"/>
    <w:rsid w:val="00C37FFC"/>
    <w:rsid w:val="00C40416"/>
    <w:rsid w:val="00C408DF"/>
    <w:rsid w:val="00C43843"/>
    <w:rsid w:val="00C4561C"/>
    <w:rsid w:val="00C4603B"/>
    <w:rsid w:val="00C47822"/>
    <w:rsid w:val="00C50230"/>
    <w:rsid w:val="00C51F2B"/>
    <w:rsid w:val="00C570B5"/>
    <w:rsid w:val="00C6203A"/>
    <w:rsid w:val="00C656D2"/>
    <w:rsid w:val="00C7160E"/>
    <w:rsid w:val="00C85E68"/>
    <w:rsid w:val="00C92525"/>
    <w:rsid w:val="00CA0C46"/>
    <w:rsid w:val="00CA0E18"/>
    <w:rsid w:val="00CA45E5"/>
    <w:rsid w:val="00CA597B"/>
    <w:rsid w:val="00CA7950"/>
    <w:rsid w:val="00CB084D"/>
    <w:rsid w:val="00CB7BB9"/>
    <w:rsid w:val="00CC0866"/>
    <w:rsid w:val="00CC1CA9"/>
    <w:rsid w:val="00CC2444"/>
    <w:rsid w:val="00CC6383"/>
    <w:rsid w:val="00CD659C"/>
    <w:rsid w:val="00CE1635"/>
    <w:rsid w:val="00CE3A63"/>
    <w:rsid w:val="00CE570A"/>
    <w:rsid w:val="00CE743C"/>
    <w:rsid w:val="00CF1072"/>
    <w:rsid w:val="00CF195F"/>
    <w:rsid w:val="00D02811"/>
    <w:rsid w:val="00D11EF3"/>
    <w:rsid w:val="00D1242F"/>
    <w:rsid w:val="00D13864"/>
    <w:rsid w:val="00D13A97"/>
    <w:rsid w:val="00D15F27"/>
    <w:rsid w:val="00D21F97"/>
    <w:rsid w:val="00D230B9"/>
    <w:rsid w:val="00D25A77"/>
    <w:rsid w:val="00D30E90"/>
    <w:rsid w:val="00D31CC4"/>
    <w:rsid w:val="00D33607"/>
    <w:rsid w:val="00D33E38"/>
    <w:rsid w:val="00D34BF0"/>
    <w:rsid w:val="00D3749C"/>
    <w:rsid w:val="00D405FE"/>
    <w:rsid w:val="00D40B77"/>
    <w:rsid w:val="00D42A5C"/>
    <w:rsid w:val="00D50906"/>
    <w:rsid w:val="00D5188F"/>
    <w:rsid w:val="00D53BBF"/>
    <w:rsid w:val="00D56097"/>
    <w:rsid w:val="00D60167"/>
    <w:rsid w:val="00D63458"/>
    <w:rsid w:val="00D64067"/>
    <w:rsid w:val="00D65146"/>
    <w:rsid w:val="00D6714D"/>
    <w:rsid w:val="00D74DF2"/>
    <w:rsid w:val="00D80936"/>
    <w:rsid w:val="00D82D11"/>
    <w:rsid w:val="00D83C2C"/>
    <w:rsid w:val="00D84A2E"/>
    <w:rsid w:val="00D85AEA"/>
    <w:rsid w:val="00D85D03"/>
    <w:rsid w:val="00D87D83"/>
    <w:rsid w:val="00D95FB8"/>
    <w:rsid w:val="00DA30ED"/>
    <w:rsid w:val="00DA40E8"/>
    <w:rsid w:val="00DA5B05"/>
    <w:rsid w:val="00DA6A44"/>
    <w:rsid w:val="00DA6B72"/>
    <w:rsid w:val="00DB58A5"/>
    <w:rsid w:val="00DB6027"/>
    <w:rsid w:val="00DB6E88"/>
    <w:rsid w:val="00DC026A"/>
    <w:rsid w:val="00DC2C02"/>
    <w:rsid w:val="00DC3278"/>
    <w:rsid w:val="00DD22BE"/>
    <w:rsid w:val="00DD2FDA"/>
    <w:rsid w:val="00DD3E3B"/>
    <w:rsid w:val="00DE2B19"/>
    <w:rsid w:val="00DF0107"/>
    <w:rsid w:val="00DF07DB"/>
    <w:rsid w:val="00DF522D"/>
    <w:rsid w:val="00E0016D"/>
    <w:rsid w:val="00E013C3"/>
    <w:rsid w:val="00E0269E"/>
    <w:rsid w:val="00E05CDA"/>
    <w:rsid w:val="00E073B4"/>
    <w:rsid w:val="00E0785F"/>
    <w:rsid w:val="00E10A2E"/>
    <w:rsid w:val="00E16464"/>
    <w:rsid w:val="00E22BAB"/>
    <w:rsid w:val="00E259AC"/>
    <w:rsid w:val="00E27019"/>
    <w:rsid w:val="00E27201"/>
    <w:rsid w:val="00E34F38"/>
    <w:rsid w:val="00E367D7"/>
    <w:rsid w:val="00E36F6B"/>
    <w:rsid w:val="00E440AB"/>
    <w:rsid w:val="00E44ECB"/>
    <w:rsid w:val="00E47180"/>
    <w:rsid w:val="00E475B2"/>
    <w:rsid w:val="00E50AFC"/>
    <w:rsid w:val="00E601FB"/>
    <w:rsid w:val="00E601FD"/>
    <w:rsid w:val="00E602D7"/>
    <w:rsid w:val="00E603E9"/>
    <w:rsid w:val="00E6271D"/>
    <w:rsid w:val="00E63F5A"/>
    <w:rsid w:val="00E66201"/>
    <w:rsid w:val="00E662A0"/>
    <w:rsid w:val="00E72013"/>
    <w:rsid w:val="00E74AF8"/>
    <w:rsid w:val="00E76467"/>
    <w:rsid w:val="00E805B2"/>
    <w:rsid w:val="00E82013"/>
    <w:rsid w:val="00E84DC6"/>
    <w:rsid w:val="00E917C5"/>
    <w:rsid w:val="00E92408"/>
    <w:rsid w:val="00E924F2"/>
    <w:rsid w:val="00E939F3"/>
    <w:rsid w:val="00E94F91"/>
    <w:rsid w:val="00E96D83"/>
    <w:rsid w:val="00E975B9"/>
    <w:rsid w:val="00EA74D9"/>
    <w:rsid w:val="00EB302F"/>
    <w:rsid w:val="00EB3B05"/>
    <w:rsid w:val="00EB5A7B"/>
    <w:rsid w:val="00EB74E5"/>
    <w:rsid w:val="00ED0280"/>
    <w:rsid w:val="00ED1537"/>
    <w:rsid w:val="00ED3CED"/>
    <w:rsid w:val="00ED5218"/>
    <w:rsid w:val="00EE0290"/>
    <w:rsid w:val="00EE1C6C"/>
    <w:rsid w:val="00EE43D5"/>
    <w:rsid w:val="00EE50B3"/>
    <w:rsid w:val="00EE539B"/>
    <w:rsid w:val="00EF2FAF"/>
    <w:rsid w:val="00EF566C"/>
    <w:rsid w:val="00F03128"/>
    <w:rsid w:val="00F102AA"/>
    <w:rsid w:val="00F12456"/>
    <w:rsid w:val="00F14A79"/>
    <w:rsid w:val="00F22CC3"/>
    <w:rsid w:val="00F260AC"/>
    <w:rsid w:val="00F31C0B"/>
    <w:rsid w:val="00F369A2"/>
    <w:rsid w:val="00F45617"/>
    <w:rsid w:val="00F45A73"/>
    <w:rsid w:val="00F47C70"/>
    <w:rsid w:val="00F51319"/>
    <w:rsid w:val="00F5222E"/>
    <w:rsid w:val="00F533F3"/>
    <w:rsid w:val="00F539E0"/>
    <w:rsid w:val="00F53E1F"/>
    <w:rsid w:val="00F628BE"/>
    <w:rsid w:val="00F62BC3"/>
    <w:rsid w:val="00F66143"/>
    <w:rsid w:val="00F7161B"/>
    <w:rsid w:val="00F74B7E"/>
    <w:rsid w:val="00F80772"/>
    <w:rsid w:val="00F81258"/>
    <w:rsid w:val="00F83D41"/>
    <w:rsid w:val="00F852FC"/>
    <w:rsid w:val="00F901EC"/>
    <w:rsid w:val="00F93C33"/>
    <w:rsid w:val="00F956AC"/>
    <w:rsid w:val="00FA387E"/>
    <w:rsid w:val="00FB1BD3"/>
    <w:rsid w:val="00FB60AD"/>
    <w:rsid w:val="00FB7B2C"/>
    <w:rsid w:val="00FC3D80"/>
    <w:rsid w:val="00FC6EB5"/>
    <w:rsid w:val="00FD1F02"/>
    <w:rsid w:val="00FD54FC"/>
    <w:rsid w:val="00FD713E"/>
    <w:rsid w:val="00FE3519"/>
    <w:rsid w:val="00FF328C"/>
    <w:rsid w:val="00FF3A33"/>
    <w:rsid w:val="00FF3E2E"/>
    <w:rsid w:val="00FF6B2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2"/>
    <o:shapelayout v:ext="edit">
      <o:idmap v:ext="edit" data="2"/>
    </o:shapelayout>
  </w:shapeDefaults>
  <w:decimalSymbol w:val="."/>
  <w:listSeparator w:val=","/>
  <w14:docId w14:val="2F216ABE"/>
  <w15:docId w15:val="{036829E6-20F2-46B9-B910-7799720B470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1"/>
        <w:szCs w:val="21"/>
        <w:lang w:val="en-US" w:eastAsia="en-US" w:bidi="ar-SA"/>
      </w:rPr>
    </w:rPrDefault>
    <w:pPrDefault>
      <w:pPr>
        <w:spacing w:after="160" w:line="300" w:lineRule="auto"/>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locked="0" w:semiHidden="1" w:uiPriority="1" w:unhideWhenUsed="1"/>
    <w:lsdException w:name="Body Text" w:locked="0" w:semiHidden="1" w:unhideWhenUsed="1"/>
    <w:lsdException w:name="Body Text Indent" w:locked="0"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locked="0" w:semiHidden="1" w:unhideWhenUsed="1"/>
    <w:lsdException w:name="Body Text First Indent 2" w:locked="0" w:semiHidden="1" w:unhideWhenUsed="1"/>
    <w:lsdException w:name="Note Heading" w:semiHidden="1" w:unhideWhenUsed="1"/>
    <w:lsdException w:name="Body Text 2" w:locked="0" w:semiHidden="1" w:unhideWhenUsed="1"/>
    <w:lsdException w:name="Body Text 3" w:locked="0" w:semiHidden="1" w:unhideWhenUsed="1"/>
    <w:lsdException w:name="Body Text Indent 2" w:locked="0" w:semiHidden="1" w:unhideWhenUsed="1"/>
    <w:lsdException w:name="Body Text Indent 3" w:locked="0" w:semiHidden="1" w:unhideWhenUsed="1"/>
    <w:lsdException w:name="Block Text" w:locked="0" w:semiHidden="1" w:unhideWhenUsed="1"/>
    <w:lsdException w:name="Hyperlink" w:locked="0"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locked="0" w:uiPriority="59"/>
    <w:lsdException w:name="Table Theme" w:semiHidden="1" w:unhideWhenUsed="1"/>
    <w:lsdException w:name="Placeholder Text"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locked="0"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69667D"/>
    <w:pPr>
      <w:spacing w:line="240" w:lineRule="auto"/>
    </w:pPr>
    <w:rPr>
      <w:rFonts w:ascii="Times New Roman" w:hAnsi="Times New Roman"/>
      <w:sz w:val="22"/>
    </w:rPr>
  </w:style>
  <w:style w:type="paragraph" w:styleId="Heading1">
    <w:name w:val="heading 1"/>
    <w:basedOn w:val="Normal"/>
    <w:next w:val="Normal"/>
    <w:link w:val="Heading1Char"/>
    <w:uiPriority w:val="9"/>
    <w:qFormat/>
    <w:locked/>
    <w:rsid w:val="00DA40E8"/>
    <w:pPr>
      <w:keepNext/>
      <w:keepLines/>
      <w:spacing w:before="320" w:after="80"/>
      <w:jc w:val="center"/>
      <w:outlineLvl w:val="0"/>
    </w:pPr>
    <w:rPr>
      <w:rFonts w:ascii="Arial" w:eastAsiaTheme="majorEastAsia" w:hAnsi="Arial" w:cstheme="majorBidi"/>
      <w:b/>
      <w:smallCaps/>
      <w:color w:val="000000" w:themeColor="accent1" w:themeShade="BF"/>
      <w:sz w:val="36"/>
      <w:szCs w:val="40"/>
    </w:rPr>
  </w:style>
  <w:style w:type="paragraph" w:styleId="Heading2">
    <w:name w:val="heading 2"/>
    <w:basedOn w:val="Normal"/>
    <w:next w:val="Normal"/>
    <w:link w:val="Heading2Char"/>
    <w:uiPriority w:val="9"/>
    <w:unhideWhenUsed/>
    <w:qFormat/>
    <w:locked/>
    <w:rsid w:val="0085017B"/>
    <w:pPr>
      <w:keepNext/>
      <w:keepLines/>
      <w:spacing w:before="160" w:after="40"/>
      <w:jc w:val="center"/>
      <w:outlineLvl w:val="1"/>
    </w:pPr>
    <w:rPr>
      <w:rFonts w:asciiTheme="majorHAnsi" w:eastAsiaTheme="majorEastAsia" w:hAnsiTheme="majorHAnsi" w:cstheme="majorBidi"/>
      <w:sz w:val="32"/>
      <w:szCs w:val="32"/>
    </w:rPr>
  </w:style>
  <w:style w:type="paragraph" w:styleId="Heading3">
    <w:name w:val="heading 3"/>
    <w:basedOn w:val="Normal"/>
    <w:next w:val="Normal"/>
    <w:link w:val="Heading3Char"/>
    <w:uiPriority w:val="9"/>
    <w:unhideWhenUsed/>
    <w:qFormat/>
    <w:locked/>
    <w:rsid w:val="0085017B"/>
    <w:pPr>
      <w:keepNext/>
      <w:keepLines/>
      <w:spacing w:before="160" w:after="0"/>
      <w:outlineLvl w:val="2"/>
    </w:pPr>
    <w:rPr>
      <w:rFonts w:asciiTheme="majorHAnsi" w:eastAsiaTheme="majorEastAsia" w:hAnsiTheme="majorHAnsi" w:cstheme="majorBidi"/>
      <w:sz w:val="32"/>
      <w:szCs w:val="32"/>
    </w:rPr>
  </w:style>
  <w:style w:type="paragraph" w:styleId="Heading4">
    <w:name w:val="heading 4"/>
    <w:basedOn w:val="Normal"/>
    <w:next w:val="Normal"/>
    <w:link w:val="Heading4Char"/>
    <w:uiPriority w:val="9"/>
    <w:unhideWhenUsed/>
    <w:qFormat/>
    <w:locked/>
    <w:rsid w:val="0085017B"/>
    <w:pPr>
      <w:keepNext/>
      <w:keepLines/>
      <w:spacing w:before="80" w:after="0"/>
      <w:outlineLvl w:val="3"/>
    </w:pPr>
    <w:rPr>
      <w:rFonts w:asciiTheme="majorHAnsi" w:eastAsiaTheme="majorEastAsia" w:hAnsiTheme="majorHAnsi" w:cstheme="majorBidi"/>
      <w:i/>
      <w:iCs/>
      <w:sz w:val="30"/>
      <w:szCs w:val="30"/>
    </w:rPr>
  </w:style>
  <w:style w:type="paragraph" w:styleId="Heading5">
    <w:name w:val="heading 5"/>
    <w:basedOn w:val="Normal"/>
    <w:next w:val="Normal"/>
    <w:link w:val="Heading5Char"/>
    <w:uiPriority w:val="9"/>
    <w:semiHidden/>
    <w:unhideWhenUsed/>
    <w:qFormat/>
    <w:locked/>
    <w:rsid w:val="0085017B"/>
    <w:pPr>
      <w:keepNext/>
      <w:keepLines/>
      <w:spacing w:before="40" w:after="0"/>
      <w:outlineLvl w:val="4"/>
    </w:pPr>
    <w:rPr>
      <w:rFonts w:asciiTheme="majorHAnsi" w:eastAsiaTheme="majorEastAsia" w:hAnsiTheme="majorHAnsi" w:cstheme="majorBidi"/>
      <w:sz w:val="28"/>
      <w:szCs w:val="28"/>
    </w:rPr>
  </w:style>
  <w:style w:type="paragraph" w:styleId="Heading6">
    <w:name w:val="heading 6"/>
    <w:basedOn w:val="Normal"/>
    <w:next w:val="Normal"/>
    <w:link w:val="Heading6Char"/>
    <w:uiPriority w:val="9"/>
    <w:semiHidden/>
    <w:unhideWhenUsed/>
    <w:qFormat/>
    <w:locked/>
    <w:rsid w:val="0085017B"/>
    <w:pPr>
      <w:keepNext/>
      <w:keepLines/>
      <w:spacing w:before="40" w:after="0"/>
      <w:outlineLvl w:val="5"/>
    </w:pPr>
    <w:rPr>
      <w:rFonts w:asciiTheme="majorHAnsi" w:eastAsiaTheme="majorEastAsia" w:hAnsiTheme="majorHAnsi" w:cstheme="majorBidi"/>
      <w:i/>
      <w:iCs/>
      <w:sz w:val="26"/>
      <w:szCs w:val="26"/>
    </w:rPr>
  </w:style>
  <w:style w:type="paragraph" w:styleId="Heading7">
    <w:name w:val="heading 7"/>
    <w:basedOn w:val="Normal"/>
    <w:next w:val="Normal"/>
    <w:link w:val="Heading7Char"/>
    <w:uiPriority w:val="9"/>
    <w:semiHidden/>
    <w:unhideWhenUsed/>
    <w:qFormat/>
    <w:locked/>
    <w:rsid w:val="0085017B"/>
    <w:pPr>
      <w:keepNext/>
      <w:keepLines/>
      <w:spacing w:before="40" w:after="0"/>
      <w:outlineLvl w:val="6"/>
    </w:pPr>
    <w:rPr>
      <w:rFonts w:asciiTheme="majorHAnsi" w:eastAsiaTheme="majorEastAsia" w:hAnsiTheme="majorHAnsi" w:cstheme="majorBidi"/>
      <w:sz w:val="24"/>
      <w:szCs w:val="24"/>
    </w:rPr>
  </w:style>
  <w:style w:type="paragraph" w:styleId="Heading8">
    <w:name w:val="heading 8"/>
    <w:basedOn w:val="Normal"/>
    <w:next w:val="Normal"/>
    <w:link w:val="Heading8Char"/>
    <w:uiPriority w:val="9"/>
    <w:semiHidden/>
    <w:unhideWhenUsed/>
    <w:qFormat/>
    <w:locked/>
    <w:rsid w:val="0085017B"/>
    <w:pPr>
      <w:keepNext/>
      <w:keepLines/>
      <w:spacing w:before="40" w:after="0"/>
      <w:outlineLvl w:val="7"/>
    </w:pPr>
    <w:rPr>
      <w:rFonts w:asciiTheme="majorHAnsi" w:eastAsiaTheme="majorEastAsia" w:hAnsiTheme="majorHAnsi" w:cstheme="majorBidi"/>
      <w:i/>
      <w:iCs/>
      <w:szCs w:val="22"/>
    </w:rPr>
  </w:style>
  <w:style w:type="paragraph" w:styleId="Heading9">
    <w:name w:val="heading 9"/>
    <w:basedOn w:val="Normal"/>
    <w:next w:val="Normal"/>
    <w:link w:val="Heading9Char"/>
    <w:uiPriority w:val="9"/>
    <w:semiHidden/>
    <w:unhideWhenUsed/>
    <w:qFormat/>
    <w:locked/>
    <w:rsid w:val="0085017B"/>
    <w:pPr>
      <w:keepNext/>
      <w:keepLines/>
      <w:spacing w:before="40" w:after="0"/>
      <w:outlineLvl w:val="8"/>
    </w:pPr>
    <w:rPr>
      <w:b/>
      <w:bCs/>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locked/>
    <w:rsid w:val="006451E3"/>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451E3"/>
    <w:rPr>
      <w:rFonts w:ascii="Tahoma" w:hAnsi="Tahoma" w:cs="Tahoma"/>
      <w:sz w:val="16"/>
      <w:szCs w:val="16"/>
    </w:rPr>
  </w:style>
  <w:style w:type="character" w:customStyle="1" w:styleId="Heading1Char">
    <w:name w:val="Heading 1 Char"/>
    <w:basedOn w:val="DefaultParagraphFont"/>
    <w:link w:val="Heading1"/>
    <w:uiPriority w:val="9"/>
    <w:rsid w:val="00DA40E8"/>
    <w:rPr>
      <w:rFonts w:ascii="Arial" w:eastAsiaTheme="majorEastAsia" w:hAnsi="Arial" w:cstheme="majorBidi"/>
      <w:b/>
      <w:smallCaps/>
      <w:color w:val="000000" w:themeColor="accent1" w:themeShade="BF"/>
      <w:sz w:val="32"/>
      <w:szCs w:val="40"/>
    </w:rPr>
  </w:style>
  <w:style w:type="paragraph" w:styleId="ListParagraph">
    <w:name w:val="List Paragraph"/>
    <w:basedOn w:val="Normal"/>
    <w:uiPriority w:val="34"/>
    <w:qFormat/>
    <w:rsid w:val="006451E3"/>
    <w:pPr>
      <w:ind w:left="720"/>
      <w:contextualSpacing/>
    </w:pPr>
  </w:style>
  <w:style w:type="character" w:customStyle="1" w:styleId="Heading2Char">
    <w:name w:val="Heading 2 Char"/>
    <w:basedOn w:val="DefaultParagraphFont"/>
    <w:link w:val="Heading2"/>
    <w:uiPriority w:val="9"/>
    <w:rsid w:val="0085017B"/>
    <w:rPr>
      <w:rFonts w:asciiTheme="majorHAnsi" w:eastAsiaTheme="majorEastAsia" w:hAnsiTheme="majorHAnsi" w:cstheme="majorBidi"/>
      <w:sz w:val="32"/>
      <w:szCs w:val="32"/>
    </w:rPr>
  </w:style>
  <w:style w:type="paragraph" w:styleId="TOCHeading">
    <w:name w:val="TOC Heading"/>
    <w:basedOn w:val="Heading1"/>
    <w:next w:val="Normal"/>
    <w:uiPriority w:val="39"/>
    <w:unhideWhenUsed/>
    <w:qFormat/>
    <w:locked/>
    <w:rsid w:val="0085017B"/>
    <w:pPr>
      <w:outlineLvl w:val="9"/>
    </w:pPr>
  </w:style>
  <w:style w:type="paragraph" w:styleId="TOC1">
    <w:name w:val="toc 1"/>
    <w:basedOn w:val="Normal"/>
    <w:next w:val="Normal"/>
    <w:link w:val="TOC1Char"/>
    <w:autoRedefine/>
    <w:uiPriority w:val="39"/>
    <w:unhideWhenUsed/>
    <w:locked/>
    <w:rsid w:val="006914D3"/>
    <w:pPr>
      <w:spacing w:before="120" w:after="120"/>
    </w:pPr>
    <w:rPr>
      <w:rFonts w:asciiTheme="minorHAnsi" w:hAnsiTheme="minorHAnsi" w:cstheme="minorHAnsi"/>
      <w:b/>
      <w:bCs/>
      <w:caps/>
      <w:sz w:val="20"/>
      <w:szCs w:val="20"/>
    </w:rPr>
  </w:style>
  <w:style w:type="paragraph" w:styleId="TOC2">
    <w:name w:val="toc 2"/>
    <w:basedOn w:val="Normal"/>
    <w:next w:val="Normal"/>
    <w:autoRedefine/>
    <w:uiPriority w:val="39"/>
    <w:unhideWhenUsed/>
    <w:locked/>
    <w:rsid w:val="00004CB3"/>
    <w:pPr>
      <w:spacing w:after="0"/>
      <w:ind w:left="210"/>
    </w:pPr>
    <w:rPr>
      <w:rFonts w:asciiTheme="minorHAnsi" w:hAnsiTheme="minorHAnsi" w:cstheme="minorHAnsi"/>
      <w:smallCaps/>
      <w:sz w:val="20"/>
      <w:szCs w:val="20"/>
    </w:rPr>
  </w:style>
  <w:style w:type="character" w:styleId="Hyperlink">
    <w:name w:val="Hyperlink"/>
    <w:basedOn w:val="DefaultParagraphFont"/>
    <w:uiPriority w:val="99"/>
    <w:unhideWhenUsed/>
    <w:locked/>
    <w:rsid w:val="00004CB3"/>
    <w:rPr>
      <w:color w:val="5F5F5F" w:themeColor="hyperlink"/>
      <w:u w:val="single"/>
    </w:rPr>
  </w:style>
  <w:style w:type="paragraph" w:styleId="Header">
    <w:name w:val="header"/>
    <w:basedOn w:val="Normal"/>
    <w:link w:val="HeaderChar"/>
    <w:uiPriority w:val="99"/>
    <w:unhideWhenUsed/>
    <w:locked/>
    <w:rsid w:val="000F563F"/>
    <w:pPr>
      <w:tabs>
        <w:tab w:val="center" w:pos="4680"/>
        <w:tab w:val="right" w:pos="9360"/>
      </w:tabs>
      <w:spacing w:after="0"/>
    </w:pPr>
  </w:style>
  <w:style w:type="character" w:customStyle="1" w:styleId="HeaderChar">
    <w:name w:val="Header Char"/>
    <w:basedOn w:val="DefaultParagraphFont"/>
    <w:link w:val="Header"/>
    <w:uiPriority w:val="99"/>
    <w:rsid w:val="000F563F"/>
  </w:style>
  <w:style w:type="paragraph" w:styleId="Footer">
    <w:name w:val="footer"/>
    <w:basedOn w:val="Normal"/>
    <w:link w:val="FooterChar"/>
    <w:uiPriority w:val="99"/>
    <w:unhideWhenUsed/>
    <w:locked/>
    <w:rsid w:val="000F563F"/>
    <w:pPr>
      <w:tabs>
        <w:tab w:val="center" w:pos="4680"/>
        <w:tab w:val="right" w:pos="9360"/>
      </w:tabs>
      <w:spacing w:after="0"/>
    </w:pPr>
  </w:style>
  <w:style w:type="character" w:customStyle="1" w:styleId="FooterChar">
    <w:name w:val="Footer Char"/>
    <w:basedOn w:val="DefaultParagraphFont"/>
    <w:link w:val="Footer"/>
    <w:uiPriority w:val="99"/>
    <w:rsid w:val="000F563F"/>
  </w:style>
  <w:style w:type="table" w:styleId="TableGrid">
    <w:name w:val="Table Grid"/>
    <w:basedOn w:val="TableNormal"/>
    <w:uiPriority w:val="59"/>
    <w:locked/>
    <w:rsid w:val="001601F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link w:val="NoSpacingChar"/>
    <w:uiPriority w:val="1"/>
    <w:qFormat/>
    <w:locked/>
    <w:rsid w:val="0085017B"/>
    <w:pPr>
      <w:spacing w:after="0" w:line="240" w:lineRule="auto"/>
    </w:pPr>
  </w:style>
  <w:style w:type="character" w:customStyle="1" w:styleId="NoSpacingChar">
    <w:name w:val="No Spacing Char"/>
    <w:basedOn w:val="DefaultParagraphFont"/>
    <w:link w:val="NoSpacing"/>
    <w:uiPriority w:val="1"/>
    <w:rsid w:val="00B86B89"/>
  </w:style>
  <w:style w:type="character" w:styleId="CommentReference">
    <w:name w:val="annotation reference"/>
    <w:basedOn w:val="DefaultParagraphFont"/>
    <w:uiPriority w:val="99"/>
    <w:semiHidden/>
    <w:unhideWhenUsed/>
    <w:locked/>
    <w:rsid w:val="00BD7DC9"/>
    <w:rPr>
      <w:sz w:val="16"/>
      <w:szCs w:val="16"/>
    </w:rPr>
  </w:style>
  <w:style w:type="paragraph" w:styleId="CommentText">
    <w:name w:val="annotation text"/>
    <w:basedOn w:val="Normal"/>
    <w:link w:val="CommentTextChar"/>
    <w:uiPriority w:val="99"/>
    <w:semiHidden/>
    <w:unhideWhenUsed/>
    <w:locked/>
    <w:rsid w:val="00BD7DC9"/>
  </w:style>
  <w:style w:type="character" w:customStyle="1" w:styleId="CommentTextChar">
    <w:name w:val="Comment Text Char"/>
    <w:basedOn w:val="DefaultParagraphFont"/>
    <w:link w:val="CommentText"/>
    <w:uiPriority w:val="99"/>
    <w:semiHidden/>
    <w:rsid w:val="00BD7DC9"/>
    <w:rPr>
      <w:sz w:val="20"/>
      <w:szCs w:val="20"/>
    </w:rPr>
  </w:style>
  <w:style w:type="paragraph" w:styleId="CommentSubject">
    <w:name w:val="annotation subject"/>
    <w:basedOn w:val="CommentText"/>
    <w:next w:val="CommentText"/>
    <w:link w:val="CommentSubjectChar"/>
    <w:uiPriority w:val="99"/>
    <w:semiHidden/>
    <w:unhideWhenUsed/>
    <w:locked/>
    <w:rsid w:val="00BD7DC9"/>
    <w:rPr>
      <w:b/>
      <w:bCs/>
    </w:rPr>
  </w:style>
  <w:style w:type="character" w:customStyle="1" w:styleId="CommentSubjectChar">
    <w:name w:val="Comment Subject Char"/>
    <w:basedOn w:val="CommentTextChar"/>
    <w:link w:val="CommentSubject"/>
    <w:uiPriority w:val="99"/>
    <w:semiHidden/>
    <w:rsid w:val="00BD7DC9"/>
    <w:rPr>
      <w:b/>
      <w:bCs/>
      <w:sz w:val="20"/>
      <w:szCs w:val="20"/>
    </w:rPr>
  </w:style>
  <w:style w:type="paragraph" w:styleId="Revision">
    <w:name w:val="Revision"/>
    <w:hidden/>
    <w:uiPriority w:val="99"/>
    <w:semiHidden/>
    <w:rsid w:val="00BD7DC9"/>
    <w:pPr>
      <w:spacing w:after="0" w:line="240" w:lineRule="auto"/>
    </w:pPr>
  </w:style>
  <w:style w:type="character" w:customStyle="1" w:styleId="Heading3Char">
    <w:name w:val="Heading 3 Char"/>
    <w:basedOn w:val="DefaultParagraphFont"/>
    <w:link w:val="Heading3"/>
    <w:uiPriority w:val="9"/>
    <w:rsid w:val="0085017B"/>
    <w:rPr>
      <w:rFonts w:asciiTheme="majorHAnsi" w:eastAsiaTheme="majorEastAsia" w:hAnsiTheme="majorHAnsi" w:cstheme="majorBidi"/>
      <w:sz w:val="32"/>
      <w:szCs w:val="32"/>
    </w:rPr>
  </w:style>
  <w:style w:type="character" w:customStyle="1" w:styleId="Heading4Char">
    <w:name w:val="Heading 4 Char"/>
    <w:basedOn w:val="DefaultParagraphFont"/>
    <w:link w:val="Heading4"/>
    <w:uiPriority w:val="9"/>
    <w:rsid w:val="0085017B"/>
    <w:rPr>
      <w:rFonts w:asciiTheme="majorHAnsi" w:eastAsiaTheme="majorEastAsia" w:hAnsiTheme="majorHAnsi" w:cstheme="majorBidi"/>
      <w:i/>
      <w:iCs/>
      <w:sz w:val="30"/>
      <w:szCs w:val="30"/>
    </w:rPr>
  </w:style>
  <w:style w:type="character" w:customStyle="1" w:styleId="Heading5Char">
    <w:name w:val="Heading 5 Char"/>
    <w:basedOn w:val="DefaultParagraphFont"/>
    <w:link w:val="Heading5"/>
    <w:uiPriority w:val="9"/>
    <w:semiHidden/>
    <w:rsid w:val="0085017B"/>
    <w:rPr>
      <w:rFonts w:asciiTheme="majorHAnsi" w:eastAsiaTheme="majorEastAsia" w:hAnsiTheme="majorHAnsi" w:cstheme="majorBidi"/>
      <w:sz w:val="28"/>
      <w:szCs w:val="28"/>
    </w:rPr>
  </w:style>
  <w:style w:type="character" w:customStyle="1" w:styleId="Heading6Char">
    <w:name w:val="Heading 6 Char"/>
    <w:basedOn w:val="DefaultParagraphFont"/>
    <w:link w:val="Heading6"/>
    <w:uiPriority w:val="9"/>
    <w:semiHidden/>
    <w:rsid w:val="0085017B"/>
    <w:rPr>
      <w:rFonts w:asciiTheme="majorHAnsi" w:eastAsiaTheme="majorEastAsia" w:hAnsiTheme="majorHAnsi" w:cstheme="majorBidi"/>
      <w:i/>
      <w:iCs/>
      <w:sz w:val="26"/>
      <w:szCs w:val="26"/>
    </w:rPr>
  </w:style>
  <w:style w:type="character" w:customStyle="1" w:styleId="Heading7Char">
    <w:name w:val="Heading 7 Char"/>
    <w:basedOn w:val="DefaultParagraphFont"/>
    <w:link w:val="Heading7"/>
    <w:uiPriority w:val="9"/>
    <w:semiHidden/>
    <w:rsid w:val="0085017B"/>
    <w:rPr>
      <w:rFonts w:asciiTheme="majorHAnsi" w:eastAsiaTheme="majorEastAsia" w:hAnsiTheme="majorHAnsi" w:cstheme="majorBidi"/>
      <w:sz w:val="24"/>
      <w:szCs w:val="24"/>
    </w:rPr>
  </w:style>
  <w:style w:type="character" w:customStyle="1" w:styleId="Heading8Char">
    <w:name w:val="Heading 8 Char"/>
    <w:basedOn w:val="DefaultParagraphFont"/>
    <w:link w:val="Heading8"/>
    <w:uiPriority w:val="9"/>
    <w:semiHidden/>
    <w:rsid w:val="0085017B"/>
    <w:rPr>
      <w:rFonts w:asciiTheme="majorHAnsi" w:eastAsiaTheme="majorEastAsia" w:hAnsiTheme="majorHAnsi" w:cstheme="majorBidi"/>
      <w:i/>
      <w:iCs/>
      <w:sz w:val="22"/>
      <w:szCs w:val="22"/>
    </w:rPr>
  </w:style>
  <w:style w:type="character" w:customStyle="1" w:styleId="Heading9Char">
    <w:name w:val="Heading 9 Char"/>
    <w:basedOn w:val="DefaultParagraphFont"/>
    <w:link w:val="Heading9"/>
    <w:uiPriority w:val="9"/>
    <w:semiHidden/>
    <w:rsid w:val="0085017B"/>
    <w:rPr>
      <w:b/>
      <w:bCs/>
      <w:i/>
      <w:iCs/>
    </w:rPr>
  </w:style>
  <w:style w:type="paragraph" w:styleId="Caption">
    <w:name w:val="caption"/>
    <w:basedOn w:val="Normal"/>
    <w:next w:val="Normal"/>
    <w:uiPriority w:val="35"/>
    <w:semiHidden/>
    <w:unhideWhenUsed/>
    <w:qFormat/>
    <w:locked/>
    <w:rsid w:val="0085017B"/>
    <w:rPr>
      <w:b/>
      <w:bCs/>
      <w:color w:val="404040" w:themeColor="text1" w:themeTint="BF"/>
      <w:sz w:val="16"/>
      <w:szCs w:val="16"/>
    </w:rPr>
  </w:style>
  <w:style w:type="paragraph" w:styleId="Title">
    <w:name w:val="Title"/>
    <w:basedOn w:val="Normal"/>
    <w:next w:val="Normal"/>
    <w:link w:val="TitleChar"/>
    <w:uiPriority w:val="10"/>
    <w:qFormat/>
    <w:locked/>
    <w:rsid w:val="0085017B"/>
    <w:pPr>
      <w:pBdr>
        <w:top w:val="single" w:sz="6" w:space="8" w:color="969696" w:themeColor="accent3"/>
        <w:bottom w:val="single" w:sz="6" w:space="8" w:color="969696" w:themeColor="accent3"/>
      </w:pBdr>
      <w:spacing w:after="400"/>
      <w:contextualSpacing/>
      <w:jc w:val="center"/>
    </w:pPr>
    <w:rPr>
      <w:rFonts w:asciiTheme="majorHAnsi" w:eastAsiaTheme="majorEastAsia" w:hAnsiTheme="majorHAnsi" w:cstheme="majorBidi"/>
      <w:caps/>
      <w:color w:val="000000" w:themeColor="text2"/>
      <w:spacing w:val="30"/>
      <w:sz w:val="72"/>
      <w:szCs w:val="72"/>
    </w:rPr>
  </w:style>
  <w:style w:type="character" w:customStyle="1" w:styleId="TitleChar">
    <w:name w:val="Title Char"/>
    <w:basedOn w:val="DefaultParagraphFont"/>
    <w:link w:val="Title"/>
    <w:uiPriority w:val="10"/>
    <w:rsid w:val="0085017B"/>
    <w:rPr>
      <w:rFonts w:asciiTheme="majorHAnsi" w:eastAsiaTheme="majorEastAsia" w:hAnsiTheme="majorHAnsi" w:cstheme="majorBidi"/>
      <w:caps/>
      <w:color w:val="000000" w:themeColor="text2"/>
      <w:spacing w:val="30"/>
      <w:sz w:val="72"/>
      <w:szCs w:val="72"/>
    </w:rPr>
  </w:style>
  <w:style w:type="paragraph" w:styleId="Subtitle">
    <w:name w:val="Subtitle"/>
    <w:basedOn w:val="Normal"/>
    <w:next w:val="Normal"/>
    <w:link w:val="SubtitleChar"/>
    <w:uiPriority w:val="11"/>
    <w:qFormat/>
    <w:locked/>
    <w:rsid w:val="0085017B"/>
    <w:pPr>
      <w:numPr>
        <w:ilvl w:val="1"/>
      </w:numPr>
      <w:jc w:val="center"/>
    </w:pPr>
    <w:rPr>
      <w:color w:val="000000" w:themeColor="text2"/>
      <w:sz w:val="28"/>
      <w:szCs w:val="28"/>
    </w:rPr>
  </w:style>
  <w:style w:type="character" w:customStyle="1" w:styleId="SubtitleChar">
    <w:name w:val="Subtitle Char"/>
    <w:basedOn w:val="DefaultParagraphFont"/>
    <w:link w:val="Subtitle"/>
    <w:uiPriority w:val="11"/>
    <w:rsid w:val="0085017B"/>
    <w:rPr>
      <w:color w:val="000000" w:themeColor="text2"/>
      <w:sz w:val="28"/>
      <w:szCs w:val="28"/>
    </w:rPr>
  </w:style>
  <w:style w:type="character" w:styleId="Strong">
    <w:name w:val="Strong"/>
    <w:basedOn w:val="DefaultParagraphFont"/>
    <w:uiPriority w:val="22"/>
    <w:qFormat/>
    <w:locked/>
    <w:rsid w:val="0085017B"/>
    <w:rPr>
      <w:b/>
      <w:bCs/>
    </w:rPr>
  </w:style>
  <w:style w:type="character" w:styleId="Emphasis">
    <w:name w:val="Emphasis"/>
    <w:basedOn w:val="DefaultParagraphFont"/>
    <w:uiPriority w:val="20"/>
    <w:qFormat/>
    <w:locked/>
    <w:rsid w:val="0085017B"/>
    <w:rPr>
      <w:i/>
      <w:iCs/>
      <w:color w:val="000000" w:themeColor="text1"/>
    </w:rPr>
  </w:style>
  <w:style w:type="paragraph" w:styleId="Quote">
    <w:name w:val="Quote"/>
    <w:basedOn w:val="Normal"/>
    <w:next w:val="Normal"/>
    <w:link w:val="QuoteChar"/>
    <w:uiPriority w:val="29"/>
    <w:qFormat/>
    <w:locked/>
    <w:rsid w:val="0085017B"/>
    <w:pPr>
      <w:spacing w:before="160"/>
      <w:ind w:left="720" w:right="720"/>
      <w:jc w:val="center"/>
    </w:pPr>
    <w:rPr>
      <w:i/>
      <w:iCs/>
      <w:color w:val="707070" w:themeColor="accent3" w:themeShade="BF"/>
      <w:sz w:val="24"/>
      <w:szCs w:val="24"/>
    </w:rPr>
  </w:style>
  <w:style w:type="character" w:customStyle="1" w:styleId="QuoteChar">
    <w:name w:val="Quote Char"/>
    <w:basedOn w:val="DefaultParagraphFont"/>
    <w:link w:val="Quote"/>
    <w:uiPriority w:val="29"/>
    <w:rsid w:val="0085017B"/>
    <w:rPr>
      <w:i/>
      <w:iCs/>
      <w:color w:val="707070" w:themeColor="accent3" w:themeShade="BF"/>
      <w:sz w:val="24"/>
      <w:szCs w:val="24"/>
    </w:rPr>
  </w:style>
  <w:style w:type="paragraph" w:styleId="IntenseQuote">
    <w:name w:val="Intense Quote"/>
    <w:basedOn w:val="Normal"/>
    <w:next w:val="Normal"/>
    <w:link w:val="IntenseQuoteChar"/>
    <w:uiPriority w:val="30"/>
    <w:qFormat/>
    <w:locked/>
    <w:rsid w:val="0085017B"/>
    <w:pPr>
      <w:spacing w:before="160" w:line="276" w:lineRule="auto"/>
      <w:ind w:left="936" w:right="936"/>
      <w:jc w:val="center"/>
    </w:pPr>
    <w:rPr>
      <w:rFonts w:asciiTheme="majorHAnsi" w:eastAsiaTheme="majorEastAsia" w:hAnsiTheme="majorHAnsi" w:cstheme="majorBidi"/>
      <w:caps/>
      <w:color w:val="000000" w:themeColor="accent1" w:themeShade="BF"/>
      <w:sz w:val="28"/>
      <w:szCs w:val="28"/>
    </w:rPr>
  </w:style>
  <w:style w:type="character" w:customStyle="1" w:styleId="IntenseQuoteChar">
    <w:name w:val="Intense Quote Char"/>
    <w:basedOn w:val="DefaultParagraphFont"/>
    <w:link w:val="IntenseQuote"/>
    <w:uiPriority w:val="30"/>
    <w:rsid w:val="0085017B"/>
    <w:rPr>
      <w:rFonts w:asciiTheme="majorHAnsi" w:eastAsiaTheme="majorEastAsia" w:hAnsiTheme="majorHAnsi" w:cstheme="majorBidi"/>
      <w:caps/>
      <w:color w:val="000000" w:themeColor="accent1" w:themeShade="BF"/>
      <w:sz w:val="28"/>
      <w:szCs w:val="28"/>
    </w:rPr>
  </w:style>
  <w:style w:type="character" w:styleId="SubtleEmphasis">
    <w:name w:val="Subtle Emphasis"/>
    <w:basedOn w:val="DefaultParagraphFont"/>
    <w:uiPriority w:val="19"/>
    <w:qFormat/>
    <w:locked/>
    <w:rsid w:val="0085017B"/>
    <w:rPr>
      <w:i/>
      <w:iCs/>
      <w:color w:val="595959" w:themeColor="text1" w:themeTint="A6"/>
    </w:rPr>
  </w:style>
  <w:style w:type="character" w:styleId="IntenseEmphasis">
    <w:name w:val="Intense Emphasis"/>
    <w:basedOn w:val="DefaultParagraphFont"/>
    <w:uiPriority w:val="21"/>
    <w:qFormat/>
    <w:locked/>
    <w:rsid w:val="0085017B"/>
    <w:rPr>
      <w:b/>
      <w:bCs/>
      <w:i/>
      <w:iCs/>
      <w:color w:val="auto"/>
    </w:rPr>
  </w:style>
  <w:style w:type="character" w:styleId="SubtleReference">
    <w:name w:val="Subtle Reference"/>
    <w:basedOn w:val="DefaultParagraphFont"/>
    <w:uiPriority w:val="31"/>
    <w:qFormat/>
    <w:locked/>
    <w:rsid w:val="0085017B"/>
    <w:rPr>
      <w:caps w:val="0"/>
      <w:smallCaps/>
      <w:color w:val="404040" w:themeColor="text1" w:themeTint="BF"/>
      <w:spacing w:val="0"/>
      <w:u w:val="single" w:color="7F7F7F" w:themeColor="text1" w:themeTint="80"/>
    </w:rPr>
  </w:style>
  <w:style w:type="character" w:styleId="IntenseReference">
    <w:name w:val="Intense Reference"/>
    <w:basedOn w:val="DefaultParagraphFont"/>
    <w:uiPriority w:val="32"/>
    <w:qFormat/>
    <w:locked/>
    <w:rsid w:val="0085017B"/>
    <w:rPr>
      <w:b/>
      <w:bCs/>
      <w:caps w:val="0"/>
      <w:smallCaps/>
      <w:color w:val="auto"/>
      <w:spacing w:val="0"/>
      <w:u w:val="single"/>
    </w:rPr>
  </w:style>
  <w:style w:type="character" w:styleId="BookTitle">
    <w:name w:val="Book Title"/>
    <w:basedOn w:val="DefaultParagraphFont"/>
    <w:uiPriority w:val="33"/>
    <w:qFormat/>
    <w:locked/>
    <w:rsid w:val="0085017B"/>
    <w:rPr>
      <w:b/>
      <w:bCs/>
      <w:caps w:val="0"/>
      <w:smallCaps/>
      <w:spacing w:val="0"/>
    </w:rPr>
  </w:style>
  <w:style w:type="paragraph" w:styleId="NormalWeb">
    <w:name w:val="Normal (Web)"/>
    <w:basedOn w:val="Normal"/>
    <w:uiPriority w:val="99"/>
    <w:semiHidden/>
    <w:unhideWhenUsed/>
    <w:locked/>
    <w:rsid w:val="002B4159"/>
    <w:pPr>
      <w:spacing w:beforeAutospacing="1" w:after="100" w:afterAutospacing="1"/>
    </w:pPr>
    <w:rPr>
      <w:rFonts w:cs="Times New Roman"/>
      <w:sz w:val="24"/>
      <w:szCs w:val="24"/>
    </w:rPr>
  </w:style>
  <w:style w:type="paragraph" w:customStyle="1" w:styleId="Default">
    <w:name w:val="Default"/>
    <w:rsid w:val="00031FE3"/>
    <w:pPr>
      <w:autoSpaceDE w:val="0"/>
      <w:autoSpaceDN w:val="0"/>
      <w:adjustRightInd w:val="0"/>
      <w:spacing w:after="0" w:line="240" w:lineRule="auto"/>
    </w:pPr>
    <w:rPr>
      <w:rFonts w:ascii="Univers" w:eastAsia="Times New Roman" w:hAnsi="Univers" w:cs="Univers"/>
      <w:color w:val="000000"/>
      <w:sz w:val="24"/>
      <w:szCs w:val="24"/>
    </w:rPr>
  </w:style>
  <w:style w:type="paragraph" w:customStyle="1" w:styleId="Style22">
    <w:name w:val="Style22"/>
    <w:basedOn w:val="TOC1"/>
    <w:link w:val="Style22Char"/>
    <w:autoRedefine/>
    <w:rsid w:val="0085017B"/>
    <w:pPr>
      <w:shd w:val="clear" w:color="auto" w:fill="FFFFFF" w:themeFill="background1"/>
    </w:pPr>
  </w:style>
  <w:style w:type="paragraph" w:styleId="TOC3">
    <w:name w:val="toc 3"/>
    <w:basedOn w:val="Normal"/>
    <w:next w:val="Normal"/>
    <w:autoRedefine/>
    <w:uiPriority w:val="39"/>
    <w:unhideWhenUsed/>
    <w:locked/>
    <w:rsid w:val="0085017B"/>
    <w:pPr>
      <w:spacing w:after="0"/>
      <w:ind w:left="420"/>
    </w:pPr>
    <w:rPr>
      <w:rFonts w:asciiTheme="minorHAnsi" w:hAnsiTheme="minorHAnsi" w:cstheme="minorHAnsi"/>
      <w:i/>
      <w:iCs/>
      <w:sz w:val="20"/>
      <w:szCs w:val="20"/>
    </w:rPr>
  </w:style>
  <w:style w:type="character" w:customStyle="1" w:styleId="TOC1Char">
    <w:name w:val="TOC 1 Char"/>
    <w:basedOn w:val="DefaultParagraphFont"/>
    <w:link w:val="TOC1"/>
    <w:uiPriority w:val="39"/>
    <w:rsid w:val="0085017B"/>
    <w:rPr>
      <w:rFonts w:cstheme="minorHAnsi"/>
      <w:b/>
      <w:bCs/>
      <w:caps/>
      <w:sz w:val="20"/>
      <w:szCs w:val="20"/>
    </w:rPr>
  </w:style>
  <w:style w:type="character" w:customStyle="1" w:styleId="Style22Char">
    <w:name w:val="Style22 Char"/>
    <w:basedOn w:val="TOC1Char"/>
    <w:link w:val="Style22"/>
    <w:rsid w:val="0085017B"/>
    <w:rPr>
      <w:rFonts w:cstheme="minorHAnsi"/>
      <w:b/>
      <w:bCs/>
      <w:caps/>
      <w:sz w:val="20"/>
      <w:szCs w:val="20"/>
      <w:shd w:val="clear" w:color="auto" w:fill="FFFFFF" w:themeFill="background1"/>
    </w:rPr>
  </w:style>
  <w:style w:type="paragraph" w:styleId="TOC4">
    <w:name w:val="toc 4"/>
    <w:basedOn w:val="Normal"/>
    <w:next w:val="Normal"/>
    <w:autoRedefine/>
    <w:uiPriority w:val="39"/>
    <w:unhideWhenUsed/>
    <w:locked/>
    <w:rsid w:val="0085017B"/>
    <w:pPr>
      <w:spacing w:after="0"/>
      <w:ind w:left="630"/>
    </w:pPr>
    <w:rPr>
      <w:rFonts w:asciiTheme="minorHAnsi" w:hAnsiTheme="minorHAnsi" w:cstheme="minorHAnsi"/>
      <w:sz w:val="18"/>
      <w:szCs w:val="18"/>
    </w:rPr>
  </w:style>
  <w:style w:type="paragraph" w:styleId="TOC5">
    <w:name w:val="toc 5"/>
    <w:basedOn w:val="Normal"/>
    <w:next w:val="Normal"/>
    <w:autoRedefine/>
    <w:uiPriority w:val="39"/>
    <w:unhideWhenUsed/>
    <w:locked/>
    <w:rsid w:val="0085017B"/>
    <w:pPr>
      <w:spacing w:after="0"/>
      <w:ind w:left="840"/>
    </w:pPr>
    <w:rPr>
      <w:rFonts w:asciiTheme="minorHAnsi" w:hAnsiTheme="minorHAnsi" w:cstheme="minorHAnsi"/>
      <w:sz w:val="18"/>
      <w:szCs w:val="18"/>
    </w:rPr>
  </w:style>
  <w:style w:type="paragraph" w:styleId="TOC6">
    <w:name w:val="toc 6"/>
    <w:basedOn w:val="Normal"/>
    <w:next w:val="Normal"/>
    <w:autoRedefine/>
    <w:uiPriority w:val="39"/>
    <w:unhideWhenUsed/>
    <w:locked/>
    <w:rsid w:val="0085017B"/>
    <w:pPr>
      <w:spacing w:after="0"/>
      <w:ind w:left="1050"/>
    </w:pPr>
    <w:rPr>
      <w:rFonts w:asciiTheme="minorHAnsi" w:hAnsiTheme="minorHAnsi" w:cstheme="minorHAnsi"/>
      <w:sz w:val="18"/>
      <w:szCs w:val="18"/>
    </w:rPr>
  </w:style>
  <w:style w:type="paragraph" w:styleId="TOC7">
    <w:name w:val="toc 7"/>
    <w:basedOn w:val="Normal"/>
    <w:next w:val="Normal"/>
    <w:autoRedefine/>
    <w:uiPriority w:val="39"/>
    <w:unhideWhenUsed/>
    <w:locked/>
    <w:rsid w:val="0085017B"/>
    <w:pPr>
      <w:spacing w:after="0"/>
      <w:ind w:left="1260"/>
    </w:pPr>
    <w:rPr>
      <w:rFonts w:asciiTheme="minorHAnsi" w:hAnsiTheme="minorHAnsi" w:cstheme="minorHAnsi"/>
      <w:sz w:val="18"/>
      <w:szCs w:val="18"/>
    </w:rPr>
  </w:style>
  <w:style w:type="paragraph" w:styleId="TOC8">
    <w:name w:val="toc 8"/>
    <w:basedOn w:val="Normal"/>
    <w:next w:val="Normal"/>
    <w:autoRedefine/>
    <w:uiPriority w:val="39"/>
    <w:unhideWhenUsed/>
    <w:locked/>
    <w:rsid w:val="0085017B"/>
    <w:pPr>
      <w:spacing w:after="0"/>
      <w:ind w:left="1470"/>
    </w:pPr>
    <w:rPr>
      <w:rFonts w:asciiTheme="minorHAnsi" w:hAnsiTheme="minorHAnsi" w:cstheme="minorHAnsi"/>
      <w:sz w:val="18"/>
      <w:szCs w:val="18"/>
    </w:rPr>
  </w:style>
  <w:style w:type="paragraph" w:styleId="TOC9">
    <w:name w:val="toc 9"/>
    <w:basedOn w:val="Normal"/>
    <w:next w:val="Normal"/>
    <w:autoRedefine/>
    <w:uiPriority w:val="39"/>
    <w:unhideWhenUsed/>
    <w:locked/>
    <w:rsid w:val="0085017B"/>
    <w:pPr>
      <w:spacing w:after="0"/>
      <w:ind w:left="1680"/>
    </w:pPr>
    <w:rPr>
      <w:rFonts w:asciiTheme="minorHAnsi" w:hAnsiTheme="minorHAnsi" w:cstheme="minorHAnsi"/>
      <w:sz w:val="18"/>
      <w:szCs w:val="18"/>
    </w:rPr>
  </w:style>
  <w:style w:type="paragraph" w:styleId="FootnoteText">
    <w:name w:val="footnote text"/>
    <w:basedOn w:val="Normal"/>
    <w:link w:val="FootnoteTextChar"/>
    <w:uiPriority w:val="99"/>
    <w:semiHidden/>
    <w:unhideWhenUsed/>
    <w:locked/>
    <w:rsid w:val="00787291"/>
    <w:pPr>
      <w:spacing w:after="0"/>
    </w:pPr>
    <w:rPr>
      <w:sz w:val="20"/>
      <w:szCs w:val="20"/>
    </w:rPr>
  </w:style>
  <w:style w:type="character" w:customStyle="1" w:styleId="FootnoteTextChar">
    <w:name w:val="Footnote Text Char"/>
    <w:basedOn w:val="DefaultParagraphFont"/>
    <w:link w:val="FootnoteText"/>
    <w:uiPriority w:val="99"/>
    <w:semiHidden/>
    <w:rsid w:val="00787291"/>
    <w:rPr>
      <w:rFonts w:ascii="Times New Roman" w:hAnsi="Times New Roman"/>
      <w:sz w:val="20"/>
      <w:szCs w:val="20"/>
    </w:rPr>
  </w:style>
  <w:style w:type="character" w:styleId="FootnoteReference">
    <w:name w:val="footnote reference"/>
    <w:basedOn w:val="DefaultParagraphFont"/>
    <w:uiPriority w:val="99"/>
    <w:semiHidden/>
    <w:unhideWhenUsed/>
    <w:locked/>
    <w:rsid w:val="00787291"/>
    <w:rPr>
      <w:vertAlign w:val="superscript"/>
    </w:rPr>
  </w:style>
  <w:style w:type="table" w:styleId="PlainTable5">
    <w:name w:val="Plain Table 5"/>
    <w:basedOn w:val="TableNormal"/>
    <w:uiPriority w:val="45"/>
    <w:rsid w:val="00600CD5"/>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Bibliography">
    <w:name w:val="Bibliography"/>
    <w:basedOn w:val="Normal"/>
    <w:next w:val="Normal"/>
    <w:uiPriority w:val="37"/>
    <w:semiHidden/>
    <w:unhideWhenUsed/>
    <w:locked/>
    <w:rsid w:val="002E108C"/>
  </w:style>
  <w:style w:type="paragraph" w:styleId="BlockText">
    <w:name w:val="Block Text"/>
    <w:basedOn w:val="Normal"/>
    <w:uiPriority w:val="99"/>
    <w:semiHidden/>
    <w:unhideWhenUsed/>
    <w:rsid w:val="002E108C"/>
    <w:pPr>
      <w:pBdr>
        <w:top w:val="single" w:sz="2" w:space="10" w:color="000000" w:themeColor="accent1"/>
        <w:left w:val="single" w:sz="2" w:space="10" w:color="000000" w:themeColor="accent1"/>
        <w:bottom w:val="single" w:sz="2" w:space="10" w:color="000000" w:themeColor="accent1"/>
        <w:right w:val="single" w:sz="2" w:space="10" w:color="000000" w:themeColor="accent1"/>
      </w:pBdr>
      <w:ind w:left="1152" w:right="1152"/>
    </w:pPr>
    <w:rPr>
      <w:rFonts w:asciiTheme="minorHAnsi" w:hAnsiTheme="minorHAnsi"/>
      <w:i/>
      <w:iCs/>
      <w:color w:val="000000" w:themeColor="accent1"/>
    </w:rPr>
  </w:style>
  <w:style w:type="paragraph" w:styleId="BodyText">
    <w:name w:val="Body Text"/>
    <w:basedOn w:val="Normal"/>
    <w:link w:val="BodyTextChar"/>
    <w:uiPriority w:val="99"/>
    <w:semiHidden/>
    <w:unhideWhenUsed/>
    <w:rsid w:val="002E108C"/>
    <w:pPr>
      <w:spacing w:after="120"/>
    </w:pPr>
  </w:style>
  <w:style w:type="character" w:customStyle="1" w:styleId="BodyTextChar">
    <w:name w:val="Body Text Char"/>
    <w:basedOn w:val="DefaultParagraphFont"/>
    <w:link w:val="BodyText"/>
    <w:uiPriority w:val="99"/>
    <w:semiHidden/>
    <w:rsid w:val="002E108C"/>
    <w:rPr>
      <w:rFonts w:ascii="Times New Roman" w:hAnsi="Times New Roman"/>
      <w:sz w:val="22"/>
    </w:rPr>
  </w:style>
  <w:style w:type="paragraph" w:styleId="BodyText2">
    <w:name w:val="Body Text 2"/>
    <w:basedOn w:val="Normal"/>
    <w:link w:val="BodyText2Char"/>
    <w:uiPriority w:val="99"/>
    <w:semiHidden/>
    <w:unhideWhenUsed/>
    <w:rsid w:val="002E108C"/>
    <w:pPr>
      <w:spacing w:after="120" w:line="480" w:lineRule="auto"/>
    </w:pPr>
  </w:style>
  <w:style w:type="character" w:customStyle="1" w:styleId="BodyText2Char">
    <w:name w:val="Body Text 2 Char"/>
    <w:basedOn w:val="DefaultParagraphFont"/>
    <w:link w:val="BodyText2"/>
    <w:uiPriority w:val="99"/>
    <w:semiHidden/>
    <w:rsid w:val="002E108C"/>
    <w:rPr>
      <w:rFonts w:ascii="Times New Roman" w:hAnsi="Times New Roman"/>
      <w:sz w:val="22"/>
    </w:rPr>
  </w:style>
  <w:style w:type="paragraph" w:styleId="BodyText3">
    <w:name w:val="Body Text 3"/>
    <w:basedOn w:val="Normal"/>
    <w:link w:val="BodyText3Char"/>
    <w:uiPriority w:val="99"/>
    <w:semiHidden/>
    <w:unhideWhenUsed/>
    <w:rsid w:val="002E108C"/>
    <w:pPr>
      <w:spacing w:after="120"/>
    </w:pPr>
    <w:rPr>
      <w:sz w:val="16"/>
      <w:szCs w:val="16"/>
    </w:rPr>
  </w:style>
  <w:style w:type="character" w:customStyle="1" w:styleId="BodyText3Char">
    <w:name w:val="Body Text 3 Char"/>
    <w:basedOn w:val="DefaultParagraphFont"/>
    <w:link w:val="BodyText3"/>
    <w:uiPriority w:val="99"/>
    <w:semiHidden/>
    <w:rsid w:val="002E108C"/>
    <w:rPr>
      <w:rFonts w:ascii="Times New Roman" w:hAnsi="Times New Roman"/>
      <w:sz w:val="16"/>
      <w:szCs w:val="16"/>
    </w:rPr>
  </w:style>
  <w:style w:type="paragraph" w:styleId="BodyTextFirstIndent">
    <w:name w:val="Body Text First Indent"/>
    <w:basedOn w:val="BodyText"/>
    <w:link w:val="BodyTextFirstIndentChar"/>
    <w:uiPriority w:val="99"/>
    <w:semiHidden/>
    <w:unhideWhenUsed/>
    <w:rsid w:val="002E108C"/>
    <w:pPr>
      <w:spacing w:after="160"/>
      <w:ind w:firstLine="360"/>
    </w:pPr>
  </w:style>
  <w:style w:type="character" w:customStyle="1" w:styleId="BodyTextFirstIndentChar">
    <w:name w:val="Body Text First Indent Char"/>
    <w:basedOn w:val="BodyTextChar"/>
    <w:link w:val="BodyTextFirstIndent"/>
    <w:uiPriority w:val="99"/>
    <w:semiHidden/>
    <w:rsid w:val="002E108C"/>
    <w:rPr>
      <w:rFonts w:ascii="Times New Roman" w:hAnsi="Times New Roman"/>
      <w:sz w:val="22"/>
    </w:rPr>
  </w:style>
  <w:style w:type="paragraph" w:styleId="BodyTextIndent">
    <w:name w:val="Body Text Indent"/>
    <w:basedOn w:val="Normal"/>
    <w:link w:val="BodyTextIndentChar"/>
    <w:uiPriority w:val="99"/>
    <w:semiHidden/>
    <w:unhideWhenUsed/>
    <w:rsid w:val="002E108C"/>
    <w:pPr>
      <w:spacing w:after="120"/>
      <w:ind w:left="360"/>
    </w:pPr>
  </w:style>
  <w:style w:type="character" w:customStyle="1" w:styleId="BodyTextIndentChar">
    <w:name w:val="Body Text Indent Char"/>
    <w:basedOn w:val="DefaultParagraphFont"/>
    <w:link w:val="BodyTextIndent"/>
    <w:uiPriority w:val="99"/>
    <w:semiHidden/>
    <w:rsid w:val="002E108C"/>
    <w:rPr>
      <w:rFonts w:ascii="Times New Roman" w:hAnsi="Times New Roman"/>
      <w:sz w:val="22"/>
    </w:rPr>
  </w:style>
  <w:style w:type="paragraph" w:styleId="BodyTextFirstIndent2">
    <w:name w:val="Body Text First Indent 2"/>
    <w:basedOn w:val="BodyTextIndent"/>
    <w:link w:val="BodyTextFirstIndent2Char"/>
    <w:uiPriority w:val="99"/>
    <w:semiHidden/>
    <w:unhideWhenUsed/>
    <w:rsid w:val="002E108C"/>
    <w:pPr>
      <w:spacing w:after="160"/>
      <w:ind w:firstLine="360"/>
    </w:pPr>
  </w:style>
  <w:style w:type="character" w:customStyle="1" w:styleId="BodyTextFirstIndent2Char">
    <w:name w:val="Body Text First Indent 2 Char"/>
    <w:basedOn w:val="BodyTextIndentChar"/>
    <w:link w:val="BodyTextFirstIndent2"/>
    <w:uiPriority w:val="99"/>
    <w:semiHidden/>
    <w:rsid w:val="002E108C"/>
    <w:rPr>
      <w:rFonts w:ascii="Times New Roman" w:hAnsi="Times New Roman"/>
      <w:sz w:val="22"/>
    </w:rPr>
  </w:style>
  <w:style w:type="paragraph" w:styleId="BodyTextIndent2">
    <w:name w:val="Body Text Indent 2"/>
    <w:basedOn w:val="Normal"/>
    <w:link w:val="BodyTextIndent2Char"/>
    <w:uiPriority w:val="99"/>
    <w:semiHidden/>
    <w:unhideWhenUsed/>
    <w:rsid w:val="002E108C"/>
    <w:pPr>
      <w:spacing w:after="120" w:line="480" w:lineRule="auto"/>
      <w:ind w:left="360"/>
    </w:pPr>
  </w:style>
  <w:style w:type="character" w:customStyle="1" w:styleId="BodyTextIndent2Char">
    <w:name w:val="Body Text Indent 2 Char"/>
    <w:basedOn w:val="DefaultParagraphFont"/>
    <w:link w:val="BodyTextIndent2"/>
    <w:uiPriority w:val="99"/>
    <w:semiHidden/>
    <w:rsid w:val="002E108C"/>
    <w:rPr>
      <w:rFonts w:ascii="Times New Roman" w:hAnsi="Times New Roman"/>
      <w:sz w:val="22"/>
    </w:rPr>
  </w:style>
  <w:style w:type="paragraph" w:styleId="BodyTextIndent3">
    <w:name w:val="Body Text Indent 3"/>
    <w:basedOn w:val="Normal"/>
    <w:link w:val="BodyTextIndent3Char"/>
    <w:uiPriority w:val="99"/>
    <w:semiHidden/>
    <w:unhideWhenUsed/>
    <w:rsid w:val="002E108C"/>
    <w:pPr>
      <w:spacing w:after="120"/>
      <w:ind w:left="360"/>
    </w:pPr>
    <w:rPr>
      <w:sz w:val="16"/>
      <w:szCs w:val="16"/>
    </w:rPr>
  </w:style>
  <w:style w:type="character" w:customStyle="1" w:styleId="BodyTextIndent3Char">
    <w:name w:val="Body Text Indent 3 Char"/>
    <w:basedOn w:val="DefaultParagraphFont"/>
    <w:link w:val="BodyTextIndent3"/>
    <w:uiPriority w:val="99"/>
    <w:semiHidden/>
    <w:rsid w:val="002E108C"/>
    <w:rPr>
      <w:rFonts w:ascii="Times New Roman" w:hAnsi="Times New Roman"/>
      <w:sz w:val="16"/>
      <w:szCs w:val="16"/>
    </w:rPr>
  </w:style>
  <w:style w:type="paragraph" w:styleId="Closing">
    <w:name w:val="Closing"/>
    <w:basedOn w:val="Normal"/>
    <w:link w:val="ClosingChar"/>
    <w:uiPriority w:val="99"/>
    <w:semiHidden/>
    <w:unhideWhenUsed/>
    <w:locked/>
    <w:rsid w:val="002E108C"/>
    <w:pPr>
      <w:spacing w:after="0"/>
      <w:ind w:left="4320"/>
    </w:pPr>
  </w:style>
  <w:style w:type="character" w:customStyle="1" w:styleId="ClosingChar">
    <w:name w:val="Closing Char"/>
    <w:basedOn w:val="DefaultParagraphFont"/>
    <w:link w:val="Closing"/>
    <w:uiPriority w:val="99"/>
    <w:semiHidden/>
    <w:rsid w:val="002E108C"/>
    <w:rPr>
      <w:rFonts w:ascii="Times New Roman" w:hAnsi="Times New Roman"/>
      <w:sz w:val="22"/>
    </w:rPr>
  </w:style>
  <w:style w:type="paragraph" w:styleId="Date">
    <w:name w:val="Date"/>
    <w:basedOn w:val="Normal"/>
    <w:next w:val="Normal"/>
    <w:link w:val="DateChar"/>
    <w:uiPriority w:val="99"/>
    <w:semiHidden/>
    <w:unhideWhenUsed/>
    <w:locked/>
    <w:rsid w:val="002E108C"/>
  </w:style>
  <w:style w:type="character" w:customStyle="1" w:styleId="DateChar">
    <w:name w:val="Date Char"/>
    <w:basedOn w:val="DefaultParagraphFont"/>
    <w:link w:val="Date"/>
    <w:uiPriority w:val="99"/>
    <w:semiHidden/>
    <w:rsid w:val="002E108C"/>
    <w:rPr>
      <w:rFonts w:ascii="Times New Roman" w:hAnsi="Times New Roman"/>
      <w:sz w:val="22"/>
    </w:rPr>
  </w:style>
  <w:style w:type="paragraph" w:styleId="DocumentMap">
    <w:name w:val="Document Map"/>
    <w:basedOn w:val="Normal"/>
    <w:link w:val="DocumentMapChar"/>
    <w:uiPriority w:val="99"/>
    <w:semiHidden/>
    <w:unhideWhenUsed/>
    <w:locked/>
    <w:rsid w:val="002E108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2E108C"/>
    <w:rPr>
      <w:rFonts w:ascii="Segoe UI" w:hAnsi="Segoe UI" w:cs="Segoe UI"/>
      <w:sz w:val="16"/>
      <w:szCs w:val="16"/>
    </w:rPr>
  </w:style>
  <w:style w:type="paragraph" w:styleId="E-mailSignature">
    <w:name w:val="E-mail Signature"/>
    <w:basedOn w:val="Normal"/>
    <w:link w:val="E-mailSignatureChar"/>
    <w:uiPriority w:val="99"/>
    <w:semiHidden/>
    <w:unhideWhenUsed/>
    <w:locked/>
    <w:rsid w:val="002E108C"/>
    <w:pPr>
      <w:spacing w:after="0"/>
    </w:pPr>
  </w:style>
  <w:style w:type="character" w:customStyle="1" w:styleId="E-mailSignatureChar">
    <w:name w:val="E-mail Signature Char"/>
    <w:basedOn w:val="DefaultParagraphFont"/>
    <w:link w:val="E-mailSignature"/>
    <w:uiPriority w:val="99"/>
    <w:semiHidden/>
    <w:rsid w:val="002E108C"/>
    <w:rPr>
      <w:rFonts w:ascii="Times New Roman" w:hAnsi="Times New Roman"/>
      <w:sz w:val="22"/>
    </w:rPr>
  </w:style>
  <w:style w:type="paragraph" w:styleId="EndnoteText">
    <w:name w:val="endnote text"/>
    <w:basedOn w:val="Normal"/>
    <w:link w:val="EndnoteTextChar"/>
    <w:uiPriority w:val="99"/>
    <w:semiHidden/>
    <w:unhideWhenUsed/>
    <w:locked/>
    <w:rsid w:val="002E108C"/>
    <w:pPr>
      <w:spacing w:after="0"/>
    </w:pPr>
    <w:rPr>
      <w:sz w:val="20"/>
      <w:szCs w:val="20"/>
    </w:rPr>
  </w:style>
  <w:style w:type="character" w:customStyle="1" w:styleId="EndnoteTextChar">
    <w:name w:val="Endnote Text Char"/>
    <w:basedOn w:val="DefaultParagraphFont"/>
    <w:link w:val="EndnoteText"/>
    <w:uiPriority w:val="99"/>
    <w:semiHidden/>
    <w:rsid w:val="002E108C"/>
    <w:rPr>
      <w:rFonts w:ascii="Times New Roman" w:hAnsi="Times New Roman"/>
      <w:sz w:val="20"/>
      <w:szCs w:val="20"/>
    </w:rPr>
  </w:style>
  <w:style w:type="paragraph" w:styleId="EnvelopeAddress">
    <w:name w:val="envelope address"/>
    <w:basedOn w:val="Normal"/>
    <w:uiPriority w:val="99"/>
    <w:semiHidden/>
    <w:unhideWhenUsed/>
    <w:locked/>
    <w:rsid w:val="002E108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locked/>
    <w:rsid w:val="002E108C"/>
    <w:pPr>
      <w:spacing w:after="0"/>
    </w:pPr>
    <w:rPr>
      <w:rFonts w:asciiTheme="majorHAnsi" w:eastAsiaTheme="majorEastAsia" w:hAnsiTheme="majorHAnsi" w:cstheme="majorBidi"/>
      <w:sz w:val="20"/>
      <w:szCs w:val="20"/>
    </w:rPr>
  </w:style>
  <w:style w:type="paragraph" w:styleId="HTMLAddress">
    <w:name w:val="HTML Address"/>
    <w:basedOn w:val="Normal"/>
    <w:link w:val="HTMLAddressChar"/>
    <w:uiPriority w:val="99"/>
    <w:semiHidden/>
    <w:unhideWhenUsed/>
    <w:locked/>
    <w:rsid w:val="002E108C"/>
    <w:pPr>
      <w:spacing w:after="0"/>
    </w:pPr>
    <w:rPr>
      <w:i/>
      <w:iCs/>
    </w:rPr>
  </w:style>
  <w:style w:type="character" w:customStyle="1" w:styleId="HTMLAddressChar">
    <w:name w:val="HTML Address Char"/>
    <w:basedOn w:val="DefaultParagraphFont"/>
    <w:link w:val="HTMLAddress"/>
    <w:uiPriority w:val="99"/>
    <w:semiHidden/>
    <w:rsid w:val="002E108C"/>
    <w:rPr>
      <w:rFonts w:ascii="Times New Roman" w:hAnsi="Times New Roman"/>
      <w:i/>
      <w:iCs/>
      <w:sz w:val="22"/>
    </w:rPr>
  </w:style>
  <w:style w:type="paragraph" w:styleId="HTMLPreformatted">
    <w:name w:val="HTML Preformatted"/>
    <w:basedOn w:val="Normal"/>
    <w:link w:val="HTMLPreformattedChar"/>
    <w:uiPriority w:val="99"/>
    <w:semiHidden/>
    <w:unhideWhenUsed/>
    <w:locked/>
    <w:rsid w:val="002E108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2E108C"/>
    <w:rPr>
      <w:rFonts w:ascii="Consolas" w:hAnsi="Consolas"/>
      <w:sz w:val="20"/>
      <w:szCs w:val="20"/>
    </w:rPr>
  </w:style>
  <w:style w:type="paragraph" w:styleId="Index1">
    <w:name w:val="index 1"/>
    <w:basedOn w:val="Normal"/>
    <w:next w:val="Normal"/>
    <w:autoRedefine/>
    <w:uiPriority w:val="99"/>
    <w:semiHidden/>
    <w:unhideWhenUsed/>
    <w:locked/>
    <w:rsid w:val="002E108C"/>
    <w:pPr>
      <w:spacing w:after="0"/>
      <w:ind w:left="220" w:hanging="220"/>
    </w:pPr>
  </w:style>
  <w:style w:type="paragraph" w:styleId="Index2">
    <w:name w:val="index 2"/>
    <w:basedOn w:val="Normal"/>
    <w:next w:val="Normal"/>
    <w:autoRedefine/>
    <w:uiPriority w:val="99"/>
    <w:semiHidden/>
    <w:unhideWhenUsed/>
    <w:locked/>
    <w:rsid w:val="002E108C"/>
    <w:pPr>
      <w:spacing w:after="0"/>
      <w:ind w:left="440" w:hanging="220"/>
    </w:pPr>
  </w:style>
  <w:style w:type="paragraph" w:styleId="Index3">
    <w:name w:val="index 3"/>
    <w:basedOn w:val="Normal"/>
    <w:next w:val="Normal"/>
    <w:autoRedefine/>
    <w:uiPriority w:val="99"/>
    <w:semiHidden/>
    <w:unhideWhenUsed/>
    <w:locked/>
    <w:rsid w:val="002E108C"/>
    <w:pPr>
      <w:spacing w:after="0"/>
      <w:ind w:left="660" w:hanging="220"/>
    </w:pPr>
  </w:style>
  <w:style w:type="paragraph" w:styleId="Index4">
    <w:name w:val="index 4"/>
    <w:basedOn w:val="Normal"/>
    <w:next w:val="Normal"/>
    <w:autoRedefine/>
    <w:uiPriority w:val="99"/>
    <w:semiHidden/>
    <w:unhideWhenUsed/>
    <w:locked/>
    <w:rsid w:val="002E108C"/>
    <w:pPr>
      <w:spacing w:after="0"/>
      <w:ind w:left="880" w:hanging="220"/>
    </w:pPr>
  </w:style>
  <w:style w:type="paragraph" w:styleId="Index5">
    <w:name w:val="index 5"/>
    <w:basedOn w:val="Normal"/>
    <w:next w:val="Normal"/>
    <w:autoRedefine/>
    <w:uiPriority w:val="99"/>
    <w:semiHidden/>
    <w:unhideWhenUsed/>
    <w:locked/>
    <w:rsid w:val="002E108C"/>
    <w:pPr>
      <w:spacing w:after="0"/>
      <w:ind w:left="1100" w:hanging="220"/>
    </w:pPr>
  </w:style>
  <w:style w:type="paragraph" w:styleId="Index6">
    <w:name w:val="index 6"/>
    <w:basedOn w:val="Normal"/>
    <w:next w:val="Normal"/>
    <w:autoRedefine/>
    <w:uiPriority w:val="99"/>
    <w:semiHidden/>
    <w:unhideWhenUsed/>
    <w:locked/>
    <w:rsid w:val="002E108C"/>
    <w:pPr>
      <w:spacing w:after="0"/>
      <w:ind w:left="1320" w:hanging="220"/>
    </w:pPr>
  </w:style>
  <w:style w:type="paragraph" w:styleId="Index7">
    <w:name w:val="index 7"/>
    <w:basedOn w:val="Normal"/>
    <w:next w:val="Normal"/>
    <w:autoRedefine/>
    <w:uiPriority w:val="99"/>
    <w:semiHidden/>
    <w:unhideWhenUsed/>
    <w:locked/>
    <w:rsid w:val="002E108C"/>
    <w:pPr>
      <w:spacing w:after="0"/>
      <w:ind w:left="1540" w:hanging="220"/>
    </w:pPr>
  </w:style>
  <w:style w:type="paragraph" w:styleId="Index8">
    <w:name w:val="index 8"/>
    <w:basedOn w:val="Normal"/>
    <w:next w:val="Normal"/>
    <w:autoRedefine/>
    <w:uiPriority w:val="99"/>
    <w:semiHidden/>
    <w:unhideWhenUsed/>
    <w:locked/>
    <w:rsid w:val="002E108C"/>
    <w:pPr>
      <w:spacing w:after="0"/>
      <w:ind w:left="1760" w:hanging="220"/>
    </w:pPr>
  </w:style>
  <w:style w:type="paragraph" w:styleId="Index9">
    <w:name w:val="index 9"/>
    <w:basedOn w:val="Normal"/>
    <w:next w:val="Normal"/>
    <w:autoRedefine/>
    <w:uiPriority w:val="99"/>
    <w:semiHidden/>
    <w:unhideWhenUsed/>
    <w:locked/>
    <w:rsid w:val="002E108C"/>
    <w:pPr>
      <w:spacing w:after="0"/>
      <w:ind w:left="1980" w:hanging="220"/>
    </w:pPr>
  </w:style>
  <w:style w:type="paragraph" w:styleId="IndexHeading">
    <w:name w:val="index heading"/>
    <w:basedOn w:val="Normal"/>
    <w:next w:val="Index1"/>
    <w:uiPriority w:val="99"/>
    <w:semiHidden/>
    <w:unhideWhenUsed/>
    <w:locked/>
    <w:rsid w:val="002E108C"/>
    <w:rPr>
      <w:rFonts w:asciiTheme="majorHAnsi" w:eastAsiaTheme="majorEastAsia" w:hAnsiTheme="majorHAnsi" w:cstheme="majorBidi"/>
      <w:b/>
      <w:bCs/>
    </w:rPr>
  </w:style>
  <w:style w:type="paragraph" w:styleId="List">
    <w:name w:val="List"/>
    <w:basedOn w:val="Normal"/>
    <w:uiPriority w:val="99"/>
    <w:semiHidden/>
    <w:unhideWhenUsed/>
    <w:locked/>
    <w:rsid w:val="002E108C"/>
    <w:pPr>
      <w:ind w:left="360" w:hanging="360"/>
      <w:contextualSpacing/>
    </w:pPr>
  </w:style>
  <w:style w:type="paragraph" w:styleId="List2">
    <w:name w:val="List 2"/>
    <w:basedOn w:val="Normal"/>
    <w:uiPriority w:val="99"/>
    <w:semiHidden/>
    <w:unhideWhenUsed/>
    <w:locked/>
    <w:rsid w:val="002E108C"/>
    <w:pPr>
      <w:ind w:left="720" w:hanging="360"/>
      <w:contextualSpacing/>
    </w:pPr>
  </w:style>
  <w:style w:type="paragraph" w:styleId="List3">
    <w:name w:val="List 3"/>
    <w:basedOn w:val="Normal"/>
    <w:uiPriority w:val="99"/>
    <w:semiHidden/>
    <w:unhideWhenUsed/>
    <w:locked/>
    <w:rsid w:val="002E108C"/>
    <w:pPr>
      <w:ind w:left="1080" w:hanging="360"/>
      <w:contextualSpacing/>
    </w:pPr>
  </w:style>
  <w:style w:type="paragraph" w:styleId="List4">
    <w:name w:val="List 4"/>
    <w:basedOn w:val="Normal"/>
    <w:uiPriority w:val="99"/>
    <w:semiHidden/>
    <w:unhideWhenUsed/>
    <w:locked/>
    <w:rsid w:val="002E108C"/>
    <w:pPr>
      <w:ind w:left="1440" w:hanging="360"/>
      <w:contextualSpacing/>
    </w:pPr>
  </w:style>
  <w:style w:type="paragraph" w:styleId="List5">
    <w:name w:val="List 5"/>
    <w:basedOn w:val="Normal"/>
    <w:uiPriority w:val="99"/>
    <w:semiHidden/>
    <w:unhideWhenUsed/>
    <w:locked/>
    <w:rsid w:val="002E108C"/>
    <w:pPr>
      <w:ind w:left="1800" w:hanging="360"/>
      <w:contextualSpacing/>
    </w:pPr>
  </w:style>
  <w:style w:type="paragraph" w:styleId="ListBullet">
    <w:name w:val="List Bullet"/>
    <w:basedOn w:val="Normal"/>
    <w:uiPriority w:val="99"/>
    <w:semiHidden/>
    <w:unhideWhenUsed/>
    <w:locked/>
    <w:rsid w:val="002E108C"/>
    <w:pPr>
      <w:numPr>
        <w:numId w:val="119"/>
      </w:numPr>
      <w:contextualSpacing/>
    </w:pPr>
  </w:style>
  <w:style w:type="paragraph" w:styleId="ListBullet2">
    <w:name w:val="List Bullet 2"/>
    <w:basedOn w:val="Normal"/>
    <w:uiPriority w:val="99"/>
    <w:semiHidden/>
    <w:unhideWhenUsed/>
    <w:locked/>
    <w:rsid w:val="002E108C"/>
    <w:pPr>
      <w:numPr>
        <w:numId w:val="120"/>
      </w:numPr>
      <w:contextualSpacing/>
    </w:pPr>
  </w:style>
  <w:style w:type="paragraph" w:styleId="ListBullet3">
    <w:name w:val="List Bullet 3"/>
    <w:basedOn w:val="Normal"/>
    <w:uiPriority w:val="99"/>
    <w:semiHidden/>
    <w:unhideWhenUsed/>
    <w:locked/>
    <w:rsid w:val="002E108C"/>
    <w:pPr>
      <w:numPr>
        <w:numId w:val="121"/>
      </w:numPr>
      <w:contextualSpacing/>
    </w:pPr>
  </w:style>
  <w:style w:type="paragraph" w:styleId="ListBullet4">
    <w:name w:val="List Bullet 4"/>
    <w:basedOn w:val="Normal"/>
    <w:uiPriority w:val="99"/>
    <w:semiHidden/>
    <w:unhideWhenUsed/>
    <w:locked/>
    <w:rsid w:val="002E108C"/>
    <w:pPr>
      <w:numPr>
        <w:numId w:val="122"/>
      </w:numPr>
      <w:contextualSpacing/>
    </w:pPr>
  </w:style>
  <w:style w:type="paragraph" w:styleId="ListBullet5">
    <w:name w:val="List Bullet 5"/>
    <w:basedOn w:val="Normal"/>
    <w:uiPriority w:val="99"/>
    <w:semiHidden/>
    <w:unhideWhenUsed/>
    <w:locked/>
    <w:rsid w:val="002E108C"/>
    <w:pPr>
      <w:numPr>
        <w:numId w:val="123"/>
      </w:numPr>
      <w:contextualSpacing/>
    </w:pPr>
  </w:style>
  <w:style w:type="paragraph" w:styleId="ListContinue">
    <w:name w:val="List Continue"/>
    <w:basedOn w:val="Normal"/>
    <w:uiPriority w:val="99"/>
    <w:semiHidden/>
    <w:unhideWhenUsed/>
    <w:locked/>
    <w:rsid w:val="002E108C"/>
    <w:pPr>
      <w:spacing w:after="120"/>
      <w:ind w:left="360"/>
      <w:contextualSpacing/>
    </w:pPr>
  </w:style>
  <w:style w:type="paragraph" w:styleId="ListContinue2">
    <w:name w:val="List Continue 2"/>
    <w:basedOn w:val="Normal"/>
    <w:uiPriority w:val="99"/>
    <w:semiHidden/>
    <w:unhideWhenUsed/>
    <w:locked/>
    <w:rsid w:val="002E108C"/>
    <w:pPr>
      <w:spacing w:after="120"/>
      <w:ind w:left="720"/>
      <w:contextualSpacing/>
    </w:pPr>
  </w:style>
  <w:style w:type="paragraph" w:styleId="ListContinue3">
    <w:name w:val="List Continue 3"/>
    <w:basedOn w:val="Normal"/>
    <w:uiPriority w:val="99"/>
    <w:semiHidden/>
    <w:unhideWhenUsed/>
    <w:locked/>
    <w:rsid w:val="002E108C"/>
    <w:pPr>
      <w:spacing w:after="120"/>
      <w:ind w:left="1080"/>
      <w:contextualSpacing/>
    </w:pPr>
  </w:style>
  <w:style w:type="paragraph" w:styleId="ListContinue4">
    <w:name w:val="List Continue 4"/>
    <w:basedOn w:val="Normal"/>
    <w:uiPriority w:val="99"/>
    <w:semiHidden/>
    <w:unhideWhenUsed/>
    <w:locked/>
    <w:rsid w:val="002E108C"/>
    <w:pPr>
      <w:spacing w:after="120"/>
      <w:ind w:left="1440"/>
      <w:contextualSpacing/>
    </w:pPr>
  </w:style>
  <w:style w:type="paragraph" w:styleId="ListContinue5">
    <w:name w:val="List Continue 5"/>
    <w:basedOn w:val="Normal"/>
    <w:uiPriority w:val="99"/>
    <w:semiHidden/>
    <w:unhideWhenUsed/>
    <w:locked/>
    <w:rsid w:val="002E108C"/>
    <w:pPr>
      <w:spacing w:after="120"/>
      <w:ind w:left="1800"/>
      <w:contextualSpacing/>
    </w:pPr>
  </w:style>
  <w:style w:type="paragraph" w:styleId="ListNumber">
    <w:name w:val="List Number"/>
    <w:basedOn w:val="Normal"/>
    <w:uiPriority w:val="99"/>
    <w:semiHidden/>
    <w:unhideWhenUsed/>
    <w:locked/>
    <w:rsid w:val="002E108C"/>
    <w:pPr>
      <w:numPr>
        <w:numId w:val="124"/>
      </w:numPr>
      <w:contextualSpacing/>
    </w:pPr>
  </w:style>
  <w:style w:type="paragraph" w:styleId="ListNumber2">
    <w:name w:val="List Number 2"/>
    <w:basedOn w:val="Normal"/>
    <w:uiPriority w:val="99"/>
    <w:semiHidden/>
    <w:unhideWhenUsed/>
    <w:locked/>
    <w:rsid w:val="002E108C"/>
    <w:pPr>
      <w:numPr>
        <w:numId w:val="125"/>
      </w:numPr>
      <w:contextualSpacing/>
    </w:pPr>
  </w:style>
  <w:style w:type="paragraph" w:styleId="ListNumber3">
    <w:name w:val="List Number 3"/>
    <w:basedOn w:val="Normal"/>
    <w:uiPriority w:val="99"/>
    <w:semiHidden/>
    <w:unhideWhenUsed/>
    <w:locked/>
    <w:rsid w:val="002E108C"/>
    <w:pPr>
      <w:numPr>
        <w:numId w:val="126"/>
      </w:numPr>
      <w:contextualSpacing/>
    </w:pPr>
  </w:style>
  <w:style w:type="paragraph" w:styleId="ListNumber4">
    <w:name w:val="List Number 4"/>
    <w:basedOn w:val="Normal"/>
    <w:uiPriority w:val="99"/>
    <w:semiHidden/>
    <w:unhideWhenUsed/>
    <w:locked/>
    <w:rsid w:val="002E108C"/>
    <w:pPr>
      <w:numPr>
        <w:numId w:val="127"/>
      </w:numPr>
      <w:contextualSpacing/>
    </w:pPr>
  </w:style>
  <w:style w:type="paragraph" w:styleId="ListNumber5">
    <w:name w:val="List Number 5"/>
    <w:basedOn w:val="Normal"/>
    <w:uiPriority w:val="99"/>
    <w:semiHidden/>
    <w:unhideWhenUsed/>
    <w:locked/>
    <w:rsid w:val="002E108C"/>
    <w:pPr>
      <w:numPr>
        <w:numId w:val="128"/>
      </w:numPr>
      <w:contextualSpacing/>
    </w:pPr>
  </w:style>
  <w:style w:type="paragraph" w:styleId="MacroText">
    <w:name w:val="macro"/>
    <w:link w:val="MacroTextChar"/>
    <w:uiPriority w:val="99"/>
    <w:semiHidden/>
    <w:unhideWhenUsed/>
    <w:locked/>
    <w:rsid w:val="002E108C"/>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2E108C"/>
    <w:rPr>
      <w:rFonts w:ascii="Consolas" w:hAnsi="Consolas"/>
      <w:sz w:val="20"/>
      <w:szCs w:val="20"/>
    </w:rPr>
  </w:style>
  <w:style w:type="paragraph" w:styleId="MessageHeader">
    <w:name w:val="Message Header"/>
    <w:basedOn w:val="Normal"/>
    <w:link w:val="MessageHeaderChar"/>
    <w:uiPriority w:val="99"/>
    <w:semiHidden/>
    <w:unhideWhenUsed/>
    <w:locked/>
    <w:rsid w:val="002E108C"/>
    <w:pPr>
      <w:pBdr>
        <w:top w:val="single" w:sz="6" w:space="1" w:color="auto"/>
        <w:left w:val="single" w:sz="6" w:space="1" w:color="auto"/>
        <w:bottom w:val="single" w:sz="6" w:space="1" w:color="auto"/>
        <w:right w:val="single" w:sz="6" w:space="1" w:color="auto"/>
      </w:pBdr>
      <w:shd w:val="pct20" w:color="auto" w:fill="auto"/>
      <w:spacing w:after="0"/>
      <w:ind w:left="1080" w:hanging="1080"/>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2E108C"/>
    <w:rPr>
      <w:rFonts w:asciiTheme="majorHAnsi" w:eastAsiaTheme="majorEastAsia" w:hAnsiTheme="majorHAnsi" w:cstheme="majorBidi"/>
      <w:sz w:val="24"/>
      <w:szCs w:val="24"/>
      <w:shd w:val="pct20" w:color="auto" w:fill="auto"/>
    </w:rPr>
  </w:style>
  <w:style w:type="paragraph" w:styleId="NormalIndent">
    <w:name w:val="Normal Indent"/>
    <w:basedOn w:val="Normal"/>
    <w:uiPriority w:val="99"/>
    <w:semiHidden/>
    <w:unhideWhenUsed/>
    <w:locked/>
    <w:rsid w:val="002E108C"/>
    <w:pPr>
      <w:ind w:left="720"/>
    </w:pPr>
  </w:style>
  <w:style w:type="paragraph" w:styleId="NoteHeading">
    <w:name w:val="Note Heading"/>
    <w:basedOn w:val="Normal"/>
    <w:next w:val="Normal"/>
    <w:link w:val="NoteHeadingChar"/>
    <w:uiPriority w:val="99"/>
    <w:semiHidden/>
    <w:unhideWhenUsed/>
    <w:locked/>
    <w:rsid w:val="002E108C"/>
    <w:pPr>
      <w:spacing w:after="0"/>
    </w:pPr>
  </w:style>
  <w:style w:type="character" w:customStyle="1" w:styleId="NoteHeadingChar">
    <w:name w:val="Note Heading Char"/>
    <w:basedOn w:val="DefaultParagraphFont"/>
    <w:link w:val="NoteHeading"/>
    <w:uiPriority w:val="99"/>
    <w:semiHidden/>
    <w:rsid w:val="002E108C"/>
    <w:rPr>
      <w:rFonts w:ascii="Times New Roman" w:hAnsi="Times New Roman"/>
      <w:sz w:val="22"/>
    </w:rPr>
  </w:style>
  <w:style w:type="paragraph" w:styleId="PlainText">
    <w:name w:val="Plain Text"/>
    <w:basedOn w:val="Normal"/>
    <w:link w:val="PlainTextChar"/>
    <w:uiPriority w:val="99"/>
    <w:semiHidden/>
    <w:unhideWhenUsed/>
    <w:locked/>
    <w:rsid w:val="002E108C"/>
    <w:pPr>
      <w:spacing w:after="0"/>
    </w:pPr>
    <w:rPr>
      <w:rFonts w:ascii="Consolas" w:hAnsi="Consolas"/>
      <w:sz w:val="21"/>
    </w:rPr>
  </w:style>
  <w:style w:type="character" w:customStyle="1" w:styleId="PlainTextChar">
    <w:name w:val="Plain Text Char"/>
    <w:basedOn w:val="DefaultParagraphFont"/>
    <w:link w:val="PlainText"/>
    <w:uiPriority w:val="99"/>
    <w:semiHidden/>
    <w:rsid w:val="002E108C"/>
    <w:rPr>
      <w:rFonts w:ascii="Consolas" w:hAnsi="Consolas"/>
    </w:rPr>
  </w:style>
  <w:style w:type="paragraph" w:styleId="Salutation">
    <w:name w:val="Salutation"/>
    <w:basedOn w:val="Normal"/>
    <w:next w:val="Normal"/>
    <w:link w:val="SalutationChar"/>
    <w:uiPriority w:val="99"/>
    <w:semiHidden/>
    <w:unhideWhenUsed/>
    <w:locked/>
    <w:rsid w:val="002E108C"/>
  </w:style>
  <w:style w:type="character" w:customStyle="1" w:styleId="SalutationChar">
    <w:name w:val="Salutation Char"/>
    <w:basedOn w:val="DefaultParagraphFont"/>
    <w:link w:val="Salutation"/>
    <w:uiPriority w:val="99"/>
    <w:semiHidden/>
    <w:rsid w:val="002E108C"/>
    <w:rPr>
      <w:rFonts w:ascii="Times New Roman" w:hAnsi="Times New Roman"/>
      <w:sz w:val="22"/>
    </w:rPr>
  </w:style>
  <w:style w:type="paragraph" w:styleId="Signature">
    <w:name w:val="Signature"/>
    <w:basedOn w:val="Normal"/>
    <w:link w:val="SignatureChar"/>
    <w:uiPriority w:val="99"/>
    <w:semiHidden/>
    <w:unhideWhenUsed/>
    <w:locked/>
    <w:rsid w:val="002E108C"/>
    <w:pPr>
      <w:spacing w:after="0"/>
      <w:ind w:left="4320"/>
    </w:pPr>
  </w:style>
  <w:style w:type="character" w:customStyle="1" w:styleId="SignatureChar">
    <w:name w:val="Signature Char"/>
    <w:basedOn w:val="DefaultParagraphFont"/>
    <w:link w:val="Signature"/>
    <w:uiPriority w:val="99"/>
    <w:semiHidden/>
    <w:rsid w:val="002E108C"/>
    <w:rPr>
      <w:rFonts w:ascii="Times New Roman" w:hAnsi="Times New Roman"/>
      <w:sz w:val="22"/>
    </w:rPr>
  </w:style>
  <w:style w:type="paragraph" w:styleId="TableofAuthorities">
    <w:name w:val="table of authorities"/>
    <w:basedOn w:val="Normal"/>
    <w:next w:val="Normal"/>
    <w:uiPriority w:val="99"/>
    <w:semiHidden/>
    <w:unhideWhenUsed/>
    <w:locked/>
    <w:rsid w:val="002E108C"/>
    <w:pPr>
      <w:spacing w:after="0"/>
      <w:ind w:left="220" w:hanging="220"/>
    </w:pPr>
  </w:style>
  <w:style w:type="paragraph" w:styleId="TableofFigures">
    <w:name w:val="table of figures"/>
    <w:basedOn w:val="Normal"/>
    <w:next w:val="Normal"/>
    <w:uiPriority w:val="99"/>
    <w:semiHidden/>
    <w:unhideWhenUsed/>
    <w:locked/>
    <w:rsid w:val="002E108C"/>
    <w:pPr>
      <w:spacing w:after="0"/>
    </w:pPr>
  </w:style>
  <w:style w:type="paragraph" w:styleId="TOAHeading">
    <w:name w:val="toa heading"/>
    <w:basedOn w:val="Normal"/>
    <w:next w:val="Normal"/>
    <w:uiPriority w:val="99"/>
    <w:semiHidden/>
    <w:unhideWhenUsed/>
    <w:locked/>
    <w:rsid w:val="002E108C"/>
    <w:pPr>
      <w:spacing w:before="120"/>
    </w:pPr>
    <w:rPr>
      <w:rFonts w:asciiTheme="majorHAnsi" w:eastAsiaTheme="majorEastAsia" w:hAnsiTheme="majorHAnsi" w:cstheme="majorBidi"/>
      <w:b/>
      <w:bCs/>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612371353">
      <w:bodyDiv w:val="1"/>
      <w:marLeft w:val="0"/>
      <w:marRight w:val="0"/>
      <w:marTop w:val="0"/>
      <w:marBottom w:val="0"/>
      <w:divBdr>
        <w:top w:val="none" w:sz="0" w:space="0" w:color="auto"/>
        <w:left w:val="none" w:sz="0" w:space="0" w:color="auto"/>
        <w:bottom w:val="none" w:sz="0" w:space="0" w:color="auto"/>
        <w:right w:val="none" w:sz="0" w:space="0" w:color="auto"/>
      </w:divBdr>
    </w:div>
    <w:div w:id="14130900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diagramQuickStyle" Target="diagrams/quickStyle1.xml"/><Relationship Id="rId26" Type="http://schemas.openxmlformats.org/officeDocument/2006/relationships/hyperlink" Target="http://twitter.com/WVC" TargetMode="External"/><Relationship Id="rId39" Type="http://schemas.openxmlformats.org/officeDocument/2006/relationships/hyperlink" Target="mailto:rpoortinga@wvc.edu" TargetMode="External"/><Relationship Id="rId21" Type="http://schemas.openxmlformats.org/officeDocument/2006/relationships/image" Target="media/image3.emf"/><Relationship Id="rId34" Type="http://schemas.openxmlformats.org/officeDocument/2006/relationships/diagramLayout" Target="diagrams/layout2.xml"/><Relationship Id="rId42" Type="http://schemas.openxmlformats.org/officeDocument/2006/relationships/hyperlink" Target="https://fortress.wa.gov/ecy/enviwa/" TargetMode="External"/><Relationship Id="rId47" Type="http://schemas.openxmlformats.org/officeDocument/2006/relationships/header" Target="header4.xml"/><Relationship Id="rId50" Type="http://schemas.openxmlformats.org/officeDocument/2006/relationships/header" Target="head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diagramData" Target="diagrams/data1.xml"/><Relationship Id="rId29" Type="http://schemas.openxmlformats.org/officeDocument/2006/relationships/footer" Target="footer1.xml"/><Relationship Id="rId11" Type="http://schemas.openxmlformats.org/officeDocument/2006/relationships/image" Target="media/image1.png"/><Relationship Id="rId24" Type="http://schemas.openxmlformats.org/officeDocument/2006/relationships/hyperlink" Target="http://www.wvc.edu/" TargetMode="External"/><Relationship Id="rId32" Type="http://schemas.openxmlformats.org/officeDocument/2006/relationships/hyperlink" Target="https://commons.wvc.edu/hr/pp/500/Suspended%20Operations%20and%20College%20Closure.aspx" TargetMode="External"/><Relationship Id="rId37" Type="http://schemas.microsoft.com/office/2007/relationships/diagramDrawing" Target="diagrams/drawing2.xml"/><Relationship Id="rId40" Type="http://schemas.openxmlformats.org/officeDocument/2006/relationships/image" Target="media/image5.png"/><Relationship Id="rId45" Type="http://schemas.openxmlformats.org/officeDocument/2006/relationships/hyperlink" Target="https://airnow.gov/index.cfm?action=aqibasics.pmhilevels" TargetMode="External"/><Relationship Id="rId5" Type="http://schemas.openxmlformats.org/officeDocument/2006/relationships/numbering" Target="numbering.xml"/><Relationship Id="rId15" Type="http://schemas.openxmlformats.org/officeDocument/2006/relationships/customXml" Target="ink/ink2.xml"/><Relationship Id="rId23" Type="http://schemas.openxmlformats.org/officeDocument/2006/relationships/hyperlink" Target="http://www.4people.org" TargetMode="External"/><Relationship Id="rId28" Type="http://schemas.openxmlformats.org/officeDocument/2006/relationships/header" Target="header2.xml"/><Relationship Id="rId36" Type="http://schemas.openxmlformats.org/officeDocument/2006/relationships/diagramColors" Target="diagrams/colors2.xml"/><Relationship Id="rId49"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diagramColors" Target="diagrams/colors1.xml"/><Relationship Id="rId31" Type="http://schemas.openxmlformats.org/officeDocument/2006/relationships/hyperlink" Target="http://www.wvc.edu/emergency)" TargetMode="External"/><Relationship Id="rId44" Type="http://schemas.openxmlformats.org/officeDocument/2006/relationships/image" Target="media/image6.gif"/><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www.wvc.edu" TargetMode="External"/><Relationship Id="rId22" Type="http://schemas.openxmlformats.org/officeDocument/2006/relationships/image" Target="media/image4.emf"/><Relationship Id="rId27" Type="http://schemas.openxmlformats.org/officeDocument/2006/relationships/header" Target="header1.xml"/><Relationship Id="rId30" Type="http://schemas.openxmlformats.org/officeDocument/2006/relationships/header" Target="header3.xml"/><Relationship Id="rId35" Type="http://schemas.openxmlformats.org/officeDocument/2006/relationships/diagramQuickStyle" Target="diagrams/quickStyle2.xml"/><Relationship Id="rId43" Type="http://schemas.openxmlformats.org/officeDocument/2006/relationships/hyperlink" Target="https://airnow.gov/index.cfm?action=aqibasics.aqi" TargetMode="External"/><Relationship Id="rId48" Type="http://schemas.openxmlformats.org/officeDocument/2006/relationships/header" Target="header5.xml"/><Relationship Id="rId8" Type="http://schemas.openxmlformats.org/officeDocument/2006/relationships/webSettings" Target="webSettings.xml"/><Relationship Id="rId51"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customXml" Target="ink/ink1.xml"/><Relationship Id="rId17" Type="http://schemas.openxmlformats.org/officeDocument/2006/relationships/diagramLayout" Target="diagrams/layout1.xml"/><Relationship Id="rId25" Type="http://schemas.openxmlformats.org/officeDocument/2006/relationships/hyperlink" Target="http://www.facebook.com/wenatcheevalleycollege" TargetMode="External"/><Relationship Id="rId33" Type="http://schemas.openxmlformats.org/officeDocument/2006/relationships/diagramData" Target="diagrams/data2.xml"/><Relationship Id="rId38" Type="http://schemas.openxmlformats.org/officeDocument/2006/relationships/hyperlink" Target="mailto:bsanchez@wvc.edu" TargetMode="External"/><Relationship Id="rId46" Type="http://schemas.openxmlformats.org/officeDocument/2006/relationships/image" Target="media/image7.emf"/><Relationship Id="rId20" Type="http://schemas.microsoft.com/office/2007/relationships/diagramDrawing" Target="diagrams/drawing1.xml"/><Relationship Id="rId41" Type="http://schemas.openxmlformats.org/officeDocument/2006/relationships/hyperlink" Target="http://aqicn.org/city/usa/washington/wenatchee/fifth-st/" TargetMode="External"/><Relationship Id="rId1" Type="http://schemas.openxmlformats.org/officeDocument/2006/relationships/customXml" Target="../customXml/item1.xml"/><Relationship Id="rId6" Type="http://schemas.openxmlformats.org/officeDocument/2006/relationships/styles" Target="styles.xm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5C78554-65C8-4AD7-A966-100245D5C65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127A4AE7-E65E-4D83-A879-E701B8B30B64}">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INCIDENT COMMANDER</a:t>
          </a:r>
        </a:p>
      </dgm:t>
    </dgm:pt>
    <dgm:pt modelId="{EC209199-1E64-464C-BFE4-3AEE19AA8837}" type="parTrans" cxnId="{3CAB116D-B2F5-458D-93EC-79C3EA227E49}">
      <dgm:prSet/>
      <dgm:spPr/>
      <dgm:t>
        <a:bodyPr/>
        <a:lstStyle/>
        <a:p>
          <a:pPr algn="ctr"/>
          <a:endParaRPr lang="en-US" sz="800" b="1">
            <a:latin typeface="Univers" panose="020B0603020202030204" pitchFamily="34" charset="0"/>
          </a:endParaRPr>
        </a:p>
      </dgm:t>
    </dgm:pt>
    <dgm:pt modelId="{FA82314A-1B5B-4E95-8FA4-CE17B24DCB08}" type="sibTrans" cxnId="{3CAB116D-B2F5-458D-93EC-79C3EA227E49}">
      <dgm:prSet/>
      <dgm:spPr/>
      <dgm:t>
        <a:bodyPr/>
        <a:lstStyle/>
        <a:p>
          <a:pPr algn="ctr"/>
          <a:endParaRPr lang="en-US" sz="800" b="1">
            <a:latin typeface="Univers" panose="020B0603020202030204" pitchFamily="34" charset="0"/>
          </a:endParaRPr>
        </a:p>
      </dgm:t>
    </dgm:pt>
    <dgm:pt modelId="{7EF3FE58-96F0-4B0B-ABA8-DD74E96AF852}" type="asst">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PUBLIC INFORMATION OFFICER</a:t>
          </a:r>
        </a:p>
      </dgm:t>
    </dgm:pt>
    <dgm:pt modelId="{CF936975-712F-4274-9430-C1919587D093}" type="parTrans" cxnId="{2354DFF9-4DDE-4404-BEEE-FE1DBC2C6D08}">
      <dgm:prSet/>
      <dgm:spPr>
        <a:ln w="15875">
          <a:solidFill>
            <a:schemeClr val="tx1"/>
          </a:solidFill>
          <a:prstDash val="sysDash"/>
        </a:ln>
      </dgm:spPr>
      <dgm:t>
        <a:bodyPr/>
        <a:lstStyle/>
        <a:p>
          <a:pPr algn="ctr"/>
          <a:endParaRPr lang="en-US" sz="800" b="0">
            <a:latin typeface="Univers" panose="020B0603020202030204" pitchFamily="34" charset="0"/>
            <a:cs typeface="Arial" pitchFamily="34" charset="0"/>
          </a:endParaRPr>
        </a:p>
      </dgm:t>
    </dgm:pt>
    <dgm:pt modelId="{1BFC2883-46E3-43E2-89B3-CEEDF8B552A9}" type="sibTrans" cxnId="{2354DFF9-4DDE-4404-BEEE-FE1DBC2C6D08}">
      <dgm:prSet/>
      <dgm:spPr/>
      <dgm:t>
        <a:bodyPr/>
        <a:lstStyle/>
        <a:p>
          <a:pPr algn="ctr"/>
          <a:endParaRPr lang="en-US" sz="800" b="1">
            <a:latin typeface="Univers" panose="020B0603020202030204" pitchFamily="34" charset="0"/>
          </a:endParaRPr>
        </a:p>
      </dgm:t>
    </dgm:pt>
    <dgm:pt modelId="{4CF9BD97-6C70-4EEF-80EB-9FC951570156}">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OPERATIONS SECTION</a:t>
          </a:r>
        </a:p>
      </dgm:t>
    </dgm:pt>
    <dgm:pt modelId="{6363AFE2-1EA8-4404-B43F-B0FB31AA56EB}" type="parTrans" cxnId="{4994D92E-18A9-4D17-A414-2EA534CEC2FA}">
      <dgm:prSet/>
      <dgm:spPr>
        <a:ln w="15875">
          <a:solidFill>
            <a:schemeClr val="tx1"/>
          </a:solidFill>
        </a:ln>
      </dgm:spPr>
      <dgm:t>
        <a:bodyPr/>
        <a:lstStyle/>
        <a:p>
          <a:pPr algn="ctr"/>
          <a:endParaRPr lang="en-US" sz="800" b="0">
            <a:latin typeface="Univers" panose="020B0603020202030204" pitchFamily="34" charset="0"/>
            <a:cs typeface="Arial" pitchFamily="34" charset="0"/>
          </a:endParaRPr>
        </a:p>
      </dgm:t>
    </dgm:pt>
    <dgm:pt modelId="{376799F0-2233-4845-8AB7-893F4684D938}" type="sibTrans" cxnId="{4994D92E-18A9-4D17-A414-2EA534CEC2FA}">
      <dgm:prSet/>
      <dgm:spPr/>
      <dgm:t>
        <a:bodyPr/>
        <a:lstStyle/>
        <a:p>
          <a:pPr algn="ctr"/>
          <a:endParaRPr lang="en-US" sz="800" b="1">
            <a:latin typeface="Univers" panose="020B0603020202030204" pitchFamily="34" charset="0"/>
          </a:endParaRPr>
        </a:p>
      </dgm:t>
    </dgm:pt>
    <dgm:pt modelId="{4D3501D6-50D8-440D-9338-651B74ADADA6}">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PLANNING SECTION</a:t>
          </a:r>
        </a:p>
      </dgm:t>
    </dgm:pt>
    <dgm:pt modelId="{B47E70F5-492E-4619-8100-0FE964E2F446}" type="parTrans" cxnId="{9C82A023-8D91-4FA1-B56F-3A5AED116ADE}">
      <dgm:prSet/>
      <dgm:spPr>
        <a:ln w="15875">
          <a:solidFill>
            <a:schemeClr val="tx1"/>
          </a:solidFill>
        </a:ln>
      </dgm:spPr>
      <dgm:t>
        <a:bodyPr/>
        <a:lstStyle/>
        <a:p>
          <a:pPr algn="ctr"/>
          <a:endParaRPr lang="en-US" sz="800" b="0">
            <a:latin typeface="Univers" panose="020B0603020202030204" pitchFamily="34" charset="0"/>
            <a:cs typeface="Arial" pitchFamily="34" charset="0"/>
          </a:endParaRPr>
        </a:p>
      </dgm:t>
    </dgm:pt>
    <dgm:pt modelId="{F2CD0559-68D8-49B2-884A-B1F12A67E0CF}" type="sibTrans" cxnId="{9C82A023-8D91-4FA1-B56F-3A5AED116ADE}">
      <dgm:prSet/>
      <dgm:spPr/>
      <dgm:t>
        <a:bodyPr/>
        <a:lstStyle/>
        <a:p>
          <a:pPr algn="ctr"/>
          <a:endParaRPr lang="en-US" sz="800" b="1">
            <a:latin typeface="Univers" panose="020B0603020202030204" pitchFamily="34" charset="0"/>
          </a:endParaRPr>
        </a:p>
      </dgm:t>
    </dgm:pt>
    <dgm:pt modelId="{AA7D85F4-285F-4DD7-BF44-91AC0C3CDB19}">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FINANCE/ADMIN SECTION</a:t>
          </a:r>
        </a:p>
      </dgm:t>
    </dgm:pt>
    <dgm:pt modelId="{8982DE12-5F94-4581-99F3-C074DF5843AD}" type="parTrans" cxnId="{19BF59F9-3920-4023-8075-F1090CBD13FD}">
      <dgm:prSet/>
      <dgm:spPr>
        <a:ln w="15875">
          <a:solidFill>
            <a:schemeClr val="tx1"/>
          </a:solidFill>
        </a:ln>
      </dgm:spPr>
      <dgm:t>
        <a:bodyPr/>
        <a:lstStyle/>
        <a:p>
          <a:pPr algn="ctr"/>
          <a:endParaRPr lang="en-US" sz="800" b="0">
            <a:latin typeface="Univers" panose="020B0603020202030204" pitchFamily="34" charset="0"/>
            <a:cs typeface="Arial" pitchFamily="34" charset="0"/>
          </a:endParaRPr>
        </a:p>
      </dgm:t>
    </dgm:pt>
    <dgm:pt modelId="{02608AAD-0060-4EBB-87E9-E9107B4A3633}" type="sibTrans" cxnId="{19BF59F9-3920-4023-8075-F1090CBD13FD}">
      <dgm:prSet/>
      <dgm:spPr/>
      <dgm:t>
        <a:bodyPr/>
        <a:lstStyle/>
        <a:p>
          <a:pPr algn="ctr"/>
          <a:endParaRPr lang="en-US" sz="800" b="1">
            <a:latin typeface="Univers" panose="020B0603020202030204" pitchFamily="34" charset="0"/>
          </a:endParaRPr>
        </a:p>
      </dgm:t>
    </dgm:pt>
    <dgm:pt modelId="{9D9DA840-04A4-418F-BD3C-16D0FEA6BFFC}" type="asst">
      <dgm:prSe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SSEM</a:t>
          </a:r>
        </a:p>
      </dgm:t>
    </dgm:pt>
    <dgm:pt modelId="{9CD65B2D-545D-480A-B230-901732080A1F}" type="parTrans" cxnId="{A8100032-633B-40A6-BCDE-9C7FDDF4C683}">
      <dgm:prSet/>
      <dgm:spPr>
        <a:ln w="15875">
          <a:prstDash val="sysDash"/>
        </a:ln>
      </dgm:spPr>
      <dgm:t>
        <a:bodyPr/>
        <a:lstStyle/>
        <a:p>
          <a:pPr algn="ctr"/>
          <a:endParaRPr lang="en-US" sz="800" b="0">
            <a:latin typeface="Univers" panose="020B0603020202030204" pitchFamily="34" charset="0"/>
            <a:cs typeface="Arial" pitchFamily="34" charset="0"/>
          </a:endParaRPr>
        </a:p>
      </dgm:t>
    </dgm:pt>
    <dgm:pt modelId="{BF275F26-76C8-4099-893F-9E66D5FF34FF}" type="sibTrans" cxnId="{A8100032-633B-40A6-BCDE-9C7FDDF4C683}">
      <dgm:prSet/>
      <dgm:spPr/>
      <dgm:t>
        <a:bodyPr/>
        <a:lstStyle/>
        <a:p>
          <a:pPr algn="ctr"/>
          <a:endParaRPr lang="en-US" sz="800" b="1">
            <a:latin typeface="Univers" panose="020B0603020202030204" pitchFamily="34" charset="0"/>
          </a:endParaRPr>
        </a:p>
      </dgm:t>
    </dgm:pt>
    <dgm:pt modelId="{B8521C81-43AE-496E-B520-4F82F10057D0}" type="asst">
      <dgm:prSe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LIAISON OFFICER</a:t>
          </a:r>
        </a:p>
      </dgm:t>
    </dgm:pt>
    <dgm:pt modelId="{BFAEB5F8-CA9E-459F-A6BB-544D5ACF533B}" type="parTrans" cxnId="{5889C160-7530-45A7-8BA5-E81A37CFAC95}">
      <dgm:prSet/>
      <dgm:spPr>
        <a:ln w="15875">
          <a:prstDash val="sysDash"/>
        </a:ln>
      </dgm:spPr>
      <dgm:t>
        <a:bodyPr/>
        <a:lstStyle/>
        <a:p>
          <a:pPr algn="ctr"/>
          <a:endParaRPr lang="en-US" sz="800" b="0">
            <a:latin typeface="Univers" panose="020B0603020202030204" pitchFamily="34" charset="0"/>
            <a:cs typeface="Arial" pitchFamily="34" charset="0"/>
          </a:endParaRPr>
        </a:p>
      </dgm:t>
    </dgm:pt>
    <dgm:pt modelId="{E25371C2-74AD-400A-BA49-0AF580CBE8F0}" type="sibTrans" cxnId="{5889C160-7530-45A7-8BA5-E81A37CFAC95}">
      <dgm:prSet/>
      <dgm:spPr/>
      <dgm:t>
        <a:bodyPr/>
        <a:lstStyle/>
        <a:p>
          <a:pPr algn="ctr"/>
          <a:endParaRPr lang="en-US" sz="800" b="1">
            <a:latin typeface="Univers" panose="020B0603020202030204" pitchFamily="34" charset="0"/>
          </a:endParaRPr>
        </a:p>
      </dgm:t>
    </dgm:pt>
    <dgm:pt modelId="{C2B95AE4-381C-480C-B85F-99AAC5A0273E}">
      <dgm:prSe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LOGISTICS</a:t>
          </a:r>
          <a:br>
            <a:rPr lang="en-US" sz="800" b="0">
              <a:solidFill>
                <a:schemeClr val="tx1"/>
              </a:solidFill>
              <a:latin typeface="Univers" panose="020B0603020202030204" pitchFamily="34" charset="0"/>
              <a:cs typeface="Arial" pitchFamily="34" charset="0"/>
            </a:rPr>
          </a:br>
          <a:r>
            <a:rPr lang="en-US" sz="800" b="0">
              <a:solidFill>
                <a:schemeClr val="tx1"/>
              </a:solidFill>
              <a:latin typeface="Univers" panose="020B0603020202030204" pitchFamily="34" charset="0"/>
              <a:cs typeface="Arial" pitchFamily="34" charset="0"/>
            </a:rPr>
            <a:t>SECTION</a:t>
          </a:r>
        </a:p>
      </dgm:t>
    </dgm:pt>
    <dgm:pt modelId="{E872B338-3678-48F0-8924-4AC2CE5F60CD}" type="parTrans" cxnId="{7BB3FCDB-D4A8-482B-88C7-9992C1447853}">
      <dgm:prSet/>
      <dgm:spPr>
        <a:ln w="15875">
          <a:solidFill>
            <a:schemeClr val="tx1"/>
          </a:solidFill>
        </a:ln>
      </dgm:spPr>
      <dgm:t>
        <a:bodyPr/>
        <a:lstStyle/>
        <a:p>
          <a:pPr algn="ctr"/>
          <a:endParaRPr lang="en-US" sz="800" b="0">
            <a:latin typeface="Univers" panose="020B0603020202030204" pitchFamily="34" charset="0"/>
            <a:cs typeface="Arial" pitchFamily="34" charset="0"/>
          </a:endParaRPr>
        </a:p>
      </dgm:t>
    </dgm:pt>
    <dgm:pt modelId="{28D502BB-8647-419D-8295-562782BA1B16}" type="sibTrans" cxnId="{7BB3FCDB-D4A8-482B-88C7-9992C1447853}">
      <dgm:prSet/>
      <dgm:spPr/>
      <dgm:t>
        <a:bodyPr/>
        <a:lstStyle/>
        <a:p>
          <a:pPr algn="ctr"/>
          <a:endParaRPr lang="en-US" sz="800" b="1">
            <a:latin typeface="Univers" panose="020B0603020202030204" pitchFamily="34" charset="0"/>
          </a:endParaRPr>
        </a:p>
      </dgm:t>
    </dgm:pt>
    <dgm:pt modelId="{F44DAC92-4260-4414-8B35-AB090AF65381}" type="pres">
      <dgm:prSet presAssocID="{95C78554-65C8-4AD7-A966-100245D5C652}" presName="hierChild1" presStyleCnt="0">
        <dgm:presLayoutVars>
          <dgm:orgChart val="1"/>
          <dgm:chPref val="1"/>
          <dgm:dir/>
          <dgm:animOne val="branch"/>
          <dgm:animLvl val="lvl"/>
          <dgm:resizeHandles/>
        </dgm:presLayoutVars>
      </dgm:prSet>
      <dgm:spPr/>
    </dgm:pt>
    <dgm:pt modelId="{9B5F4ACF-1F93-4110-97F6-5DFCCD81BB43}" type="pres">
      <dgm:prSet presAssocID="{127A4AE7-E65E-4D83-A879-E701B8B30B64}" presName="hierRoot1" presStyleCnt="0">
        <dgm:presLayoutVars>
          <dgm:hierBranch val="init"/>
        </dgm:presLayoutVars>
      </dgm:prSet>
      <dgm:spPr/>
    </dgm:pt>
    <dgm:pt modelId="{44E60C0D-A121-4FE8-ABC5-CBAB9576F5D6}" type="pres">
      <dgm:prSet presAssocID="{127A4AE7-E65E-4D83-A879-E701B8B30B64}" presName="rootComposite1" presStyleCnt="0"/>
      <dgm:spPr/>
    </dgm:pt>
    <dgm:pt modelId="{E42BC986-CF65-4296-8E74-E288E72A5BED}" type="pres">
      <dgm:prSet presAssocID="{127A4AE7-E65E-4D83-A879-E701B8B30B64}" presName="rootText1" presStyleLbl="node0" presStyleIdx="0" presStyleCnt="1">
        <dgm:presLayoutVars>
          <dgm:chPref val="3"/>
        </dgm:presLayoutVars>
      </dgm:prSet>
      <dgm:spPr/>
    </dgm:pt>
    <dgm:pt modelId="{CE77557D-3029-4F42-99F8-A487F2A65DA5}" type="pres">
      <dgm:prSet presAssocID="{127A4AE7-E65E-4D83-A879-E701B8B30B64}" presName="rootConnector1" presStyleLbl="node1" presStyleIdx="0" presStyleCnt="0"/>
      <dgm:spPr/>
    </dgm:pt>
    <dgm:pt modelId="{7B31421A-41C2-411E-A401-F07819C12DF7}" type="pres">
      <dgm:prSet presAssocID="{127A4AE7-E65E-4D83-A879-E701B8B30B64}" presName="hierChild2" presStyleCnt="0"/>
      <dgm:spPr/>
    </dgm:pt>
    <dgm:pt modelId="{2CF61EC1-2C75-4682-A610-FAB66727ACFA}" type="pres">
      <dgm:prSet presAssocID="{6363AFE2-1EA8-4404-B43F-B0FB31AA56EB}" presName="Name37" presStyleLbl="parChTrans1D2" presStyleIdx="0" presStyleCnt="7"/>
      <dgm:spPr/>
    </dgm:pt>
    <dgm:pt modelId="{1475F76A-0F4F-4DAE-9AEE-37E6B67989E3}" type="pres">
      <dgm:prSet presAssocID="{4CF9BD97-6C70-4EEF-80EB-9FC951570156}" presName="hierRoot2" presStyleCnt="0">
        <dgm:presLayoutVars>
          <dgm:hierBranch val="init"/>
        </dgm:presLayoutVars>
      </dgm:prSet>
      <dgm:spPr/>
    </dgm:pt>
    <dgm:pt modelId="{913DD480-C325-4014-AB3D-AFD19901E63D}" type="pres">
      <dgm:prSet presAssocID="{4CF9BD97-6C70-4EEF-80EB-9FC951570156}" presName="rootComposite" presStyleCnt="0"/>
      <dgm:spPr/>
    </dgm:pt>
    <dgm:pt modelId="{8F532C38-BB7D-49C3-90C8-8CF4803E500B}" type="pres">
      <dgm:prSet presAssocID="{4CF9BD97-6C70-4EEF-80EB-9FC951570156}" presName="rootText" presStyleLbl="node2" presStyleIdx="0" presStyleCnt="4">
        <dgm:presLayoutVars>
          <dgm:chPref val="3"/>
        </dgm:presLayoutVars>
      </dgm:prSet>
      <dgm:spPr/>
    </dgm:pt>
    <dgm:pt modelId="{6BA25967-85BF-4B57-A956-795B51E74FA6}" type="pres">
      <dgm:prSet presAssocID="{4CF9BD97-6C70-4EEF-80EB-9FC951570156}" presName="rootConnector" presStyleLbl="node2" presStyleIdx="0" presStyleCnt="4"/>
      <dgm:spPr/>
    </dgm:pt>
    <dgm:pt modelId="{A36AD826-DC20-4FF8-8694-9BCC10038B7E}" type="pres">
      <dgm:prSet presAssocID="{4CF9BD97-6C70-4EEF-80EB-9FC951570156}" presName="hierChild4" presStyleCnt="0"/>
      <dgm:spPr/>
    </dgm:pt>
    <dgm:pt modelId="{70E981D1-16EA-45C4-AD1A-3ABB8B4468C3}" type="pres">
      <dgm:prSet presAssocID="{4CF9BD97-6C70-4EEF-80EB-9FC951570156}" presName="hierChild5" presStyleCnt="0"/>
      <dgm:spPr/>
    </dgm:pt>
    <dgm:pt modelId="{2E202A72-7B48-4748-9BE1-A34A87939119}" type="pres">
      <dgm:prSet presAssocID="{B47E70F5-492E-4619-8100-0FE964E2F446}" presName="Name37" presStyleLbl="parChTrans1D2" presStyleIdx="1" presStyleCnt="7"/>
      <dgm:spPr/>
    </dgm:pt>
    <dgm:pt modelId="{D9FEE059-9E5D-4F84-9124-A39003770597}" type="pres">
      <dgm:prSet presAssocID="{4D3501D6-50D8-440D-9338-651B74ADADA6}" presName="hierRoot2" presStyleCnt="0">
        <dgm:presLayoutVars>
          <dgm:hierBranch val="init"/>
        </dgm:presLayoutVars>
      </dgm:prSet>
      <dgm:spPr/>
    </dgm:pt>
    <dgm:pt modelId="{65F20837-742A-42AF-ACA7-524DFF51C82C}" type="pres">
      <dgm:prSet presAssocID="{4D3501D6-50D8-440D-9338-651B74ADADA6}" presName="rootComposite" presStyleCnt="0"/>
      <dgm:spPr/>
    </dgm:pt>
    <dgm:pt modelId="{27C304BF-0759-4689-ACCC-0C5DBEBB0E65}" type="pres">
      <dgm:prSet presAssocID="{4D3501D6-50D8-440D-9338-651B74ADADA6}" presName="rootText" presStyleLbl="node2" presStyleIdx="1" presStyleCnt="4">
        <dgm:presLayoutVars>
          <dgm:chPref val="3"/>
        </dgm:presLayoutVars>
      </dgm:prSet>
      <dgm:spPr/>
    </dgm:pt>
    <dgm:pt modelId="{E42F1FCA-026F-4E2B-A916-A85C3A8C3F2F}" type="pres">
      <dgm:prSet presAssocID="{4D3501D6-50D8-440D-9338-651B74ADADA6}" presName="rootConnector" presStyleLbl="node2" presStyleIdx="1" presStyleCnt="4"/>
      <dgm:spPr/>
    </dgm:pt>
    <dgm:pt modelId="{B198591A-1CBA-4A73-B865-EB589FBB62C9}" type="pres">
      <dgm:prSet presAssocID="{4D3501D6-50D8-440D-9338-651B74ADADA6}" presName="hierChild4" presStyleCnt="0"/>
      <dgm:spPr/>
    </dgm:pt>
    <dgm:pt modelId="{60FA591F-3696-4C97-B5BD-7E3DA67486AA}" type="pres">
      <dgm:prSet presAssocID="{4D3501D6-50D8-440D-9338-651B74ADADA6}" presName="hierChild5" presStyleCnt="0"/>
      <dgm:spPr/>
    </dgm:pt>
    <dgm:pt modelId="{79B6F35F-FC41-45C4-B9EB-219A5ECCF591}" type="pres">
      <dgm:prSet presAssocID="{8982DE12-5F94-4581-99F3-C074DF5843AD}" presName="Name37" presStyleLbl="parChTrans1D2" presStyleIdx="2" presStyleCnt="7"/>
      <dgm:spPr/>
    </dgm:pt>
    <dgm:pt modelId="{E63D19C9-DF91-45CF-AF35-43FF500F8922}" type="pres">
      <dgm:prSet presAssocID="{AA7D85F4-285F-4DD7-BF44-91AC0C3CDB19}" presName="hierRoot2" presStyleCnt="0">
        <dgm:presLayoutVars>
          <dgm:hierBranch val="init"/>
        </dgm:presLayoutVars>
      </dgm:prSet>
      <dgm:spPr/>
    </dgm:pt>
    <dgm:pt modelId="{CB10BAEC-D765-4F44-A291-5B4D6BEE7FCC}" type="pres">
      <dgm:prSet presAssocID="{AA7D85F4-285F-4DD7-BF44-91AC0C3CDB19}" presName="rootComposite" presStyleCnt="0"/>
      <dgm:spPr/>
    </dgm:pt>
    <dgm:pt modelId="{672FBE15-7E51-4C42-9413-EB7A962E50D7}" type="pres">
      <dgm:prSet presAssocID="{AA7D85F4-285F-4DD7-BF44-91AC0C3CDB19}" presName="rootText" presStyleLbl="node2" presStyleIdx="2" presStyleCnt="4">
        <dgm:presLayoutVars>
          <dgm:chPref val="3"/>
        </dgm:presLayoutVars>
      </dgm:prSet>
      <dgm:spPr/>
    </dgm:pt>
    <dgm:pt modelId="{9411793E-FFD2-4998-BE3E-293161ED5099}" type="pres">
      <dgm:prSet presAssocID="{AA7D85F4-285F-4DD7-BF44-91AC0C3CDB19}" presName="rootConnector" presStyleLbl="node2" presStyleIdx="2" presStyleCnt="4"/>
      <dgm:spPr/>
    </dgm:pt>
    <dgm:pt modelId="{7B673595-A4D5-48B0-B697-E6FFF09D1D3D}" type="pres">
      <dgm:prSet presAssocID="{AA7D85F4-285F-4DD7-BF44-91AC0C3CDB19}" presName="hierChild4" presStyleCnt="0"/>
      <dgm:spPr/>
    </dgm:pt>
    <dgm:pt modelId="{B4950430-DA04-4025-B35F-92623C3209A1}" type="pres">
      <dgm:prSet presAssocID="{AA7D85F4-285F-4DD7-BF44-91AC0C3CDB19}" presName="hierChild5" presStyleCnt="0"/>
      <dgm:spPr/>
    </dgm:pt>
    <dgm:pt modelId="{1BBDADE8-1F62-4988-AAAA-76A092FEA684}" type="pres">
      <dgm:prSet presAssocID="{E872B338-3678-48F0-8924-4AC2CE5F60CD}" presName="Name37" presStyleLbl="parChTrans1D2" presStyleIdx="3" presStyleCnt="7"/>
      <dgm:spPr/>
    </dgm:pt>
    <dgm:pt modelId="{EC2D6CB8-596B-498D-B8FC-3B1AF929FCE6}" type="pres">
      <dgm:prSet presAssocID="{C2B95AE4-381C-480C-B85F-99AAC5A0273E}" presName="hierRoot2" presStyleCnt="0">
        <dgm:presLayoutVars>
          <dgm:hierBranch val="init"/>
        </dgm:presLayoutVars>
      </dgm:prSet>
      <dgm:spPr/>
    </dgm:pt>
    <dgm:pt modelId="{50E0A8DD-C107-4174-ADD5-911FB9F8D270}" type="pres">
      <dgm:prSet presAssocID="{C2B95AE4-381C-480C-B85F-99AAC5A0273E}" presName="rootComposite" presStyleCnt="0"/>
      <dgm:spPr/>
    </dgm:pt>
    <dgm:pt modelId="{2957E8C6-4ECC-4BE6-8F31-C641F580369E}" type="pres">
      <dgm:prSet presAssocID="{C2B95AE4-381C-480C-B85F-99AAC5A0273E}" presName="rootText" presStyleLbl="node2" presStyleIdx="3" presStyleCnt="4">
        <dgm:presLayoutVars>
          <dgm:chPref val="3"/>
        </dgm:presLayoutVars>
      </dgm:prSet>
      <dgm:spPr/>
    </dgm:pt>
    <dgm:pt modelId="{8846637E-3CED-4A8E-B98D-067A69D726DE}" type="pres">
      <dgm:prSet presAssocID="{C2B95AE4-381C-480C-B85F-99AAC5A0273E}" presName="rootConnector" presStyleLbl="node2" presStyleIdx="3" presStyleCnt="4"/>
      <dgm:spPr/>
    </dgm:pt>
    <dgm:pt modelId="{D0A401FF-8F9E-4AC0-A608-53E6408E703D}" type="pres">
      <dgm:prSet presAssocID="{C2B95AE4-381C-480C-B85F-99AAC5A0273E}" presName="hierChild4" presStyleCnt="0"/>
      <dgm:spPr/>
    </dgm:pt>
    <dgm:pt modelId="{B952B079-3AAA-48B5-835C-7CCC80E49CE9}" type="pres">
      <dgm:prSet presAssocID="{C2B95AE4-381C-480C-B85F-99AAC5A0273E}" presName="hierChild5" presStyleCnt="0"/>
      <dgm:spPr/>
    </dgm:pt>
    <dgm:pt modelId="{B03DFC21-ACE4-46C7-BBF0-5A131FA1BD5B}" type="pres">
      <dgm:prSet presAssocID="{127A4AE7-E65E-4D83-A879-E701B8B30B64}" presName="hierChild3" presStyleCnt="0"/>
      <dgm:spPr/>
    </dgm:pt>
    <dgm:pt modelId="{7926A5E1-AB1E-4ED4-8173-8A351DB186F7}" type="pres">
      <dgm:prSet presAssocID="{CF936975-712F-4274-9430-C1919587D093}" presName="Name111" presStyleLbl="parChTrans1D2" presStyleIdx="4" presStyleCnt="7"/>
      <dgm:spPr/>
    </dgm:pt>
    <dgm:pt modelId="{1EC84D54-63C6-4205-BB50-3497FB67FB8C}" type="pres">
      <dgm:prSet presAssocID="{7EF3FE58-96F0-4B0B-ABA8-DD74E96AF852}" presName="hierRoot3" presStyleCnt="0">
        <dgm:presLayoutVars>
          <dgm:hierBranch val="init"/>
        </dgm:presLayoutVars>
      </dgm:prSet>
      <dgm:spPr/>
    </dgm:pt>
    <dgm:pt modelId="{E191C34E-ABC6-473B-8169-BEB48F78F957}" type="pres">
      <dgm:prSet presAssocID="{7EF3FE58-96F0-4B0B-ABA8-DD74E96AF852}" presName="rootComposite3" presStyleCnt="0"/>
      <dgm:spPr/>
    </dgm:pt>
    <dgm:pt modelId="{0232C2C5-B009-4C1E-806B-D815FA643FC9}" type="pres">
      <dgm:prSet presAssocID="{7EF3FE58-96F0-4B0B-ABA8-DD74E96AF852}" presName="rootText3" presStyleLbl="asst1" presStyleIdx="0" presStyleCnt="3">
        <dgm:presLayoutVars>
          <dgm:chPref val="3"/>
        </dgm:presLayoutVars>
      </dgm:prSet>
      <dgm:spPr/>
    </dgm:pt>
    <dgm:pt modelId="{FD05FD8C-A70E-489C-91FF-AB1287F5C770}" type="pres">
      <dgm:prSet presAssocID="{7EF3FE58-96F0-4B0B-ABA8-DD74E96AF852}" presName="rootConnector3" presStyleLbl="asst1" presStyleIdx="0" presStyleCnt="3"/>
      <dgm:spPr/>
    </dgm:pt>
    <dgm:pt modelId="{411B1F9D-3664-46AD-AA8A-2135E6352BCB}" type="pres">
      <dgm:prSet presAssocID="{7EF3FE58-96F0-4B0B-ABA8-DD74E96AF852}" presName="hierChild6" presStyleCnt="0"/>
      <dgm:spPr/>
    </dgm:pt>
    <dgm:pt modelId="{5794EEBA-9C72-4328-B180-6ED001DAEDC6}" type="pres">
      <dgm:prSet presAssocID="{7EF3FE58-96F0-4B0B-ABA8-DD74E96AF852}" presName="hierChild7" presStyleCnt="0"/>
      <dgm:spPr/>
    </dgm:pt>
    <dgm:pt modelId="{E49CB8FB-55AD-40A8-B597-D2739AD308F2}" type="pres">
      <dgm:prSet presAssocID="{9CD65B2D-545D-480A-B230-901732080A1F}" presName="Name111" presStyleLbl="parChTrans1D2" presStyleIdx="5" presStyleCnt="7"/>
      <dgm:spPr/>
    </dgm:pt>
    <dgm:pt modelId="{7B9A4C56-1609-4FB0-AEDD-6BC11D322A8D}" type="pres">
      <dgm:prSet presAssocID="{9D9DA840-04A4-418F-BD3C-16D0FEA6BFFC}" presName="hierRoot3" presStyleCnt="0">
        <dgm:presLayoutVars>
          <dgm:hierBranch val="init"/>
        </dgm:presLayoutVars>
      </dgm:prSet>
      <dgm:spPr/>
    </dgm:pt>
    <dgm:pt modelId="{720997A4-A4A6-4CCA-B464-25009234501B}" type="pres">
      <dgm:prSet presAssocID="{9D9DA840-04A4-418F-BD3C-16D0FEA6BFFC}" presName="rootComposite3" presStyleCnt="0"/>
      <dgm:spPr/>
    </dgm:pt>
    <dgm:pt modelId="{C25335C7-737A-4AA3-9E8F-41B8AE0EBD2D}" type="pres">
      <dgm:prSet presAssocID="{9D9DA840-04A4-418F-BD3C-16D0FEA6BFFC}" presName="rootText3" presStyleLbl="asst1" presStyleIdx="1" presStyleCnt="3">
        <dgm:presLayoutVars>
          <dgm:chPref val="3"/>
        </dgm:presLayoutVars>
      </dgm:prSet>
      <dgm:spPr/>
    </dgm:pt>
    <dgm:pt modelId="{4E82D9A9-2366-4DB8-8C45-D28630D2B032}" type="pres">
      <dgm:prSet presAssocID="{9D9DA840-04A4-418F-BD3C-16D0FEA6BFFC}" presName="rootConnector3" presStyleLbl="asst1" presStyleIdx="1" presStyleCnt="3"/>
      <dgm:spPr/>
    </dgm:pt>
    <dgm:pt modelId="{A5A5569A-4EF8-46B1-9963-B3FC4EECC569}" type="pres">
      <dgm:prSet presAssocID="{9D9DA840-04A4-418F-BD3C-16D0FEA6BFFC}" presName="hierChild6" presStyleCnt="0"/>
      <dgm:spPr/>
    </dgm:pt>
    <dgm:pt modelId="{F210C8EA-AE69-41A3-A362-6E39EBE9B2A8}" type="pres">
      <dgm:prSet presAssocID="{9D9DA840-04A4-418F-BD3C-16D0FEA6BFFC}" presName="hierChild7" presStyleCnt="0"/>
      <dgm:spPr/>
    </dgm:pt>
    <dgm:pt modelId="{CCDFC6D0-D700-4D8C-AF35-1FF2358A76E5}" type="pres">
      <dgm:prSet presAssocID="{BFAEB5F8-CA9E-459F-A6BB-544D5ACF533B}" presName="Name111" presStyleLbl="parChTrans1D2" presStyleIdx="6" presStyleCnt="7"/>
      <dgm:spPr/>
    </dgm:pt>
    <dgm:pt modelId="{0053ED82-EC2F-4424-A2C2-6A868FE70BD3}" type="pres">
      <dgm:prSet presAssocID="{B8521C81-43AE-496E-B520-4F82F10057D0}" presName="hierRoot3" presStyleCnt="0">
        <dgm:presLayoutVars>
          <dgm:hierBranch val="init"/>
        </dgm:presLayoutVars>
      </dgm:prSet>
      <dgm:spPr/>
    </dgm:pt>
    <dgm:pt modelId="{5A208DFA-D0A2-4DE1-A526-867070B11C80}" type="pres">
      <dgm:prSet presAssocID="{B8521C81-43AE-496E-B520-4F82F10057D0}" presName="rootComposite3" presStyleCnt="0"/>
      <dgm:spPr/>
    </dgm:pt>
    <dgm:pt modelId="{21870657-4117-47CB-B155-DFCEE7C4A2A1}" type="pres">
      <dgm:prSet presAssocID="{B8521C81-43AE-496E-B520-4F82F10057D0}" presName="rootText3" presStyleLbl="asst1" presStyleIdx="2" presStyleCnt="3">
        <dgm:presLayoutVars>
          <dgm:chPref val="3"/>
        </dgm:presLayoutVars>
      </dgm:prSet>
      <dgm:spPr/>
    </dgm:pt>
    <dgm:pt modelId="{82C5CAC8-2248-44F7-AA15-8D109A218E15}" type="pres">
      <dgm:prSet presAssocID="{B8521C81-43AE-496E-B520-4F82F10057D0}" presName="rootConnector3" presStyleLbl="asst1" presStyleIdx="2" presStyleCnt="3"/>
      <dgm:spPr/>
    </dgm:pt>
    <dgm:pt modelId="{76EEB611-983C-4654-8F4C-FABE1BF1E96C}" type="pres">
      <dgm:prSet presAssocID="{B8521C81-43AE-496E-B520-4F82F10057D0}" presName="hierChild6" presStyleCnt="0"/>
      <dgm:spPr/>
    </dgm:pt>
    <dgm:pt modelId="{349CFB41-2E5D-4E8D-BBEB-A56622961244}" type="pres">
      <dgm:prSet presAssocID="{B8521C81-43AE-496E-B520-4F82F10057D0}" presName="hierChild7" presStyleCnt="0"/>
      <dgm:spPr/>
    </dgm:pt>
  </dgm:ptLst>
  <dgm:cxnLst>
    <dgm:cxn modelId="{99B44A03-A0FC-8F46-A01C-4F362D02B737}" type="presOf" srcId="{127A4AE7-E65E-4D83-A879-E701B8B30B64}" destId="{E42BC986-CF65-4296-8E74-E288E72A5BED}" srcOrd="0" destOrd="0" presId="urn:microsoft.com/office/officeart/2005/8/layout/orgChart1"/>
    <dgm:cxn modelId="{9777A103-DAD3-8348-95CB-68A0D94EE1C9}" type="presOf" srcId="{7EF3FE58-96F0-4B0B-ABA8-DD74E96AF852}" destId="{0232C2C5-B009-4C1E-806B-D815FA643FC9}" srcOrd="0" destOrd="0" presId="urn:microsoft.com/office/officeart/2005/8/layout/orgChart1"/>
    <dgm:cxn modelId="{0F5E4010-C81C-644F-BD0B-2786AD213DA6}" type="presOf" srcId="{4CF9BD97-6C70-4EEF-80EB-9FC951570156}" destId="{6BA25967-85BF-4B57-A956-795B51E74FA6}" srcOrd="1" destOrd="0" presId="urn:microsoft.com/office/officeart/2005/8/layout/orgChart1"/>
    <dgm:cxn modelId="{015D8916-96B8-B441-B108-B3FD6EC93363}" type="presOf" srcId="{AA7D85F4-285F-4DD7-BF44-91AC0C3CDB19}" destId="{9411793E-FFD2-4998-BE3E-293161ED5099}" srcOrd="1" destOrd="0" presId="urn:microsoft.com/office/officeart/2005/8/layout/orgChart1"/>
    <dgm:cxn modelId="{9C82A023-8D91-4FA1-B56F-3A5AED116ADE}" srcId="{127A4AE7-E65E-4D83-A879-E701B8B30B64}" destId="{4D3501D6-50D8-440D-9338-651B74ADADA6}" srcOrd="2" destOrd="0" parTransId="{B47E70F5-492E-4619-8100-0FE964E2F446}" sibTransId="{F2CD0559-68D8-49B2-884A-B1F12A67E0CF}"/>
    <dgm:cxn modelId="{6E1D7827-2A8E-4B4C-B66D-3D0F48CAAEAE}" type="presOf" srcId="{C2B95AE4-381C-480C-B85F-99AAC5A0273E}" destId="{2957E8C6-4ECC-4BE6-8F31-C641F580369E}" srcOrd="0" destOrd="0" presId="urn:microsoft.com/office/officeart/2005/8/layout/orgChart1"/>
    <dgm:cxn modelId="{5B4E9C2E-F949-BB47-94FB-DA1829776231}" type="presOf" srcId="{4CF9BD97-6C70-4EEF-80EB-9FC951570156}" destId="{8F532C38-BB7D-49C3-90C8-8CF4803E500B}" srcOrd="0" destOrd="0" presId="urn:microsoft.com/office/officeart/2005/8/layout/orgChart1"/>
    <dgm:cxn modelId="{4994D92E-18A9-4D17-A414-2EA534CEC2FA}" srcId="{127A4AE7-E65E-4D83-A879-E701B8B30B64}" destId="{4CF9BD97-6C70-4EEF-80EB-9FC951570156}" srcOrd="1" destOrd="0" parTransId="{6363AFE2-1EA8-4404-B43F-B0FB31AA56EB}" sibTransId="{376799F0-2233-4845-8AB7-893F4684D938}"/>
    <dgm:cxn modelId="{A8100032-633B-40A6-BCDE-9C7FDDF4C683}" srcId="{127A4AE7-E65E-4D83-A879-E701B8B30B64}" destId="{9D9DA840-04A4-418F-BD3C-16D0FEA6BFFC}" srcOrd="4" destOrd="0" parTransId="{9CD65B2D-545D-480A-B230-901732080A1F}" sibTransId="{BF275F26-76C8-4099-893F-9E66D5FF34FF}"/>
    <dgm:cxn modelId="{76A79032-596D-3C44-8133-B5E076F70B37}" type="presOf" srcId="{4D3501D6-50D8-440D-9338-651B74ADADA6}" destId="{27C304BF-0759-4689-ACCC-0C5DBEBB0E65}" srcOrd="0" destOrd="0" presId="urn:microsoft.com/office/officeart/2005/8/layout/orgChart1"/>
    <dgm:cxn modelId="{D23DF732-5A30-D849-98DA-06C59B83F594}" type="presOf" srcId="{B8521C81-43AE-496E-B520-4F82F10057D0}" destId="{82C5CAC8-2248-44F7-AA15-8D109A218E15}" srcOrd="1" destOrd="0" presId="urn:microsoft.com/office/officeart/2005/8/layout/orgChart1"/>
    <dgm:cxn modelId="{5889C160-7530-45A7-8BA5-E81A37CFAC95}" srcId="{127A4AE7-E65E-4D83-A879-E701B8B30B64}" destId="{B8521C81-43AE-496E-B520-4F82F10057D0}" srcOrd="5" destOrd="0" parTransId="{BFAEB5F8-CA9E-459F-A6BB-544D5ACF533B}" sibTransId="{E25371C2-74AD-400A-BA49-0AF580CBE8F0}"/>
    <dgm:cxn modelId="{AAA6BC64-2E5C-9748-A1F8-2D0008E153C5}" type="presOf" srcId="{4D3501D6-50D8-440D-9338-651B74ADADA6}" destId="{E42F1FCA-026F-4E2B-A916-A85C3A8C3F2F}" srcOrd="1" destOrd="0" presId="urn:microsoft.com/office/officeart/2005/8/layout/orgChart1"/>
    <dgm:cxn modelId="{3CAB116D-B2F5-458D-93EC-79C3EA227E49}" srcId="{95C78554-65C8-4AD7-A966-100245D5C652}" destId="{127A4AE7-E65E-4D83-A879-E701B8B30B64}" srcOrd="0" destOrd="0" parTransId="{EC209199-1E64-464C-BFE4-3AEE19AA8837}" sibTransId="{FA82314A-1B5B-4E95-8FA4-CE17B24DCB08}"/>
    <dgm:cxn modelId="{39D63656-0B98-AB41-A178-104C11CE7D9F}" type="presOf" srcId="{7EF3FE58-96F0-4B0B-ABA8-DD74E96AF852}" destId="{FD05FD8C-A70E-489C-91FF-AB1287F5C770}" srcOrd="1" destOrd="0" presId="urn:microsoft.com/office/officeart/2005/8/layout/orgChart1"/>
    <dgm:cxn modelId="{26C2797C-3CB6-0142-9638-B3EC726CCAD6}" type="presOf" srcId="{CF936975-712F-4274-9430-C1919587D093}" destId="{7926A5E1-AB1E-4ED4-8173-8A351DB186F7}" srcOrd="0" destOrd="0" presId="urn:microsoft.com/office/officeart/2005/8/layout/orgChart1"/>
    <dgm:cxn modelId="{FDF4E988-81A4-1741-9B87-A88EB26A14EA}" type="presOf" srcId="{AA7D85F4-285F-4DD7-BF44-91AC0C3CDB19}" destId="{672FBE15-7E51-4C42-9413-EB7A962E50D7}" srcOrd="0" destOrd="0" presId="urn:microsoft.com/office/officeart/2005/8/layout/orgChart1"/>
    <dgm:cxn modelId="{AE762D89-419B-F74B-AE72-CAEC99699A96}" type="presOf" srcId="{E872B338-3678-48F0-8924-4AC2CE5F60CD}" destId="{1BBDADE8-1F62-4988-AAAA-76A092FEA684}" srcOrd="0" destOrd="0" presId="urn:microsoft.com/office/officeart/2005/8/layout/orgChart1"/>
    <dgm:cxn modelId="{1B160A9E-3219-AF41-8206-FC27477E1B37}" type="presOf" srcId="{127A4AE7-E65E-4D83-A879-E701B8B30B64}" destId="{CE77557D-3029-4F42-99F8-A487F2A65DA5}" srcOrd="1" destOrd="0" presId="urn:microsoft.com/office/officeart/2005/8/layout/orgChart1"/>
    <dgm:cxn modelId="{1229C0BB-C1EC-F648-B730-5499B67FD676}" type="presOf" srcId="{BFAEB5F8-CA9E-459F-A6BB-544D5ACF533B}" destId="{CCDFC6D0-D700-4D8C-AF35-1FF2358A76E5}" srcOrd="0" destOrd="0" presId="urn:microsoft.com/office/officeart/2005/8/layout/orgChart1"/>
    <dgm:cxn modelId="{DAC32FCD-B018-C04B-9537-B926D221007C}" type="presOf" srcId="{6363AFE2-1EA8-4404-B43F-B0FB31AA56EB}" destId="{2CF61EC1-2C75-4682-A610-FAB66727ACFA}" srcOrd="0" destOrd="0" presId="urn:microsoft.com/office/officeart/2005/8/layout/orgChart1"/>
    <dgm:cxn modelId="{5E767ED2-212E-6246-A10D-3B7A73419B87}" type="presOf" srcId="{8982DE12-5F94-4581-99F3-C074DF5843AD}" destId="{79B6F35F-FC41-45C4-B9EB-219A5ECCF591}" srcOrd="0" destOrd="0" presId="urn:microsoft.com/office/officeart/2005/8/layout/orgChart1"/>
    <dgm:cxn modelId="{7BB3FCDB-D4A8-482B-88C7-9992C1447853}" srcId="{127A4AE7-E65E-4D83-A879-E701B8B30B64}" destId="{C2B95AE4-381C-480C-B85F-99AAC5A0273E}" srcOrd="6" destOrd="0" parTransId="{E872B338-3678-48F0-8924-4AC2CE5F60CD}" sibTransId="{28D502BB-8647-419D-8295-562782BA1B16}"/>
    <dgm:cxn modelId="{DABC6DDD-1731-0840-BB4B-F1C332E2A9E3}" type="presOf" srcId="{9CD65B2D-545D-480A-B230-901732080A1F}" destId="{E49CB8FB-55AD-40A8-B597-D2739AD308F2}" srcOrd="0" destOrd="0" presId="urn:microsoft.com/office/officeart/2005/8/layout/orgChart1"/>
    <dgm:cxn modelId="{F648C0E6-B18F-884D-A45B-AB8D0C0B3EC6}" type="presOf" srcId="{9D9DA840-04A4-418F-BD3C-16D0FEA6BFFC}" destId="{C25335C7-737A-4AA3-9E8F-41B8AE0EBD2D}" srcOrd="0" destOrd="0" presId="urn:microsoft.com/office/officeart/2005/8/layout/orgChart1"/>
    <dgm:cxn modelId="{D90155F4-EF99-354D-8CFD-9E313987868F}" type="presOf" srcId="{B8521C81-43AE-496E-B520-4F82F10057D0}" destId="{21870657-4117-47CB-B155-DFCEE7C4A2A1}" srcOrd="0" destOrd="0" presId="urn:microsoft.com/office/officeart/2005/8/layout/orgChart1"/>
    <dgm:cxn modelId="{434366F8-33EA-DB42-A6C5-1857FAD613A5}" type="presOf" srcId="{95C78554-65C8-4AD7-A966-100245D5C652}" destId="{F44DAC92-4260-4414-8B35-AB090AF65381}" srcOrd="0" destOrd="0" presId="urn:microsoft.com/office/officeart/2005/8/layout/orgChart1"/>
    <dgm:cxn modelId="{DECF2DF9-0EEE-7745-953B-3E61036DAB17}" type="presOf" srcId="{B47E70F5-492E-4619-8100-0FE964E2F446}" destId="{2E202A72-7B48-4748-9BE1-A34A87939119}" srcOrd="0" destOrd="0" presId="urn:microsoft.com/office/officeart/2005/8/layout/orgChart1"/>
    <dgm:cxn modelId="{19BF59F9-3920-4023-8075-F1090CBD13FD}" srcId="{127A4AE7-E65E-4D83-A879-E701B8B30B64}" destId="{AA7D85F4-285F-4DD7-BF44-91AC0C3CDB19}" srcOrd="3" destOrd="0" parTransId="{8982DE12-5F94-4581-99F3-C074DF5843AD}" sibTransId="{02608AAD-0060-4EBB-87E9-E9107B4A3633}"/>
    <dgm:cxn modelId="{2354DFF9-4DDE-4404-BEEE-FE1DBC2C6D08}" srcId="{127A4AE7-E65E-4D83-A879-E701B8B30B64}" destId="{7EF3FE58-96F0-4B0B-ABA8-DD74E96AF852}" srcOrd="0" destOrd="0" parTransId="{CF936975-712F-4274-9430-C1919587D093}" sibTransId="{1BFC2883-46E3-43E2-89B3-CEEDF8B552A9}"/>
    <dgm:cxn modelId="{B70C75FA-5D55-6344-A23A-D1FDD89FA8C8}" type="presOf" srcId="{C2B95AE4-381C-480C-B85F-99AAC5A0273E}" destId="{8846637E-3CED-4A8E-B98D-067A69D726DE}" srcOrd="1" destOrd="0" presId="urn:microsoft.com/office/officeart/2005/8/layout/orgChart1"/>
    <dgm:cxn modelId="{E4E25AFC-53D6-6B4D-B1A0-14EFEF60B930}" type="presOf" srcId="{9D9DA840-04A4-418F-BD3C-16D0FEA6BFFC}" destId="{4E82D9A9-2366-4DB8-8C45-D28630D2B032}" srcOrd="1" destOrd="0" presId="urn:microsoft.com/office/officeart/2005/8/layout/orgChart1"/>
    <dgm:cxn modelId="{AA805868-C66E-9C49-B091-6B7415A06359}" type="presParOf" srcId="{F44DAC92-4260-4414-8B35-AB090AF65381}" destId="{9B5F4ACF-1F93-4110-97F6-5DFCCD81BB43}" srcOrd="0" destOrd="0" presId="urn:microsoft.com/office/officeart/2005/8/layout/orgChart1"/>
    <dgm:cxn modelId="{A478C48D-8046-5347-992D-71AE64490DAB}" type="presParOf" srcId="{9B5F4ACF-1F93-4110-97F6-5DFCCD81BB43}" destId="{44E60C0D-A121-4FE8-ABC5-CBAB9576F5D6}" srcOrd="0" destOrd="0" presId="urn:microsoft.com/office/officeart/2005/8/layout/orgChart1"/>
    <dgm:cxn modelId="{51ACBC98-5A21-B341-BCB9-B97EEC8F7765}" type="presParOf" srcId="{44E60C0D-A121-4FE8-ABC5-CBAB9576F5D6}" destId="{E42BC986-CF65-4296-8E74-E288E72A5BED}" srcOrd="0" destOrd="0" presId="urn:microsoft.com/office/officeart/2005/8/layout/orgChart1"/>
    <dgm:cxn modelId="{62E67070-56EE-3746-8B55-6B854D483E32}" type="presParOf" srcId="{44E60C0D-A121-4FE8-ABC5-CBAB9576F5D6}" destId="{CE77557D-3029-4F42-99F8-A487F2A65DA5}" srcOrd="1" destOrd="0" presId="urn:microsoft.com/office/officeart/2005/8/layout/orgChart1"/>
    <dgm:cxn modelId="{5C98063D-62E1-F94B-A1EF-24C2729DBB75}" type="presParOf" srcId="{9B5F4ACF-1F93-4110-97F6-5DFCCD81BB43}" destId="{7B31421A-41C2-411E-A401-F07819C12DF7}" srcOrd="1" destOrd="0" presId="urn:microsoft.com/office/officeart/2005/8/layout/orgChart1"/>
    <dgm:cxn modelId="{7E45993E-8F34-BC4A-BC9F-CA022C134D15}" type="presParOf" srcId="{7B31421A-41C2-411E-A401-F07819C12DF7}" destId="{2CF61EC1-2C75-4682-A610-FAB66727ACFA}" srcOrd="0" destOrd="0" presId="urn:microsoft.com/office/officeart/2005/8/layout/orgChart1"/>
    <dgm:cxn modelId="{4636577E-3CDD-A748-81C7-4B704E85F14E}" type="presParOf" srcId="{7B31421A-41C2-411E-A401-F07819C12DF7}" destId="{1475F76A-0F4F-4DAE-9AEE-37E6B67989E3}" srcOrd="1" destOrd="0" presId="urn:microsoft.com/office/officeart/2005/8/layout/orgChart1"/>
    <dgm:cxn modelId="{C030B773-3BE4-4A40-B789-682A7604CCEE}" type="presParOf" srcId="{1475F76A-0F4F-4DAE-9AEE-37E6B67989E3}" destId="{913DD480-C325-4014-AB3D-AFD19901E63D}" srcOrd="0" destOrd="0" presId="urn:microsoft.com/office/officeart/2005/8/layout/orgChart1"/>
    <dgm:cxn modelId="{8A580149-F98D-4F43-A4AE-ECEF60D8A8BA}" type="presParOf" srcId="{913DD480-C325-4014-AB3D-AFD19901E63D}" destId="{8F532C38-BB7D-49C3-90C8-8CF4803E500B}" srcOrd="0" destOrd="0" presId="urn:microsoft.com/office/officeart/2005/8/layout/orgChart1"/>
    <dgm:cxn modelId="{13DC2D3F-F613-8349-BEF5-997209C077E1}" type="presParOf" srcId="{913DD480-C325-4014-AB3D-AFD19901E63D}" destId="{6BA25967-85BF-4B57-A956-795B51E74FA6}" srcOrd="1" destOrd="0" presId="urn:microsoft.com/office/officeart/2005/8/layout/orgChart1"/>
    <dgm:cxn modelId="{E34D64B9-E0EF-EB45-A883-1CE69413C763}" type="presParOf" srcId="{1475F76A-0F4F-4DAE-9AEE-37E6B67989E3}" destId="{A36AD826-DC20-4FF8-8694-9BCC10038B7E}" srcOrd="1" destOrd="0" presId="urn:microsoft.com/office/officeart/2005/8/layout/orgChart1"/>
    <dgm:cxn modelId="{3EFCB725-62B0-384B-BDF4-B7391CDEE9F1}" type="presParOf" srcId="{1475F76A-0F4F-4DAE-9AEE-37E6B67989E3}" destId="{70E981D1-16EA-45C4-AD1A-3ABB8B4468C3}" srcOrd="2" destOrd="0" presId="urn:microsoft.com/office/officeart/2005/8/layout/orgChart1"/>
    <dgm:cxn modelId="{817F74FF-B2ED-E542-BA22-D14CDDF7B12F}" type="presParOf" srcId="{7B31421A-41C2-411E-A401-F07819C12DF7}" destId="{2E202A72-7B48-4748-9BE1-A34A87939119}" srcOrd="2" destOrd="0" presId="urn:microsoft.com/office/officeart/2005/8/layout/orgChart1"/>
    <dgm:cxn modelId="{C8A91912-265F-0B4F-AD71-F665B4C068C9}" type="presParOf" srcId="{7B31421A-41C2-411E-A401-F07819C12DF7}" destId="{D9FEE059-9E5D-4F84-9124-A39003770597}" srcOrd="3" destOrd="0" presId="urn:microsoft.com/office/officeart/2005/8/layout/orgChart1"/>
    <dgm:cxn modelId="{391F5596-55CE-7541-BE49-EEA5E6478CC3}" type="presParOf" srcId="{D9FEE059-9E5D-4F84-9124-A39003770597}" destId="{65F20837-742A-42AF-ACA7-524DFF51C82C}" srcOrd="0" destOrd="0" presId="urn:microsoft.com/office/officeart/2005/8/layout/orgChart1"/>
    <dgm:cxn modelId="{2503684D-EBA5-B84E-94B8-C0DB3816664A}" type="presParOf" srcId="{65F20837-742A-42AF-ACA7-524DFF51C82C}" destId="{27C304BF-0759-4689-ACCC-0C5DBEBB0E65}" srcOrd="0" destOrd="0" presId="urn:microsoft.com/office/officeart/2005/8/layout/orgChart1"/>
    <dgm:cxn modelId="{739A8177-09E5-1A4F-AA96-D08AEE97C0BE}" type="presParOf" srcId="{65F20837-742A-42AF-ACA7-524DFF51C82C}" destId="{E42F1FCA-026F-4E2B-A916-A85C3A8C3F2F}" srcOrd="1" destOrd="0" presId="urn:microsoft.com/office/officeart/2005/8/layout/orgChart1"/>
    <dgm:cxn modelId="{F579F2E6-B46B-F047-9F71-0078D95D447E}" type="presParOf" srcId="{D9FEE059-9E5D-4F84-9124-A39003770597}" destId="{B198591A-1CBA-4A73-B865-EB589FBB62C9}" srcOrd="1" destOrd="0" presId="urn:microsoft.com/office/officeart/2005/8/layout/orgChart1"/>
    <dgm:cxn modelId="{DADE46C3-FB62-014D-A43E-4F65C0ACF75E}" type="presParOf" srcId="{D9FEE059-9E5D-4F84-9124-A39003770597}" destId="{60FA591F-3696-4C97-B5BD-7E3DA67486AA}" srcOrd="2" destOrd="0" presId="urn:microsoft.com/office/officeart/2005/8/layout/orgChart1"/>
    <dgm:cxn modelId="{36D2A958-CD47-1E4F-A5D6-A670B5B3AC34}" type="presParOf" srcId="{7B31421A-41C2-411E-A401-F07819C12DF7}" destId="{79B6F35F-FC41-45C4-B9EB-219A5ECCF591}" srcOrd="4" destOrd="0" presId="urn:microsoft.com/office/officeart/2005/8/layout/orgChart1"/>
    <dgm:cxn modelId="{4A6C94F9-C9B4-F445-AF4F-4498653F4DB4}" type="presParOf" srcId="{7B31421A-41C2-411E-A401-F07819C12DF7}" destId="{E63D19C9-DF91-45CF-AF35-43FF500F8922}" srcOrd="5" destOrd="0" presId="urn:microsoft.com/office/officeart/2005/8/layout/orgChart1"/>
    <dgm:cxn modelId="{06A17B34-9A77-2F47-9A45-DCCD2C75821B}" type="presParOf" srcId="{E63D19C9-DF91-45CF-AF35-43FF500F8922}" destId="{CB10BAEC-D765-4F44-A291-5B4D6BEE7FCC}" srcOrd="0" destOrd="0" presId="urn:microsoft.com/office/officeart/2005/8/layout/orgChart1"/>
    <dgm:cxn modelId="{ADA50752-8CC8-C149-9ED2-5C4B1BDC9455}" type="presParOf" srcId="{CB10BAEC-D765-4F44-A291-5B4D6BEE7FCC}" destId="{672FBE15-7E51-4C42-9413-EB7A962E50D7}" srcOrd="0" destOrd="0" presId="urn:microsoft.com/office/officeart/2005/8/layout/orgChart1"/>
    <dgm:cxn modelId="{F6CC2F53-95BD-A648-8C30-631C28D04A73}" type="presParOf" srcId="{CB10BAEC-D765-4F44-A291-5B4D6BEE7FCC}" destId="{9411793E-FFD2-4998-BE3E-293161ED5099}" srcOrd="1" destOrd="0" presId="urn:microsoft.com/office/officeart/2005/8/layout/orgChart1"/>
    <dgm:cxn modelId="{D48DBE87-BD9B-BF48-802B-457DB0B5AD35}" type="presParOf" srcId="{E63D19C9-DF91-45CF-AF35-43FF500F8922}" destId="{7B673595-A4D5-48B0-B697-E6FFF09D1D3D}" srcOrd="1" destOrd="0" presId="urn:microsoft.com/office/officeart/2005/8/layout/orgChart1"/>
    <dgm:cxn modelId="{55641D33-4F81-6041-9D23-93F90B56BE9A}" type="presParOf" srcId="{E63D19C9-DF91-45CF-AF35-43FF500F8922}" destId="{B4950430-DA04-4025-B35F-92623C3209A1}" srcOrd="2" destOrd="0" presId="urn:microsoft.com/office/officeart/2005/8/layout/orgChart1"/>
    <dgm:cxn modelId="{AF8CDEF0-86DD-274A-985B-D32BDA455BA4}" type="presParOf" srcId="{7B31421A-41C2-411E-A401-F07819C12DF7}" destId="{1BBDADE8-1F62-4988-AAAA-76A092FEA684}" srcOrd="6" destOrd="0" presId="urn:microsoft.com/office/officeart/2005/8/layout/orgChart1"/>
    <dgm:cxn modelId="{CFC1B337-9BAE-A34C-BE22-C34AF4E4F8C9}" type="presParOf" srcId="{7B31421A-41C2-411E-A401-F07819C12DF7}" destId="{EC2D6CB8-596B-498D-B8FC-3B1AF929FCE6}" srcOrd="7" destOrd="0" presId="urn:microsoft.com/office/officeart/2005/8/layout/orgChart1"/>
    <dgm:cxn modelId="{1D0C93E2-DCF7-8C4D-B235-ACD30FCCD88C}" type="presParOf" srcId="{EC2D6CB8-596B-498D-B8FC-3B1AF929FCE6}" destId="{50E0A8DD-C107-4174-ADD5-911FB9F8D270}" srcOrd="0" destOrd="0" presId="urn:microsoft.com/office/officeart/2005/8/layout/orgChart1"/>
    <dgm:cxn modelId="{EEFB3625-525F-9B4C-A3BC-2A1B660C70CD}" type="presParOf" srcId="{50E0A8DD-C107-4174-ADD5-911FB9F8D270}" destId="{2957E8C6-4ECC-4BE6-8F31-C641F580369E}" srcOrd="0" destOrd="0" presId="urn:microsoft.com/office/officeart/2005/8/layout/orgChart1"/>
    <dgm:cxn modelId="{A7615AB4-DB50-6549-89F7-F83B4A76C9AF}" type="presParOf" srcId="{50E0A8DD-C107-4174-ADD5-911FB9F8D270}" destId="{8846637E-3CED-4A8E-B98D-067A69D726DE}" srcOrd="1" destOrd="0" presId="urn:microsoft.com/office/officeart/2005/8/layout/orgChart1"/>
    <dgm:cxn modelId="{E79F36C2-C18F-9443-9278-7C0F781BD0B6}" type="presParOf" srcId="{EC2D6CB8-596B-498D-B8FC-3B1AF929FCE6}" destId="{D0A401FF-8F9E-4AC0-A608-53E6408E703D}" srcOrd="1" destOrd="0" presId="urn:microsoft.com/office/officeart/2005/8/layout/orgChart1"/>
    <dgm:cxn modelId="{E9F5BBE1-93B4-2749-8583-31E80F12CF3C}" type="presParOf" srcId="{EC2D6CB8-596B-498D-B8FC-3B1AF929FCE6}" destId="{B952B079-3AAA-48B5-835C-7CCC80E49CE9}" srcOrd="2" destOrd="0" presId="urn:microsoft.com/office/officeart/2005/8/layout/orgChart1"/>
    <dgm:cxn modelId="{1FC948A9-18C3-0947-BD8B-BB93B3694360}" type="presParOf" srcId="{9B5F4ACF-1F93-4110-97F6-5DFCCD81BB43}" destId="{B03DFC21-ACE4-46C7-BBF0-5A131FA1BD5B}" srcOrd="2" destOrd="0" presId="urn:microsoft.com/office/officeart/2005/8/layout/orgChart1"/>
    <dgm:cxn modelId="{E8DAF62D-BA43-BA4A-BD0F-4CDABD26B46A}" type="presParOf" srcId="{B03DFC21-ACE4-46C7-BBF0-5A131FA1BD5B}" destId="{7926A5E1-AB1E-4ED4-8173-8A351DB186F7}" srcOrd="0" destOrd="0" presId="urn:microsoft.com/office/officeart/2005/8/layout/orgChart1"/>
    <dgm:cxn modelId="{6B40320F-83D2-E147-B855-2A7ED190BD25}" type="presParOf" srcId="{B03DFC21-ACE4-46C7-BBF0-5A131FA1BD5B}" destId="{1EC84D54-63C6-4205-BB50-3497FB67FB8C}" srcOrd="1" destOrd="0" presId="urn:microsoft.com/office/officeart/2005/8/layout/orgChart1"/>
    <dgm:cxn modelId="{6F5B1D46-FFD9-4548-8767-34BBE4B1DEC1}" type="presParOf" srcId="{1EC84D54-63C6-4205-BB50-3497FB67FB8C}" destId="{E191C34E-ABC6-473B-8169-BEB48F78F957}" srcOrd="0" destOrd="0" presId="urn:microsoft.com/office/officeart/2005/8/layout/orgChart1"/>
    <dgm:cxn modelId="{2B274689-F1EF-A64D-A206-FBDDA14AAED5}" type="presParOf" srcId="{E191C34E-ABC6-473B-8169-BEB48F78F957}" destId="{0232C2C5-B009-4C1E-806B-D815FA643FC9}" srcOrd="0" destOrd="0" presId="urn:microsoft.com/office/officeart/2005/8/layout/orgChart1"/>
    <dgm:cxn modelId="{38571F22-19AD-7E40-BAF3-CFC44CE0116B}" type="presParOf" srcId="{E191C34E-ABC6-473B-8169-BEB48F78F957}" destId="{FD05FD8C-A70E-489C-91FF-AB1287F5C770}" srcOrd="1" destOrd="0" presId="urn:microsoft.com/office/officeart/2005/8/layout/orgChart1"/>
    <dgm:cxn modelId="{A5841E97-B86D-0845-8040-A77E7841D1A9}" type="presParOf" srcId="{1EC84D54-63C6-4205-BB50-3497FB67FB8C}" destId="{411B1F9D-3664-46AD-AA8A-2135E6352BCB}" srcOrd="1" destOrd="0" presId="urn:microsoft.com/office/officeart/2005/8/layout/orgChart1"/>
    <dgm:cxn modelId="{9104AB41-F527-B941-AE57-ADA001AB369B}" type="presParOf" srcId="{1EC84D54-63C6-4205-BB50-3497FB67FB8C}" destId="{5794EEBA-9C72-4328-B180-6ED001DAEDC6}" srcOrd="2" destOrd="0" presId="urn:microsoft.com/office/officeart/2005/8/layout/orgChart1"/>
    <dgm:cxn modelId="{3A6E5F82-E0A5-AB48-B17C-FB66AED7C813}" type="presParOf" srcId="{B03DFC21-ACE4-46C7-BBF0-5A131FA1BD5B}" destId="{E49CB8FB-55AD-40A8-B597-D2739AD308F2}" srcOrd="2" destOrd="0" presId="urn:microsoft.com/office/officeart/2005/8/layout/orgChart1"/>
    <dgm:cxn modelId="{4BF83CDD-A78D-9F40-84F9-CB7CF690D3FC}" type="presParOf" srcId="{B03DFC21-ACE4-46C7-BBF0-5A131FA1BD5B}" destId="{7B9A4C56-1609-4FB0-AEDD-6BC11D322A8D}" srcOrd="3" destOrd="0" presId="urn:microsoft.com/office/officeart/2005/8/layout/orgChart1"/>
    <dgm:cxn modelId="{C18BFC93-2A90-B848-B909-F2B5739348CC}" type="presParOf" srcId="{7B9A4C56-1609-4FB0-AEDD-6BC11D322A8D}" destId="{720997A4-A4A6-4CCA-B464-25009234501B}" srcOrd="0" destOrd="0" presId="urn:microsoft.com/office/officeart/2005/8/layout/orgChart1"/>
    <dgm:cxn modelId="{169EECA1-D1B2-444B-A5BC-1379D832C4DE}" type="presParOf" srcId="{720997A4-A4A6-4CCA-B464-25009234501B}" destId="{C25335C7-737A-4AA3-9E8F-41B8AE0EBD2D}" srcOrd="0" destOrd="0" presId="urn:microsoft.com/office/officeart/2005/8/layout/orgChart1"/>
    <dgm:cxn modelId="{68F3A525-7969-E14A-AC5E-61DB11CFE8C4}" type="presParOf" srcId="{720997A4-A4A6-4CCA-B464-25009234501B}" destId="{4E82D9A9-2366-4DB8-8C45-D28630D2B032}" srcOrd="1" destOrd="0" presId="urn:microsoft.com/office/officeart/2005/8/layout/orgChart1"/>
    <dgm:cxn modelId="{79119A5D-1428-154F-9ABA-6E28C33D27DB}" type="presParOf" srcId="{7B9A4C56-1609-4FB0-AEDD-6BC11D322A8D}" destId="{A5A5569A-4EF8-46B1-9963-B3FC4EECC569}" srcOrd="1" destOrd="0" presId="urn:microsoft.com/office/officeart/2005/8/layout/orgChart1"/>
    <dgm:cxn modelId="{0FF433BB-2CCC-3045-AA8D-23577C323EC6}" type="presParOf" srcId="{7B9A4C56-1609-4FB0-AEDD-6BC11D322A8D}" destId="{F210C8EA-AE69-41A3-A362-6E39EBE9B2A8}" srcOrd="2" destOrd="0" presId="urn:microsoft.com/office/officeart/2005/8/layout/orgChart1"/>
    <dgm:cxn modelId="{102FCF6A-0984-424A-8CAD-2437AE00D688}" type="presParOf" srcId="{B03DFC21-ACE4-46C7-BBF0-5A131FA1BD5B}" destId="{CCDFC6D0-D700-4D8C-AF35-1FF2358A76E5}" srcOrd="4" destOrd="0" presId="urn:microsoft.com/office/officeart/2005/8/layout/orgChart1"/>
    <dgm:cxn modelId="{1762915D-78C8-8C4B-87E9-FAFE4886828E}" type="presParOf" srcId="{B03DFC21-ACE4-46C7-BBF0-5A131FA1BD5B}" destId="{0053ED82-EC2F-4424-A2C2-6A868FE70BD3}" srcOrd="5" destOrd="0" presId="urn:microsoft.com/office/officeart/2005/8/layout/orgChart1"/>
    <dgm:cxn modelId="{1358F5D9-EA4D-CF41-A3CF-AFC9607B9A77}" type="presParOf" srcId="{0053ED82-EC2F-4424-A2C2-6A868FE70BD3}" destId="{5A208DFA-D0A2-4DE1-A526-867070B11C80}" srcOrd="0" destOrd="0" presId="urn:microsoft.com/office/officeart/2005/8/layout/orgChart1"/>
    <dgm:cxn modelId="{CBB0A145-CFE2-E645-958E-83276E3AE9D6}" type="presParOf" srcId="{5A208DFA-D0A2-4DE1-A526-867070B11C80}" destId="{21870657-4117-47CB-B155-DFCEE7C4A2A1}" srcOrd="0" destOrd="0" presId="urn:microsoft.com/office/officeart/2005/8/layout/orgChart1"/>
    <dgm:cxn modelId="{84306F84-5279-6945-BFAD-4BCE1ACA8160}" type="presParOf" srcId="{5A208DFA-D0A2-4DE1-A526-867070B11C80}" destId="{82C5CAC8-2248-44F7-AA15-8D109A218E15}" srcOrd="1" destOrd="0" presId="urn:microsoft.com/office/officeart/2005/8/layout/orgChart1"/>
    <dgm:cxn modelId="{C3B10535-6A53-7648-A12D-67242F87BDAA}" type="presParOf" srcId="{0053ED82-EC2F-4424-A2C2-6A868FE70BD3}" destId="{76EEB611-983C-4654-8F4C-FABE1BF1E96C}" srcOrd="1" destOrd="0" presId="urn:microsoft.com/office/officeart/2005/8/layout/orgChart1"/>
    <dgm:cxn modelId="{2870E165-C9E4-7748-894C-7FEEF9F0CB13}" type="presParOf" srcId="{0053ED82-EC2F-4424-A2C2-6A868FE70BD3}" destId="{349CFB41-2E5D-4E8D-BBEB-A56622961244}" srcOrd="2" destOrd="0" presId="urn:microsoft.com/office/officeart/2005/8/layout/orgChart1"/>
  </dgm:cxnLst>
  <dgm:bg/>
  <dgm:whole>
    <a:ln w="12700"/>
  </dgm:whole>
  <dgm:extLst>
    <a:ext uri="http://schemas.microsoft.com/office/drawing/2008/diagram">
      <dsp:dataModelExt xmlns:dsp="http://schemas.microsoft.com/office/drawing/2008/diagram" relId="rId20"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B1D4E91C-EDB6-49BC-9576-AB06E2264BDF}" type="doc">
      <dgm:prSet loTypeId="urn:microsoft.com/office/officeart/2005/8/layout/process2" loCatId="process" qsTypeId="urn:microsoft.com/office/officeart/2005/8/quickstyle/simple1" qsCatId="simple" csTypeId="urn:microsoft.com/office/officeart/2005/8/colors/accent1_2" csCatId="accent1" phldr="1"/>
      <dgm:spPr/>
    </dgm:pt>
    <dgm:pt modelId="{7A6C764F-DC17-4788-B835-C7855E313CA6}">
      <dgm:prSet phldrT="[Text]"/>
      <dgm:spPr/>
      <dgm:t>
        <a:bodyPr/>
        <a:lstStyle/>
        <a:p>
          <a:r>
            <a:rPr lang="en-US" b="1"/>
            <a:t>LAW ENFORCEMENT</a:t>
          </a:r>
        </a:p>
        <a:p>
          <a:r>
            <a:rPr lang="en-US"/>
            <a:t>CALLS CAMPUS SAFETY 509-682-6450 or ADMINISTRATION AND NOTIFIES US OF THREAT</a:t>
          </a:r>
        </a:p>
      </dgm:t>
    </dgm:pt>
    <dgm:pt modelId="{7ED50775-6CE0-4143-B413-17D006EA7C9C}" type="parTrans" cxnId="{E94154D0-5DA7-400F-8884-B6B272A03A33}">
      <dgm:prSet/>
      <dgm:spPr/>
      <dgm:t>
        <a:bodyPr/>
        <a:lstStyle/>
        <a:p>
          <a:endParaRPr lang="en-US"/>
        </a:p>
      </dgm:t>
    </dgm:pt>
    <dgm:pt modelId="{DCAF1CB0-11B1-40B6-83E3-BC0C02D01351}" type="sibTrans" cxnId="{E94154D0-5DA7-400F-8884-B6B272A03A33}">
      <dgm:prSet/>
      <dgm:spPr/>
      <dgm:t>
        <a:bodyPr/>
        <a:lstStyle/>
        <a:p>
          <a:endParaRPr lang="en-US"/>
        </a:p>
      </dgm:t>
    </dgm:pt>
    <dgm:pt modelId="{77CD18EA-7199-43EB-B2F2-741199D40EF0}">
      <dgm:prSet phldrT="[Text]"/>
      <dgm:spPr/>
      <dgm:t>
        <a:bodyPr/>
        <a:lstStyle/>
        <a:p>
          <a:r>
            <a:rPr lang="en-US" b="1"/>
            <a:t>INITIATE LOCKDOWN </a:t>
          </a:r>
        </a:p>
        <a:p>
          <a:r>
            <a:rPr lang="en-US"/>
            <a:t>WHEN EYE WITNESS OR CREDIBLE THREAT EXISTS.</a:t>
          </a:r>
        </a:p>
      </dgm:t>
    </dgm:pt>
    <dgm:pt modelId="{8102E29D-FFFC-4A27-9729-3AE0B51ADD7E}" type="parTrans" cxnId="{A2884414-B47C-4458-B392-13B9A00F2A78}">
      <dgm:prSet/>
      <dgm:spPr/>
      <dgm:t>
        <a:bodyPr/>
        <a:lstStyle/>
        <a:p>
          <a:endParaRPr lang="en-US"/>
        </a:p>
      </dgm:t>
    </dgm:pt>
    <dgm:pt modelId="{3FCE7168-8E79-4632-8B49-2CC60661F814}" type="sibTrans" cxnId="{A2884414-B47C-4458-B392-13B9A00F2A78}">
      <dgm:prSet/>
      <dgm:spPr/>
      <dgm:t>
        <a:bodyPr/>
        <a:lstStyle/>
        <a:p>
          <a:endParaRPr lang="en-US"/>
        </a:p>
      </dgm:t>
    </dgm:pt>
    <dgm:pt modelId="{FC9CCFB7-AE7A-4DC4-93A7-58DB7DFECD62}">
      <dgm:prSet phldrT="[Text]"/>
      <dgm:spPr/>
      <dgm:t>
        <a:bodyPr/>
        <a:lstStyle/>
        <a:p>
          <a:r>
            <a:rPr lang="en-US" b="1"/>
            <a:t>CAMPUS SECURITY AND ADMINISTRATION </a:t>
          </a:r>
        </a:p>
        <a:p>
          <a:r>
            <a:rPr lang="en-US"/>
            <a:t>ISSUES RAVE ALERT SYSTEM NOTIFICATION</a:t>
          </a:r>
        </a:p>
      </dgm:t>
    </dgm:pt>
    <dgm:pt modelId="{D632A4C4-40EC-484A-9812-B118906487F1}" type="parTrans" cxnId="{F12DE955-EF59-417A-BC42-E986DF9DEBB6}">
      <dgm:prSet/>
      <dgm:spPr/>
      <dgm:t>
        <a:bodyPr/>
        <a:lstStyle/>
        <a:p>
          <a:endParaRPr lang="en-US"/>
        </a:p>
      </dgm:t>
    </dgm:pt>
    <dgm:pt modelId="{E3A21EAC-8321-44DE-A7A1-3EB23C5CEC75}" type="sibTrans" cxnId="{F12DE955-EF59-417A-BC42-E986DF9DEBB6}">
      <dgm:prSet/>
      <dgm:spPr/>
      <dgm:t>
        <a:bodyPr/>
        <a:lstStyle/>
        <a:p>
          <a:endParaRPr lang="en-US"/>
        </a:p>
      </dgm:t>
    </dgm:pt>
    <dgm:pt modelId="{8AFF493B-E94C-44EC-8F7F-C95EDAA08E84}" type="pres">
      <dgm:prSet presAssocID="{B1D4E91C-EDB6-49BC-9576-AB06E2264BDF}" presName="linearFlow" presStyleCnt="0">
        <dgm:presLayoutVars>
          <dgm:resizeHandles val="exact"/>
        </dgm:presLayoutVars>
      </dgm:prSet>
      <dgm:spPr/>
    </dgm:pt>
    <dgm:pt modelId="{0F8DAC56-04D8-489C-AF7F-9546F2702676}" type="pres">
      <dgm:prSet presAssocID="{7A6C764F-DC17-4788-B835-C7855E313CA6}" presName="node" presStyleLbl="node1" presStyleIdx="0" presStyleCnt="3" custScaleX="380952">
        <dgm:presLayoutVars>
          <dgm:bulletEnabled val="1"/>
        </dgm:presLayoutVars>
      </dgm:prSet>
      <dgm:spPr/>
    </dgm:pt>
    <dgm:pt modelId="{DEE8A382-9720-4395-9F20-A5D2FF716693}" type="pres">
      <dgm:prSet presAssocID="{DCAF1CB0-11B1-40B6-83E3-BC0C02D01351}" presName="sibTrans" presStyleLbl="sibTrans2D1" presStyleIdx="0" presStyleCnt="2"/>
      <dgm:spPr/>
    </dgm:pt>
    <dgm:pt modelId="{6E32EED8-370B-4AB4-8ECA-AF9DDC2BB4E6}" type="pres">
      <dgm:prSet presAssocID="{DCAF1CB0-11B1-40B6-83E3-BC0C02D01351}" presName="connectorText" presStyleLbl="sibTrans2D1" presStyleIdx="0" presStyleCnt="2"/>
      <dgm:spPr/>
    </dgm:pt>
    <dgm:pt modelId="{7B31364B-EE08-46F4-8693-877A885E3860}" type="pres">
      <dgm:prSet presAssocID="{77CD18EA-7199-43EB-B2F2-741199D40EF0}" presName="node" presStyleLbl="node1" presStyleIdx="1" presStyleCnt="3" custScaleX="380952">
        <dgm:presLayoutVars>
          <dgm:bulletEnabled val="1"/>
        </dgm:presLayoutVars>
      </dgm:prSet>
      <dgm:spPr/>
    </dgm:pt>
    <dgm:pt modelId="{9AC82928-1BBF-49E7-BEE7-6A8E63122776}" type="pres">
      <dgm:prSet presAssocID="{3FCE7168-8E79-4632-8B49-2CC60661F814}" presName="sibTrans" presStyleLbl="sibTrans2D1" presStyleIdx="1" presStyleCnt="2"/>
      <dgm:spPr/>
    </dgm:pt>
    <dgm:pt modelId="{1514F30F-689C-4156-B7A4-7FCF1D6404AE}" type="pres">
      <dgm:prSet presAssocID="{3FCE7168-8E79-4632-8B49-2CC60661F814}" presName="connectorText" presStyleLbl="sibTrans2D1" presStyleIdx="1" presStyleCnt="2"/>
      <dgm:spPr/>
    </dgm:pt>
    <dgm:pt modelId="{C20A5159-A090-45E7-B293-C0DE67EAF18D}" type="pres">
      <dgm:prSet presAssocID="{FC9CCFB7-AE7A-4DC4-93A7-58DB7DFECD62}" presName="node" presStyleLbl="node1" presStyleIdx="2" presStyleCnt="3" custScaleX="380952">
        <dgm:presLayoutVars>
          <dgm:bulletEnabled val="1"/>
        </dgm:presLayoutVars>
      </dgm:prSet>
      <dgm:spPr/>
    </dgm:pt>
  </dgm:ptLst>
  <dgm:cxnLst>
    <dgm:cxn modelId="{A2884414-B47C-4458-B392-13B9A00F2A78}" srcId="{B1D4E91C-EDB6-49BC-9576-AB06E2264BDF}" destId="{77CD18EA-7199-43EB-B2F2-741199D40EF0}" srcOrd="1" destOrd="0" parTransId="{8102E29D-FFFC-4A27-9729-3AE0B51ADD7E}" sibTransId="{3FCE7168-8E79-4632-8B49-2CC60661F814}"/>
    <dgm:cxn modelId="{4F2F222F-AF42-4B97-A2CA-C204C7132766}" type="presOf" srcId="{FC9CCFB7-AE7A-4DC4-93A7-58DB7DFECD62}" destId="{C20A5159-A090-45E7-B293-C0DE67EAF18D}" srcOrd="0" destOrd="0" presId="urn:microsoft.com/office/officeart/2005/8/layout/process2"/>
    <dgm:cxn modelId="{94B5D36A-55FB-4E35-B332-F8664219187D}" type="presOf" srcId="{B1D4E91C-EDB6-49BC-9576-AB06E2264BDF}" destId="{8AFF493B-E94C-44EC-8F7F-C95EDAA08E84}" srcOrd="0" destOrd="0" presId="urn:microsoft.com/office/officeart/2005/8/layout/process2"/>
    <dgm:cxn modelId="{F12DE955-EF59-417A-BC42-E986DF9DEBB6}" srcId="{B1D4E91C-EDB6-49BC-9576-AB06E2264BDF}" destId="{FC9CCFB7-AE7A-4DC4-93A7-58DB7DFECD62}" srcOrd="2" destOrd="0" parTransId="{D632A4C4-40EC-484A-9812-B118906487F1}" sibTransId="{E3A21EAC-8321-44DE-A7A1-3EB23C5CEC75}"/>
    <dgm:cxn modelId="{F7EFAE57-5B6B-4352-AA8B-78994745C1CE}" type="presOf" srcId="{7A6C764F-DC17-4788-B835-C7855E313CA6}" destId="{0F8DAC56-04D8-489C-AF7F-9546F2702676}" srcOrd="0" destOrd="0" presId="urn:microsoft.com/office/officeart/2005/8/layout/process2"/>
    <dgm:cxn modelId="{677BEE5A-A423-4A40-B98F-DC8112FB4B04}" type="presOf" srcId="{77CD18EA-7199-43EB-B2F2-741199D40EF0}" destId="{7B31364B-EE08-46F4-8693-877A885E3860}" srcOrd="0" destOrd="0" presId="urn:microsoft.com/office/officeart/2005/8/layout/process2"/>
    <dgm:cxn modelId="{4ECEB4A8-F721-4F4A-8594-16BC96125636}" type="presOf" srcId="{3FCE7168-8E79-4632-8B49-2CC60661F814}" destId="{9AC82928-1BBF-49E7-BEE7-6A8E63122776}" srcOrd="0" destOrd="0" presId="urn:microsoft.com/office/officeart/2005/8/layout/process2"/>
    <dgm:cxn modelId="{979530BC-BE9E-48C7-82A7-F3626159A54C}" type="presOf" srcId="{DCAF1CB0-11B1-40B6-83E3-BC0C02D01351}" destId="{DEE8A382-9720-4395-9F20-A5D2FF716693}" srcOrd="0" destOrd="0" presId="urn:microsoft.com/office/officeart/2005/8/layout/process2"/>
    <dgm:cxn modelId="{0C4EF7C8-D012-4BAC-B50F-E18DA8AE0760}" type="presOf" srcId="{DCAF1CB0-11B1-40B6-83E3-BC0C02D01351}" destId="{6E32EED8-370B-4AB4-8ECA-AF9DDC2BB4E6}" srcOrd="1" destOrd="0" presId="urn:microsoft.com/office/officeart/2005/8/layout/process2"/>
    <dgm:cxn modelId="{E94154D0-5DA7-400F-8884-B6B272A03A33}" srcId="{B1D4E91C-EDB6-49BC-9576-AB06E2264BDF}" destId="{7A6C764F-DC17-4788-B835-C7855E313CA6}" srcOrd="0" destOrd="0" parTransId="{7ED50775-6CE0-4143-B413-17D006EA7C9C}" sibTransId="{DCAF1CB0-11B1-40B6-83E3-BC0C02D01351}"/>
    <dgm:cxn modelId="{A12D79FA-7955-4992-8137-FE9DE4BD364B}" type="presOf" srcId="{3FCE7168-8E79-4632-8B49-2CC60661F814}" destId="{1514F30F-689C-4156-B7A4-7FCF1D6404AE}" srcOrd="1" destOrd="0" presId="urn:microsoft.com/office/officeart/2005/8/layout/process2"/>
    <dgm:cxn modelId="{4B6924D8-EB54-414B-A48D-810710E05216}" type="presParOf" srcId="{8AFF493B-E94C-44EC-8F7F-C95EDAA08E84}" destId="{0F8DAC56-04D8-489C-AF7F-9546F2702676}" srcOrd="0" destOrd="0" presId="urn:microsoft.com/office/officeart/2005/8/layout/process2"/>
    <dgm:cxn modelId="{6EB1A4B2-B0A7-4891-8488-DAEB71E87E2E}" type="presParOf" srcId="{8AFF493B-E94C-44EC-8F7F-C95EDAA08E84}" destId="{DEE8A382-9720-4395-9F20-A5D2FF716693}" srcOrd="1" destOrd="0" presId="urn:microsoft.com/office/officeart/2005/8/layout/process2"/>
    <dgm:cxn modelId="{15416B80-87AB-48BF-840A-1478B7CE059F}" type="presParOf" srcId="{DEE8A382-9720-4395-9F20-A5D2FF716693}" destId="{6E32EED8-370B-4AB4-8ECA-AF9DDC2BB4E6}" srcOrd="0" destOrd="0" presId="urn:microsoft.com/office/officeart/2005/8/layout/process2"/>
    <dgm:cxn modelId="{D9F49825-C0E2-4986-BFA9-653FEF4D2223}" type="presParOf" srcId="{8AFF493B-E94C-44EC-8F7F-C95EDAA08E84}" destId="{7B31364B-EE08-46F4-8693-877A885E3860}" srcOrd="2" destOrd="0" presId="urn:microsoft.com/office/officeart/2005/8/layout/process2"/>
    <dgm:cxn modelId="{4A41560A-EB09-4A42-B663-EF56A4DF3878}" type="presParOf" srcId="{8AFF493B-E94C-44EC-8F7F-C95EDAA08E84}" destId="{9AC82928-1BBF-49E7-BEE7-6A8E63122776}" srcOrd="3" destOrd="0" presId="urn:microsoft.com/office/officeart/2005/8/layout/process2"/>
    <dgm:cxn modelId="{2E0CAE95-5454-4852-9C09-23F70185F788}" type="presParOf" srcId="{9AC82928-1BBF-49E7-BEE7-6A8E63122776}" destId="{1514F30F-689C-4156-B7A4-7FCF1D6404AE}" srcOrd="0" destOrd="0" presId="urn:microsoft.com/office/officeart/2005/8/layout/process2"/>
    <dgm:cxn modelId="{DB379D41-AC79-426A-A34B-5C09F8572825}" type="presParOf" srcId="{8AFF493B-E94C-44EC-8F7F-C95EDAA08E84}" destId="{C20A5159-A090-45E7-B293-C0DE67EAF18D}" srcOrd="4" destOrd="0" presId="urn:microsoft.com/office/officeart/2005/8/layout/process2"/>
  </dgm:cxnLst>
  <dgm:bg/>
  <dgm:whole/>
  <dgm:extLst>
    <a:ext uri="http://schemas.microsoft.com/office/drawing/2008/diagram">
      <dsp:dataModelExt xmlns:dsp="http://schemas.microsoft.com/office/drawing/2008/diagram" relId="rId3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FC6D0-D700-4D8C-AF35-1FF2358A76E5}">
      <dsp:nvSpPr>
        <dsp:cNvPr id="0" name=""/>
        <dsp:cNvSpPr/>
      </dsp:nvSpPr>
      <dsp:spPr>
        <a:xfrm>
          <a:off x="2206665" y="414729"/>
          <a:ext cx="91440" cy="968918"/>
        </a:xfrm>
        <a:custGeom>
          <a:avLst/>
          <a:gdLst/>
          <a:ahLst/>
          <a:cxnLst/>
          <a:rect l="0" t="0" r="0" b="0"/>
          <a:pathLst>
            <a:path>
              <a:moveTo>
                <a:pt x="132674" y="0"/>
              </a:moveTo>
              <a:lnTo>
                <a:pt x="132674" y="968918"/>
              </a:lnTo>
              <a:lnTo>
                <a:pt x="45720" y="968918"/>
              </a:lnTo>
            </a:path>
          </a:pathLst>
        </a:custGeom>
        <a:noFill/>
        <a:ln w="15875" cap="flat" cmpd="sng" algn="ctr">
          <a:solidFill>
            <a:scrgbClr r="0" g="0" b="0"/>
          </a:solidFill>
          <a:prstDash val="sysDash"/>
        </a:ln>
        <a:effectLst/>
      </dsp:spPr>
      <dsp:style>
        <a:lnRef idx="2">
          <a:scrgbClr r="0" g="0" b="0"/>
        </a:lnRef>
        <a:fillRef idx="0">
          <a:scrgbClr r="0" g="0" b="0"/>
        </a:fillRef>
        <a:effectRef idx="0">
          <a:scrgbClr r="0" g="0" b="0"/>
        </a:effectRef>
        <a:fontRef idx="minor"/>
      </dsp:style>
    </dsp:sp>
    <dsp:sp modelId="{E49CB8FB-55AD-40A8-B597-D2739AD308F2}">
      <dsp:nvSpPr>
        <dsp:cNvPr id="0" name=""/>
        <dsp:cNvSpPr/>
      </dsp:nvSpPr>
      <dsp:spPr>
        <a:xfrm>
          <a:off x="2293620" y="414729"/>
          <a:ext cx="91440" cy="380942"/>
        </a:xfrm>
        <a:custGeom>
          <a:avLst/>
          <a:gdLst/>
          <a:ahLst/>
          <a:cxnLst/>
          <a:rect l="0" t="0" r="0" b="0"/>
          <a:pathLst>
            <a:path>
              <a:moveTo>
                <a:pt x="45720" y="0"/>
              </a:moveTo>
              <a:lnTo>
                <a:pt x="45720" y="380942"/>
              </a:lnTo>
              <a:lnTo>
                <a:pt x="132674" y="380942"/>
              </a:lnTo>
            </a:path>
          </a:pathLst>
        </a:custGeom>
        <a:noFill/>
        <a:ln w="15875" cap="flat" cmpd="sng" algn="ctr">
          <a:solidFill>
            <a:scrgbClr r="0" g="0" b="0"/>
          </a:solidFill>
          <a:prstDash val="sysDash"/>
        </a:ln>
        <a:effectLst/>
      </dsp:spPr>
      <dsp:style>
        <a:lnRef idx="2">
          <a:scrgbClr r="0" g="0" b="0"/>
        </a:lnRef>
        <a:fillRef idx="0">
          <a:scrgbClr r="0" g="0" b="0"/>
        </a:fillRef>
        <a:effectRef idx="0">
          <a:scrgbClr r="0" g="0" b="0"/>
        </a:effectRef>
        <a:fontRef idx="minor"/>
      </dsp:style>
    </dsp:sp>
    <dsp:sp modelId="{7926A5E1-AB1E-4ED4-8173-8A351DB186F7}">
      <dsp:nvSpPr>
        <dsp:cNvPr id="0" name=""/>
        <dsp:cNvSpPr/>
      </dsp:nvSpPr>
      <dsp:spPr>
        <a:xfrm>
          <a:off x="2206665" y="414729"/>
          <a:ext cx="91440" cy="380942"/>
        </a:xfrm>
        <a:custGeom>
          <a:avLst/>
          <a:gdLst/>
          <a:ahLst/>
          <a:cxnLst/>
          <a:rect l="0" t="0" r="0" b="0"/>
          <a:pathLst>
            <a:path>
              <a:moveTo>
                <a:pt x="132674" y="0"/>
              </a:moveTo>
              <a:lnTo>
                <a:pt x="132674" y="380942"/>
              </a:lnTo>
              <a:lnTo>
                <a:pt x="45720" y="380942"/>
              </a:lnTo>
            </a:path>
          </a:pathLst>
        </a:custGeom>
        <a:noFill/>
        <a:ln w="15875" cap="flat" cmpd="sng" algn="ctr">
          <a:solidFill>
            <a:schemeClr val="tx1"/>
          </a:solidFill>
          <a:prstDash val="sysDash"/>
        </a:ln>
        <a:effectLst/>
      </dsp:spPr>
      <dsp:style>
        <a:lnRef idx="2">
          <a:scrgbClr r="0" g="0" b="0"/>
        </a:lnRef>
        <a:fillRef idx="0">
          <a:scrgbClr r="0" g="0" b="0"/>
        </a:fillRef>
        <a:effectRef idx="0">
          <a:scrgbClr r="0" g="0" b="0"/>
        </a:effectRef>
        <a:fontRef idx="minor"/>
      </dsp:style>
    </dsp:sp>
    <dsp:sp modelId="{1BBDADE8-1F62-4988-AAAA-76A092FEA684}">
      <dsp:nvSpPr>
        <dsp:cNvPr id="0" name=""/>
        <dsp:cNvSpPr/>
      </dsp:nvSpPr>
      <dsp:spPr>
        <a:xfrm>
          <a:off x="2339340" y="414729"/>
          <a:ext cx="1503065" cy="1349860"/>
        </a:xfrm>
        <a:custGeom>
          <a:avLst/>
          <a:gdLst/>
          <a:ahLst/>
          <a:cxnLst/>
          <a:rect l="0" t="0" r="0" b="0"/>
          <a:pathLst>
            <a:path>
              <a:moveTo>
                <a:pt x="0" y="0"/>
              </a:moveTo>
              <a:lnTo>
                <a:pt x="0" y="1262906"/>
              </a:lnTo>
              <a:lnTo>
                <a:pt x="1503065" y="1262906"/>
              </a:lnTo>
              <a:lnTo>
                <a:pt x="1503065" y="1349860"/>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79B6F35F-FC41-45C4-B9EB-219A5ECCF591}">
      <dsp:nvSpPr>
        <dsp:cNvPr id="0" name=""/>
        <dsp:cNvSpPr/>
      </dsp:nvSpPr>
      <dsp:spPr>
        <a:xfrm>
          <a:off x="2339340" y="414729"/>
          <a:ext cx="501021" cy="1349860"/>
        </a:xfrm>
        <a:custGeom>
          <a:avLst/>
          <a:gdLst/>
          <a:ahLst/>
          <a:cxnLst/>
          <a:rect l="0" t="0" r="0" b="0"/>
          <a:pathLst>
            <a:path>
              <a:moveTo>
                <a:pt x="0" y="0"/>
              </a:moveTo>
              <a:lnTo>
                <a:pt x="0" y="1262906"/>
              </a:lnTo>
              <a:lnTo>
                <a:pt x="501021" y="1262906"/>
              </a:lnTo>
              <a:lnTo>
                <a:pt x="501021" y="1349860"/>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2E202A72-7B48-4748-9BE1-A34A87939119}">
      <dsp:nvSpPr>
        <dsp:cNvPr id="0" name=""/>
        <dsp:cNvSpPr/>
      </dsp:nvSpPr>
      <dsp:spPr>
        <a:xfrm>
          <a:off x="1838318" y="414729"/>
          <a:ext cx="501021" cy="1349860"/>
        </a:xfrm>
        <a:custGeom>
          <a:avLst/>
          <a:gdLst/>
          <a:ahLst/>
          <a:cxnLst/>
          <a:rect l="0" t="0" r="0" b="0"/>
          <a:pathLst>
            <a:path>
              <a:moveTo>
                <a:pt x="501021" y="0"/>
              </a:moveTo>
              <a:lnTo>
                <a:pt x="501021" y="1262906"/>
              </a:lnTo>
              <a:lnTo>
                <a:pt x="0" y="1262906"/>
              </a:lnTo>
              <a:lnTo>
                <a:pt x="0" y="1349860"/>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2CF61EC1-2C75-4682-A610-FAB66727ACFA}">
      <dsp:nvSpPr>
        <dsp:cNvPr id="0" name=""/>
        <dsp:cNvSpPr/>
      </dsp:nvSpPr>
      <dsp:spPr>
        <a:xfrm>
          <a:off x="836274" y="414729"/>
          <a:ext cx="1503065" cy="1349860"/>
        </a:xfrm>
        <a:custGeom>
          <a:avLst/>
          <a:gdLst/>
          <a:ahLst/>
          <a:cxnLst/>
          <a:rect l="0" t="0" r="0" b="0"/>
          <a:pathLst>
            <a:path>
              <a:moveTo>
                <a:pt x="1503065" y="0"/>
              </a:moveTo>
              <a:lnTo>
                <a:pt x="1503065" y="1262906"/>
              </a:lnTo>
              <a:lnTo>
                <a:pt x="0" y="1262906"/>
              </a:lnTo>
              <a:lnTo>
                <a:pt x="0" y="1349860"/>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E42BC986-CF65-4296-8E74-E288E72A5BED}">
      <dsp:nvSpPr>
        <dsp:cNvPr id="0" name=""/>
        <dsp:cNvSpPr/>
      </dsp:nvSpPr>
      <dsp:spPr>
        <a:xfrm>
          <a:off x="1925272" y="661"/>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INCIDENT COMMANDER</a:t>
          </a:r>
        </a:p>
      </dsp:txBody>
      <dsp:txXfrm>
        <a:off x="1925272" y="661"/>
        <a:ext cx="828135" cy="414067"/>
      </dsp:txXfrm>
    </dsp:sp>
    <dsp:sp modelId="{8F532C38-BB7D-49C3-90C8-8CF4803E500B}">
      <dsp:nvSpPr>
        <dsp:cNvPr id="0" name=""/>
        <dsp:cNvSpPr/>
      </dsp:nvSpPr>
      <dsp:spPr>
        <a:xfrm>
          <a:off x="422206" y="1764590"/>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OPERATIONS SECTION</a:t>
          </a:r>
        </a:p>
      </dsp:txBody>
      <dsp:txXfrm>
        <a:off x="422206" y="1764590"/>
        <a:ext cx="828135" cy="414067"/>
      </dsp:txXfrm>
    </dsp:sp>
    <dsp:sp modelId="{27C304BF-0759-4689-ACCC-0C5DBEBB0E65}">
      <dsp:nvSpPr>
        <dsp:cNvPr id="0" name=""/>
        <dsp:cNvSpPr/>
      </dsp:nvSpPr>
      <dsp:spPr>
        <a:xfrm>
          <a:off x="1424250" y="1764590"/>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PLANNING SECTION</a:t>
          </a:r>
        </a:p>
      </dsp:txBody>
      <dsp:txXfrm>
        <a:off x="1424250" y="1764590"/>
        <a:ext cx="828135" cy="414067"/>
      </dsp:txXfrm>
    </dsp:sp>
    <dsp:sp modelId="{672FBE15-7E51-4C42-9413-EB7A962E50D7}">
      <dsp:nvSpPr>
        <dsp:cNvPr id="0" name=""/>
        <dsp:cNvSpPr/>
      </dsp:nvSpPr>
      <dsp:spPr>
        <a:xfrm>
          <a:off x="2426294" y="1764590"/>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FINANCE/ADMIN SECTION</a:t>
          </a:r>
        </a:p>
      </dsp:txBody>
      <dsp:txXfrm>
        <a:off x="2426294" y="1764590"/>
        <a:ext cx="828135" cy="414067"/>
      </dsp:txXfrm>
    </dsp:sp>
    <dsp:sp modelId="{2957E8C6-4ECC-4BE6-8F31-C641F580369E}">
      <dsp:nvSpPr>
        <dsp:cNvPr id="0" name=""/>
        <dsp:cNvSpPr/>
      </dsp:nvSpPr>
      <dsp:spPr>
        <a:xfrm>
          <a:off x="3428338" y="1764590"/>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LOGISTICS</a:t>
          </a:r>
          <a:br>
            <a:rPr lang="en-US" sz="800" b="0" kern="1200">
              <a:solidFill>
                <a:schemeClr val="tx1"/>
              </a:solidFill>
              <a:latin typeface="Univers" panose="020B0603020202030204" pitchFamily="34" charset="0"/>
              <a:cs typeface="Arial" pitchFamily="34" charset="0"/>
            </a:rPr>
          </a:br>
          <a:r>
            <a:rPr lang="en-US" sz="800" b="0" kern="1200">
              <a:solidFill>
                <a:schemeClr val="tx1"/>
              </a:solidFill>
              <a:latin typeface="Univers" panose="020B0603020202030204" pitchFamily="34" charset="0"/>
              <a:cs typeface="Arial" pitchFamily="34" charset="0"/>
            </a:rPr>
            <a:t>SECTION</a:t>
          </a:r>
        </a:p>
      </dsp:txBody>
      <dsp:txXfrm>
        <a:off x="3428338" y="1764590"/>
        <a:ext cx="828135" cy="414067"/>
      </dsp:txXfrm>
    </dsp:sp>
    <dsp:sp modelId="{0232C2C5-B009-4C1E-806B-D815FA643FC9}">
      <dsp:nvSpPr>
        <dsp:cNvPr id="0" name=""/>
        <dsp:cNvSpPr/>
      </dsp:nvSpPr>
      <dsp:spPr>
        <a:xfrm>
          <a:off x="1424250" y="588638"/>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PUBLIC INFORMATION OFFICER</a:t>
          </a:r>
        </a:p>
      </dsp:txBody>
      <dsp:txXfrm>
        <a:off x="1424250" y="588638"/>
        <a:ext cx="828135" cy="414067"/>
      </dsp:txXfrm>
    </dsp:sp>
    <dsp:sp modelId="{C25335C7-737A-4AA3-9E8F-41B8AE0EBD2D}">
      <dsp:nvSpPr>
        <dsp:cNvPr id="0" name=""/>
        <dsp:cNvSpPr/>
      </dsp:nvSpPr>
      <dsp:spPr>
        <a:xfrm>
          <a:off x="2426294" y="588638"/>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SSEM</a:t>
          </a:r>
        </a:p>
      </dsp:txBody>
      <dsp:txXfrm>
        <a:off x="2426294" y="588638"/>
        <a:ext cx="828135" cy="414067"/>
      </dsp:txXfrm>
    </dsp:sp>
    <dsp:sp modelId="{21870657-4117-47CB-B155-DFCEE7C4A2A1}">
      <dsp:nvSpPr>
        <dsp:cNvPr id="0" name=""/>
        <dsp:cNvSpPr/>
      </dsp:nvSpPr>
      <dsp:spPr>
        <a:xfrm>
          <a:off x="1424250" y="1176614"/>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LIAISON OFFICER</a:t>
          </a:r>
        </a:p>
      </dsp:txBody>
      <dsp:txXfrm>
        <a:off x="1424250" y="1176614"/>
        <a:ext cx="828135" cy="414067"/>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DAC56-04D8-489C-AF7F-9546F2702676}">
      <dsp:nvSpPr>
        <dsp:cNvPr id="0" name=""/>
        <dsp:cNvSpPr/>
      </dsp:nvSpPr>
      <dsp:spPr>
        <a:xfrm>
          <a:off x="0" y="0"/>
          <a:ext cx="5486400" cy="92537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LAW ENFORCEMENT</a:t>
          </a:r>
        </a:p>
        <a:p>
          <a:pPr marL="0" lvl="0" indent="0" algn="ctr" defTabSz="666750">
            <a:lnSpc>
              <a:spcPct val="90000"/>
            </a:lnSpc>
            <a:spcBef>
              <a:spcPct val="0"/>
            </a:spcBef>
            <a:spcAft>
              <a:spcPct val="35000"/>
            </a:spcAft>
            <a:buNone/>
          </a:pPr>
          <a:r>
            <a:rPr lang="en-US" sz="1500" kern="1200"/>
            <a:t>CALLS CAMPUS SAFETY 509-682-6450 or ADMINISTRATION AND NOTIFIES US OF THREAT</a:t>
          </a:r>
        </a:p>
      </dsp:txBody>
      <dsp:txXfrm>
        <a:off x="27103" y="27103"/>
        <a:ext cx="5432194" cy="871166"/>
      </dsp:txXfrm>
    </dsp:sp>
    <dsp:sp modelId="{DEE8A382-9720-4395-9F20-A5D2FF716693}">
      <dsp:nvSpPr>
        <dsp:cNvPr id="0" name=""/>
        <dsp:cNvSpPr/>
      </dsp:nvSpPr>
      <dsp:spPr>
        <a:xfrm rot="5400000">
          <a:off x="2569692" y="948507"/>
          <a:ext cx="347014" cy="4164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618274" y="983208"/>
        <a:ext cx="249851" cy="242910"/>
      </dsp:txXfrm>
    </dsp:sp>
    <dsp:sp modelId="{7B31364B-EE08-46F4-8693-877A885E3860}">
      <dsp:nvSpPr>
        <dsp:cNvPr id="0" name=""/>
        <dsp:cNvSpPr/>
      </dsp:nvSpPr>
      <dsp:spPr>
        <a:xfrm>
          <a:off x="0" y="1388059"/>
          <a:ext cx="5486400" cy="92537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INITIATE LOCKDOWN </a:t>
          </a:r>
        </a:p>
        <a:p>
          <a:pPr marL="0" lvl="0" indent="0" algn="ctr" defTabSz="666750">
            <a:lnSpc>
              <a:spcPct val="90000"/>
            </a:lnSpc>
            <a:spcBef>
              <a:spcPct val="0"/>
            </a:spcBef>
            <a:spcAft>
              <a:spcPct val="35000"/>
            </a:spcAft>
            <a:buNone/>
          </a:pPr>
          <a:r>
            <a:rPr lang="en-US" sz="1500" kern="1200"/>
            <a:t>WHEN EYE WITNESS OR CREDIBLE THREAT EXISTS.</a:t>
          </a:r>
        </a:p>
      </dsp:txBody>
      <dsp:txXfrm>
        <a:off x="27103" y="1415162"/>
        <a:ext cx="5432194" cy="871166"/>
      </dsp:txXfrm>
    </dsp:sp>
    <dsp:sp modelId="{9AC82928-1BBF-49E7-BEE7-6A8E63122776}">
      <dsp:nvSpPr>
        <dsp:cNvPr id="0" name=""/>
        <dsp:cNvSpPr/>
      </dsp:nvSpPr>
      <dsp:spPr>
        <a:xfrm rot="5400000">
          <a:off x="2569692" y="2336566"/>
          <a:ext cx="347014" cy="4164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618274" y="2371267"/>
        <a:ext cx="249851" cy="242910"/>
      </dsp:txXfrm>
    </dsp:sp>
    <dsp:sp modelId="{C20A5159-A090-45E7-B293-C0DE67EAF18D}">
      <dsp:nvSpPr>
        <dsp:cNvPr id="0" name=""/>
        <dsp:cNvSpPr/>
      </dsp:nvSpPr>
      <dsp:spPr>
        <a:xfrm>
          <a:off x="0" y="2776118"/>
          <a:ext cx="5486400" cy="92537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CAMPUS SECURITY AND ADMINISTRATION </a:t>
          </a:r>
        </a:p>
        <a:p>
          <a:pPr marL="0" lvl="0" indent="0" algn="ctr" defTabSz="666750">
            <a:lnSpc>
              <a:spcPct val="90000"/>
            </a:lnSpc>
            <a:spcBef>
              <a:spcPct val="0"/>
            </a:spcBef>
            <a:spcAft>
              <a:spcPct val="35000"/>
            </a:spcAft>
            <a:buNone/>
          </a:pPr>
          <a:r>
            <a:rPr lang="en-US" sz="1500" kern="1200"/>
            <a:t>ISSUES RAVE ALERT SYSTEM NOTIFICATION</a:t>
          </a:r>
        </a:p>
      </dsp:txBody>
      <dsp:txXfrm>
        <a:off x="27103" y="2803221"/>
        <a:ext cx="5432194" cy="871166"/>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ink/ink1.xml><?xml version="1.0" encoding="utf-8"?>
<inkml:ink xmlns:inkml="http://www.w3.org/2003/InkML">
  <inkml:definitions>
    <inkml:context xml:id="ctx0">
      <inkml:inkSource xml:id="inkSrc0">
        <inkml:traceFormat>
          <inkml:channel name="X" type="integer" max="3840" units="cm"/>
          <inkml:channel name="Y" type="integer" max="1080" units="cm"/>
          <inkml:channel name="T" type="integer" max="2.14748E9" units="dev"/>
        </inkml:traceFormat>
        <inkml:channelProperties>
          <inkml:channelProperty channel="X" name="resolution" value="72.31638" units="1/cm"/>
          <inkml:channelProperty channel="Y" name="resolution" value="36.1204" units="1/cm"/>
          <inkml:channelProperty channel="T" name="resolution" value="1" units="1/dev"/>
        </inkml:channelProperties>
      </inkml:inkSource>
      <inkml:timestamp xml:id="ts0" timeString="2018-03-31T20:37:38.127"/>
    </inkml:context>
    <inkml:brush xml:id="br0">
      <inkml:brushProperty name="width" value="0.06667" units="cm"/>
      <inkml:brushProperty name="height" value="0.06667" units="cm"/>
      <inkml:brushProperty name="fitToCurve" value="1"/>
    </inkml:brush>
  </inkml:definitions>
  <inkml:trace contextRef="#ctx0" brushRef="#br0">0 0 0</inkml:trace>
</inkml:ink>
</file>

<file path=word/ink/ink2.xml><?xml version="1.0" encoding="utf-8"?>
<inkml:ink xmlns:inkml="http://www.w3.org/2003/InkML">
  <inkml:definitions>
    <inkml:context xml:id="ctx0">
      <inkml:inkSource xml:id="inkSrc0">
        <inkml:traceFormat>
          <inkml:channel name="X" type="integer" max="3840" units="cm"/>
          <inkml:channel name="Y" type="integer" max="1080" units="cm"/>
          <inkml:channel name="T" type="integer" max="2.14748E9" units="dev"/>
        </inkml:traceFormat>
        <inkml:channelProperties>
          <inkml:channelProperty channel="X" name="resolution" value="72.31638" units="1/cm"/>
          <inkml:channelProperty channel="Y" name="resolution" value="36.1204" units="1/cm"/>
          <inkml:channelProperty channel="T" name="resolution" value="1" units="1/dev"/>
        </inkml:channelProperties>
      </inkml:inkSource>
      <inkml:timestamp xml:id="ts0" timeString="2018-03-31T20:39:01.465"/>
    </inkml:context>
    <inkml:brush xml:id="br0">
      <inkml:brushProperty name="width" value="0.06667" units="cm"/>
      <inkml:brushProperty name="height" value="0.06667" units="cm"/>
      <inkml:brushProperty name="fitToCurve" value="1"/>
    </inkml:brush>
  </inkml:definitions>
  <inkml:trace contextRef="#ctx0" brushRef="#br0">0 0 0</inkml:trace>
</inkml:ink>
</file>

<file path=word/theme/theme1.xml><?xml version="1.0" encoding="utf-8"?>
<a:theme xmlns:a="http://schemas.openxmlformats.org/drawingml/2006/main" name="Office Theme">
  <a:themeElements>
    <a:clrScheme name="Custom 5">
      <a:dk1>
        <a:sysClr val="windowText" lastClr="000000"/>
      </a:dk1>
      <a:lt1>
        <a:sysClr val="window" lastClr="FFFFFF"/>
      </a:lt1>
      <a:dk2>
        <a:srgbClr val="000000"/>
      </a:dk2>
      <a:lt2>
        <a:srgbClr val="F8F8F8"/>
      </a:lt2>
      <a:accent1>
        <a:srgbClr val="000000"/>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A51AA1C0-72DE-4A52-8D46-783C6B6BBC84}">
  <ds:schemaRefs>
    <ds:schemaRef ds:uri="http://schemas.openxmlformats.org/officeDocument/2006/bibliography"/>
  </ds:schemaRefs>
</ds:datastoreItem>
</file>

<file path=customXml/itemProps2.xml><?xml version="1.0" encoding="utf-8"?>
<ds:datastoreItem xmlns:ds="http://schemas.openxmlformats.org/officeDocument/2006/customXml" ds:itemID="{9023E843-1C99-4E55-81CA-A11CCC54DA78}">
  <ds:schemaRefs>
    <ds:schemaRef ds:uri="http://schemas.openxmlformats.org/officeDocument/2006/bibliography"/>
  </ds:schemaRefs>
</ds:datastoreItem>
</file>

<file path=customXml/itemProps3.xml><?xml version="1.0" encoding="utf-8"?>
<ds:datastoreItem xmlns:ds="http://schemas.openxmlformats.org/officeDocument/2006/customXml" ds:itemID="{5FBE2A37-96AD-407E-8255-701DA956E2B2}">
  <ds:schemaRefs>
    <ds:schemaRef ds:uri="http://schemas.openxmlformats.org/officeDocument/2006/bibliography"/>
  </ds:schemaRefs>
</ds:datastoreItem>
</file>

<file path=customXml/itemProps4.xml><?xml version="1.0" encoding="utf-8"?>
<ds:datastoreItem xmlns:ds="http://schemas.openxmlformats.org/officeDocument/2006/customXml" ds:itemID="{9D313864-0CDB-4A5E-932E-FFF76BC6158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83</Pages>
  <Words>21263</Words>
  <Characters>121203</Characters>
  <Application>Microsoft Office Word</Application>
  <DocSecurity>0</DocSecurity>
  <Lines>1010</Lines>
  <Paragraphs>284</Paragraphs>
  <ScaleCrop>false</ScaleCrop>
  <HeadingPairs>
    <vt:vector size="2" baseType="variant">
      <vt:variant>
        <vt:lpstr>Title</vt:lpstr>
      </vt:variant>
      <vt:variant>
        <vt:i4>1</vt:i4>
      </vt:variant>
    </vt:vector>
  </HeadingPairs>
  <TitlesOfParts>
    <vt:vector size="1" baseType="lpstr">
      <vt:lpstr/>
    </vt:vector>
  </TitlesOfParts>
  <Company>Big Bend Community College</Company>
  <LinksUpToDate>false</LinksUpToDate>
  <CharactersWithSpaces>142182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Foreman, Kyle</dc:creator>
  <cp:lastModifiedBy>Theresa Taylor</cp:lastModifiedBy>
  <cp:revision>2</cp:revision>
  <cp:lastPrinted>2018-04-10T22:13:00Z</cp:lastPrinted>
  <dcterms:created xsi:type="dcterms:W3CDTF">2024-11-01T23:27:00Z</dcterms:created>
  <dcterms:modified xsi:type="dcterms:W3CDTF">2024-11-01T23:27:00Z</dcterms:modified>
</cp:coreProperties>
</file>